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2012.05.11.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6" y="1218460"/>
            <a:ext cx="6480720" cy="322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hu-HU" sz="16600" b="1" dirty="0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WTW</a:t>
            </a:r>
          </a:p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hu-HU" sz="6600" b="1" dirty="0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2012</a:t>
            </a:r>
            <a:endParaRPr lang="hu-HU" sz="6600" dirty="0"/>
          </a:p>
          <a:p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31990"/>
            <a:ext cx="1627939" cy="268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4505804"/>
            <a:ext cx="853692" cy="5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6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7524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7. </a:t>
            </a:r>
            <a:r>
              <a:rPr lang="hu-HU" dirty="0"/>
              <a:t>alkalommal kerül megrendezésre a WTW</a:t>
            </a:r>
          </a:p>
          <a:p>
            <a:pPr lvl="1"/>
            <a:r>
              <a:rPr lang="hu-HU" dirty="0"/>
              <a:t>Social Network és Job Portál keresztezése nulláról</a:t>
            </a:r>
          </a:p>
          <a:p>
            <a:pPr lvl="1"/>
            <a:r>
              <a:rPr lang="hu-HU" dirty="0"/>
              <a:t>A „pizzás”</a:t>
            </a:r>
          </a:p>
          <a:p>
            <a:pPr lvl="1"/>
            <a:r>
              <a:rPr lang="hu-HU" dirty="0"/>
              <a:t>GPS-es nyomkövetős</a:t>
            </a:r>
          </a:p>
          <a:p>
            <a:pPr lvl="1"/>
            <a:r>
              <a:rPr lang="hu-HU" dirty="0"/>
              <a:t>Filmes Portál meglévő free CMS-ből</a:t>
            </a:r>
          </a:p>
          <a:p>
            <a:pPr lvl="1"/>
            <a:r>
              <a:rPr lang="hu-HU" dirty="0"/>
              <a:t>Mandelbrot számítás Azure-ban</a:t>
            </a:r>
          </a:p>
          <a:p>
            <a:pPr lvl="1"/>
            <a:r>
              <a:rPr lang="hu-HU" dirty="0" smtClean="0"/>
              <a:t>AntMe!</a:t>
            </a:r>
          </a:p>
          <a:p>
            <a:pPr lvl="1"/>
            <a:r>
              <a:rPr lang="hu-HU" dirty="0" smtClean="0"/>
              <a:t>???</a:t>
            </a:r>
            <a:endParaRPr lang="en-US" dirty="0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290663"/>
            <a:ext cx="8229600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hu-HU" sz="4800" b="1" dirty="0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Történelem</a:t>
            </a:r>
          </a:p>
        </p:txBody>
      </p:sp>
    </p:spTree>
    <p:extLst>
      <p:ext uri="{BB962C8B-B14F-4D97-AF65-F5344CB8AC3E}">
        <p14:creationId xmlns:p14="http://schemas.microsoft.com/office/powerpoint/2010/main" val="15924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70"/>
            <a:ext cx="8229600" cy="180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dirty="0" smtClean="0"/>
              <a:t>„A </a:t>
            </a:r>
            <a:r>
              <a:rPr lang="hu-HU" sz="4000" dirty="0"/>
              <a:t>háborúhoz három dolog kell: pénz, </a:t>
            </a:r>
            <a:r>
              <a:rPr lang="hu-HU" sz="4000" dirty="0" err="1"/>
              <a:t>pénz</a:t>
            </a:r>
            <a:r>
              <a:rPr lang="hu-HU" sz="4000" dirty="0"/>
              <a:t>, </a:t>
            </a:r>
            <a:r>
              <a:rPr lang="hu-HU" sz="4000" dirty="0" err="1"/>
              <a:t>pénz</a:t>
            </a:r>
            <a:r>
              <a:rPr lang="hu-HU" sz="4000" dirty="0" smtClean="0"/>
              <a:t>.”</a:t>
            </a:r>
            <a:endParaRPr lang="hu-H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878497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hu-HU" sz="4800" b="1" dirty="0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A </a:t>
            </a:r>
            <a:r>
              <a:rPr lang="hu-HU" sz="4800" b="1" dirty="0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játék</a:t>
            </a:r>
            <a:endParaRPr lang="hu-HU" sz="4800" b="1" dirty="0" smtClean="0">
              <a:ln w="12700" cap="flat" cmpd="sng" algn="ctr">
                <a:solidFill>
                  <a:srgbClr val="FDDF03"/>
                </a:solidFill>
                <a:prstDash val="solid"/>
                <a:round/>
              </a:ln>
              <a:solidFill>
                <a:srgbClr val="943634"/>
              </a:solidFill>
              <a:effectLst>
                <a:glow rad="25400">
                  <a:schemeClr val="tx1"/>
                </a:glow>
                <a:outerShdw blurRad="50800" dist="40005" dir="5400000" algn="tl">
                  <a:srgbClr val="000000">
                    <a:alpha val="33000"/>
                  </a:srgbClr>
                </a:outerShdw>
              </a:effectLst>
              <a:latin typeface="Felix Titling"/>
            </a:endParaRPr>
          </a:p>
        </p:txBody>
      </p:sp>
    </p:spTree>
    <p:extLst>
      <p:ext uri="{BB962C8B-B14F-4D97-AF65-F5344CB8AC3E}">
        <p14:creationId xmlns:p14="http://schemas.microsoft.com/office/powerpoint/2010/main" val="85338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5566"/>
            <a:ext cx="2219691" cy="1607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07162"/>
            <a:ext cx="2801943" cy="24643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123478"/>
            <a:ext cx="878497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hu-HU" sz="4800" b="1" dirty="0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Városok a CIV# </a:t>
            </a:r>
            <a:r>
              <a:rPr lang="hu-HU" sz="4800" b="1" dirty="0" err="1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-ban</a:t>
            </a:r>
            <a:endParaRPr lang="hu-HU" sz="4800" b="1" dirty="0" smtClean="0">
              <a:ln w="12700" cap="flat" cmpd="sng" algn="ctr">
                <a:solidFill>
                  <a:srgbClr val="FDDF03"/>
                </a:solidFill>
                <a:prstDash val="solid"/>
                <a:round/>
              </a:ln>
              <a:solidFill>
                <a:srgbClr val="943634"/>
              </a:solidFill>
              <a:effectLst>
                <a:glow rad="25400">
                  <a:schemeClr val="tx1"/>
                </a:glow>
                <a:outerShdw blurRad="50800" dist="40005" dir="5400000" algn="tl">
                  <a:srgbClr val="000000">
                    <a:alpha val="33000"/>
                  </a:srgbClr>
                </a:outerShdw>
              </a:effectLst>
              <a:latin typeface="Felix Titling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71800" y="915566"/>
            <a:ext cx="6192688" cy="1440160"/>
          </a:xfrm>
        </p:spPr>
        <p:txBody>
          <a:bodyPr>
            <a:normAutofit/>
          </a:bodyPr>
          <a:lstStyle/>
          <a:p>
            <a:r>
              <a:rPr lang="hu-HU" dirty="0" smtClean="0"/>
              <a:t>A városok körönként 20/25/30 aranyat termelnek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2611202"/>
            <a:ext cx="5832648" cy="2264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 fallal védett város kétszer jobban védhető</a:t>
            </a:r>
          </a:p>
          <a:p>
            <a:r>
              <a:rPr lang="hu-HU" dirty="0" smtClean="0"/>
              <a:t>A védtelen városok azonnal elesnek</a:t>
            </a:r>
          </a:p>
        </p:txBody>
      </p:sp>
    </p:spTree>
    <p:extLst>
      <p:ext uri="{BB962C8B-B14F-4D97-AF65-F5344CB8AC3E}">
        <p14:creationId xmlns:p14="http://schemas.microsoft.com/office/powerpoint/2010/main" val="13464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" y="2715846"/>
            <a:ext cx="720000" cy="72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04" y="2682016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06" y="1419702"/>
            <a:ext cx="720000" cy="7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939902"/>
            <a:ext cx="720000" cy="7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9702"/>
            <a:ext cx="720000" cy="7200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26177"/>
              </p:ext>
            </p:extLst>
          </p:nvPr>
        </p:nvGraphicFramePr>
        <p:xfrm>
          <a:off x="894420" y="1222509"/>
          <a:ext cx="3677580" cy="113915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36606"/>
                <a:gridCol w="1045757"/>
                <a:gridCol w="958611"/>
                <a:gridCol w="836606"/>
              </a:tblGrid>
              <a:tr h="16169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 smtClean="0">
                          <a:effectLst/>
                        </a:rPr>
                        <a:t>TALPAS</a:t>
                      </a: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>
                          <a:effectLst/>
                        </a:rPr>
                        <a:t>Ár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Támadóerő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Védekezés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Lépésszám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>
                          <a:effectLst/>
                        </a:rPr>
                        <a:t>50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2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1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2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565283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Ez az egység minden civilizáció számára azonnal elérhető a játék elején. Ideális egység a korai</a:t>
                      </a:r>
                      <a:r>
                        <a:rPr lang="hu-HU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támadások végrehajtására, azonban erősebb egységekben nem sok kárt tud tenni.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88384"/>
              </p:ext>
            </p:extLst>
          </p:nvPr>
        </p:nvGraphicFramePr>
        <p:xfrm>
          <a:off x="899592" y="2472437"/>
          <a:ext cx="3677580" cy="113915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36606"/>
                <a:gridCol w="1045757"/>
                <a:gridCol w="958611"/>
                <a:gridCol w="836606"/>
              </a:tblGrid>
              <a:tr h="16169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 smtClean="0">
                          <a:effectLst/>
                        </a:rPr>
                        <a:t>ÍJÁSZ</a:t>
                      </a: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>
                          <a:effectLst/>
                        </a:rPr>
                        <a:t>Ár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Támadóerő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Védekezés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Lépésszám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>
                          <a:effectLst/>
                        </a:rPr>
                        <a:t>50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2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565283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 íjászok a fejlődő városok tökéletes védői. Egy fallal megerősített várost, melyet íjászok védenek szinte csak egy katapult tud bevenni.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3569"/>
              </p:ext>
            </p:extLst>
          </p:nvPr>
        </p:nvGraphicFramePr>
        <p:xfrm>
          <a:off x="899592" y="3723878"/>
          <a:ext cx="3677580" cy="113915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36606"/>
                <a:gridCol w="1045757"/>
                <a:gridCol w="958611"/>
                <a:gridCol w="836606"/>
              </a:tblGrid>
              <a:tr h="16169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 smtClean="0">
                          <a:effectLst/>
                        </a:rPr>
                        <a:t>LÁNDZSÁS</a:t>
                      </a: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>
                          <a:effectLst/>
                        </a:rPr>
                        <a:t>Ár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Támadóerő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Védekezés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Lépésszám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>
                          <a:effectLst/>
                        </a:rPr>
                        <a:t>50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2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2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565283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lándzsások a talpasok</a:t>
                      </a:r>
                      <a:r>
                        <a:rPr lang="hu-HU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„utódai”. Támadóerejük ugyanakkora, mint a talpasoké, azonban a városok védelmezésében némileg tehetségesebbek.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18829"/>
              </p:ext>
            </p:extLst>
          </p:nvPr>
        </p:nvGraphicFramePr>
        <p:xfrm>
          <a:off x="5347085" y="1226602"/>
          <a:ext cx="3677580" cy="113915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36606"/>
                <a:gridCol w="1045757"/>
                <a:gridCol w="958611"/>
                <a:gridCol w="836606"/>
              </a:tblGrid>
              <a:tr h="16169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 smtClean="0">
                          <a:effectLst/>
                        </a:rPr>
                        <a:t>LOVAG</a:t>
                      </a: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>
                          <a:effectLst/>
                        </a:rPr>
                        <a:t>Ár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Támadóerő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Védekezés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Lépésszám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 smtClean="0">
                          <a:effectLst/>
                        </a:rPr>
                        <a:t>100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565283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 lovag előállítása igen költséges, azonban gyorsaságuknak és támadóerejüknek köszönhetően ideálisak a szabadon hagyott városok elfoglalására és a portyázásra.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78646"/>
              </p:ext>
            </p:extLst>
          </p:nvPr>
        </p:nvGraphicFramePr>
        <p:xfrm>
          <a:off x="5352586" y="2472437"/>
          <a:ext cx="3677580" cy="113915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36606"/>
                <a:gridCol w="1045757"/>
                <a:gridCol w="958611"/>
                <a:gridCol w="836606"/>
              </a:tblGrid>
              <a:tr h="16169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 smtClean="0">
                          <a:effectLst/>
                        </a:rPr>
                        <a:t>KATAPULT</a:t>
                      </a: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>
                          <a:effectLst/>
                        </a:rPr>
                        <a:t>Ár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Támadóerő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Védekezés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dirty="0">
                          <a:effectLst/>
                        </a:rPr>
                        <a:t>Lépésszám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20311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kern="1200" dirty="0" smtClean="0">
                          <a:effectLst/>
                        </a:rPr>
                        <a:t>200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3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u-HU" sz="1100" b="0" dirty="0"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  <a:tr h="565283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hu-HU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Nincs városfal, ami ellen tudna állni egy katapult támadásának, azonban lomhasága</a:t>
                      </a:r>
                      <a:r>
                        <a:rPr lang="hu-HU" sz="11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és sebezhetősége miatt, csak az igazi stratégák tudnak jól bánni vele.</a:t>
                      </a:r>
                      <a:endParaRPr lang="hu-HU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u-HU" sz="1100" b="1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9512" y="123478"/>
            <a:ext cx="878497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hu-HU" sz="4800" b="1" dirty="0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Egységek a CIV# </a:t>
            </a:r>
            <a:r>
              <a:rPr lang="hu-HU" sz="4800" b="1" dirty="0" err="1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-ban</a:t>
            </a:r>
            <a:endParaRPr lang="hu-HU" sz="4800" b="1" dirty="0" smtClean="0">
              <a:ln w="12700" cap="flat" cmpd="sng" algn="ctr">
                <a:solidFill>
                  <a:srgbClr val="FDDF03"/>
                </a:solidFill>
                <a:prstDash val="solid"/>
                <a:round/>
              </a:ln>
              <a:solidFill>
                <a:srgbClr val="943634"/>
              </a:solidFill>
              <a:effectLst>
                <a:glow rad="25400">
                  <a:schemeClr val="tx1"/>
                </a:glow>
                <a:outerShdw blurRad="50800" dist="40005" dir="5400000" algn="tl">
                  <a:srgbClr val="000000">
                    <a:alpha val="33000"/>
                  </a:srgbClr>
                </a:outerShdw>
              </a:effectLst>
              <a:latin typeface="Felix Titling"/>
            </a:endParaRPr>
          </a:p>
        </p:txBody>
      </p:sp>
    </p:spTree>
    <p:extLst>
      <p:ext uri="{BB962C8B-B14F-4D97-AF65-F5344CB8AC3E}">
        <p14:creationId xmlns:p14="http://schemas.microsoft.com/office/powerpoint/2010/main" val="248274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878497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hu-HU" sz="4800" b="1" dirty="0" smtClean="0">
                <a:ln w="12700" cap="flat" cmpd="sng" algn="ctr">
                  <a:solidFill>
                    <a:srgbClr val="FDDF03"/>
                  </a:solidFill>
                  <a:prstDash val="solid"/>
                  <a:round/>
                </a:ln>
                <a:solidFill>
                  <a:srgbClr val="943634"/>
                </a:solidFill>
                <a:effectLst>
                  <a:glow rad="25400">
                    <a:schemeClr val="tx1"/>
                  </a:glow>
                  <a:outerShdw blurRad="50800" dist="40005" dir="5400000" algn="tl">
                    <a:srgbClr val="000000">
                      <a:alpha val="33000"/>
                    </a:srgbClr>
                  </a:outerShdw>
                </a:effectLst>
                <a:latin typeface="Felix Titling"/>
              </a:rPr>
              <a:t>Vezérek a csatatéren</a:t>
            </a:r>
            <a:endParaRPr lang="hu-HU" sz="4800" b="1" dirty="0" smtClean="0">
              <a:ln w="12700" cap="flat" cmpd="sng" algn="ctr">
                <a:solidFill>
                  <a:srgbClr val="FDDF03"/>
                </a:solidFill>
                <a:prstDash val="solid"/>
                <a:round/>
              </a:ln>
              <a:solidFill>
                <a:srgbClr val="943634"/>
              </a:solidFill>
              <a:effectLst>
                <a:glow rad="25400">
                  <a:schemeClr val="tx1"/>
                </a:glow>
                <a:outerShdw blurRad="50800" dist="40005" dir="5400000" algn="tl">
                  <a:srgbClr val="000000">
                    <a:alpha val="33000"/>
                  </a:srgbClr>
                </a:outerShdw>
              </a:effectLst>
              <a:latin typeface="Felix Titling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600400"/>
          </a:xfrm>
        </p:spPr>
        <p:txBody>
          <a:bodyPr>
            <a:normAutofit/>
          </a:bodyPr>
          <a:lstStyle/>
          <a:p>
            <a:r>
              <a:rPr lang="hu-HU" sz="4000" dirty="0" smtClean="0"/>
              <a:t>Pöttynet, </a:t>
            </a:r>
          </a:p>
          <a:p>
            <a:r>
              <a:rPr lang="hu-HU" sz="4000" dirty="0" smtClean="0"/>
              <a:t>Just another team, </a:t>
            </a:r>
          </a:p>
          <a:p>
            <a:r>
              <a:rPr lang="hu-HU" sz="4000" dirty="0" smtClean="0"/>
              <a:t>Lastline.evo, </a:t>
            </a:r>
          </a:p>
          <a:p>
            <a:r>
              <a:rPr lang="hu-HU" sz="4000" dirty="0" smtClean="0"/>
              <a:t>Bicepsz</a:t>
            </a:r>
          </a:p>
        </p:txBody>
      </p:sp>
    </p:spTree>
    <p:extLst>
      <p:ext uri="{BB962C8B-B14F-4D97-AF65-F5344CB8AC3E}">
        <p14:creationId xmlns:p14="http://schemas.microsoft.com/office/powerpoint/2010/main" val="44130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kerekített téglalap 4"/>
          <p:cNvSpPr/>
          <p:nvPr/>
        </p:nvSpPr>
        <p:spPr>
          <a:xfrm>
            <a:off x="475779" y="1333800"/>
            <a:ext cx="1809958" cy="30472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Liga</a:t>
            </a:r>
          </a:p>
          <a:p>
            <a:pPr algn="ctr"/>
            <a:endParaRPr lang="hu-HU" sz="2600" dirty="0">
              <a:solidFill>
                <a:prstClr val="white"/>
              </a:solidFill>
            </a:endParaRPr>
          </a:p>
          <a:p>
            <a:pPr algn="ctr"/>
            <a:r>
              <a:rPr lang="hu-HU" sz="2600" dirty="0" smtClean="0">
                <a:solidFill>
                  <a:prstClr val="white"/>
                </a:solidFill>
              </a:rPr>
              <a:t>32 </a:t>
            </a:r>
            <a:r>
              <a:rPr lang="hu-HU" sz="2600" dirty="0">
                <a:solidFill>
                  <a:prstClr val="white"/>
                </a:solidFill>
              </a:rPr>
              <a:t>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2912507" y="2672143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12" name="Lekerekített téglalap 11"/>
          <p:cNvSpPr/>
          <p:nvPr/>
        </p:nvSpPr>
        <p:spPr>
          <a:xfrm>
            <a:off x="2924804" y="2022122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13" name="Lekerekített téglalap 12"/>
          <p:cNvSpPr/>
          <p:nvPr/>
        </p:nvSpPr>
        <p:spPr>
          <a:xfrm>
            <a:off x="2934883" y="1369628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14" name="Lekerekített téglalap 13"/>
          <p:cNvSpPr/>
          <p:nvPr/>
        </p:nvSpPr>
        <p:spPr>
          <a:xfrm>
            <a:off x="2940695" y="699542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15" name="Lekerekített téglalap 14"/>
          <p:cNvSpPr/>
          <p:nvPr/>
        </p:nvSpPr>
        <p:spPr>
          <a:xfrm>
            <a:off x="2917670" y="5033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16" name="Jobbra nyíl 15"/>
          <p:cNvSpPr/>
          <p:nvPr/>
        </p:nvSpPr>
        <p:spPr>
          <a:xfrm>
            <a:off x="2380998" y="2571750"/>
            <a:ext cx="381044" cy="57136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endParaRPr lang="hu-HU"/>
          </a:p>
        </p:txBody>
      </p:sp>
      <p:sp>
        <p:nvSpPr>
          <p:cNvPr id="17" name="Jobbra nyíl 16"/>
          <p:cNvSpPr/>
          <p:nvPr/>
        </p:nvSpPr>
        <p:spPr>
          <a:xfrm>
            <a:off x="4537106" y="2571749"/>
            <a:ext cx="696828" cy="57136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dirty="0" smtClean="0"/>
              <a:t>16</a:t>
            </a:r>
            <a:endParaRPr lang="hu-HU" dirty="0"/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2917670" y="195486"/>
            <a:ext cx="1619436" cy="380908"/>
          </a:xfrm>
          <a:prstGeom prst="rect">
            <a:avLst/>
          </a:prstGeom>
        </p:spPr>
        <p:txBody>
          <a:bodyPr vert="horz" lIns="81640" tIns="40820" rIns="81640" bIns="40820" rtlCol="0" anchor="ctr">
            <a:normAutofit fontScale="55000" lnSpcReduction="20000"/>
          </a:bodyPr>
          <a:lstStyle/>
          <a:p>
            <a:pPr algn="ctr" defTabSz="816397">
              <a:spcBef>
                <a:spcPct val="0"/>
              </a:spcBef>
              <a:defRPr/>
            </a:pPr>
            <a:endParaRPr lang="hu-HU" sz="4000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19" name="Cím 1"/>
          <p:cNvSpPr txBox="1">
            <a:spLocks/>
          </p:cNvSpPr>
          <p:nvPr/>
        </p:nvSpPr>
        <p:spPr>
          <a:xfrm>
            <a:off x="4661601" y="2226670"/>
            <a:ext cx="774495" cy="857042"/>
          </a:xfrm>
          <a:prstGeom prst="rect">
            <a:avLst/>
          </a:prstGeom>
        </p:spPr>
        <p:txBody>
          <a:bodyPr vert="horz" lIns="81640" tIns="40820" rIns="81640" bIns="40820" rtlCol="0" anchor="ctr">
            <a:normAutofit fontScale="77500" lnSpcReduction="20000"/>
          </a:bodyPr>
          <a:lstStyle/>
          <a:p>
            <a:pPr algn="ctr" defTabSz="816397">
              <a:spcBef>
                <a:spcPct val="0"/>
              </a:spcBef>
              <a:defRPr/>
            </a:pPr>
            <a:endParaRPr lang="hu-HU" sz="4000" dirty="0">
              <a:latin typeface="Comic Sans MS" pitchFamily="66" charset="0"/>
              <a:ea typeface="+mj-ea"/>
              <a:cs typeface="+mj-cs"/>
            </a:endParaRPr>
          </a:p>
          <a:p>
            <a:pPr algn="ctr" defTabSz="816397">
              <a:spcBef>
                <a:spcPct val="0"/>
              </a:spcBef>
              <a:defRPr/>
            </a:pPr>
            <a:r>
              <a:rPr lang="hu-HU" sz="4000" dirty="0">
                <a:latin typeface="Comic Sans MS" pitchFamily="66" charset="0"/>
                <a:ea typeface="+mj-ea"/>
                <a:cs typeface="+mj-cs"/>
              </a:rPr>
              <a:t> </a:t>
            </a:r>
            <a:endParaRPr lang="hu-HU" sz="4000" dirty="0"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25" name="Lekerekített téglalap 10"/>
          <p:cNvSpPr/>
          <p:nvPr/>
        </p:nvSpPr>
        <p:spPr>
          <a:xfrm>
            <a:off x="2924804" y="3291830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26" name="Lekerekített téglalap 10"/>
          <p:cNvSpPr/>
          <p:nvPr/>
        </p:nvSpPr>
        <p:spPr>
          <a:xfrm>
            <a:off x="2952769" y="3940753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29" name="Lekerekített téglalap 14"/>
          <p:cNvSpPr/>
          <p:nvPr/>
        </p:nvSpPr>
        <p:spPr>
          <a:xfrm>
            <a:off x="5364089" y="1205949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30" name="Lekerekített téglalap 14"/>
          <p:cNvSpPr/>
          <p:nvPr/>
        </p:nvSpPr>
        <p:spPr>
          <a:xfrm>
            <a:off x="5364088" y="1940989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31" name="Lekerekített téglalap 14"/>
          <p:cNvSpPr/>
          <p:nvPr/>
        </p:nvSpPr>
        <p:spPr>
          <a:xfrm>
            <a:off x="5364089" y="2655191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32" name="Lekerekített téglalap 14"/>
          <p:cNvSpPr/>
          <p:nvPr/>
        </p:nvSpPr>
        <p:spPr>
          <a:xfrm>
            <a:off x="5351583" y="3369392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  <p:sp>
        <p:nvSpPr>
          <p:cNvPr id="34" name="Jobbra nyíl 16"/>
          <p:cNvSpPr/>
          <p:nvPr/>
        </p:nvSpPr>
        <p:spPr>
          <a:xfrm>
            <a:off x="7020272" y="2571750"/>
            <a:ext cx="576064" cy="57136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5" name="Lekerekített téglalap 14"/>
          <p:cNvSpPr/>
          <p:nvPr/>
        </p:nvSpPr>
        <p:spPr>
          <a:xfrm>
            <a:off x="7668343" y="2428909"/>
            <a:ext cx="1232665" cy="7142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 smtClean="0">
                <a:solidFill>
                  <a:prstClr val="white"/>
                </a:solidFill>
              </a:rPr>
              <a:t>1V1 X6</a:t>
            </a:r>
          </a:p>
        </p:txBody>
      </p:sp>
      <p:sp>
        <p:nvSpPr>
          <p:cNvPr id="36" name="Lekerekített téglalap 10"/>
          <p:cNvSpPr/>
          <p:nvPr/>
        </p:nvSpPr>
        <p:spPr>
          <a:xfrm>
            <a:off x="2965300" y="4572139"/>
            <a:ext cx="1524175" cy="5713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20948" tIns="60474" rIns="120948" bIns="60474" rtlCol="0" anchor="ctr"/>
          <a:lstStyle/>
          <a:p>
            <a:pPr algn="ctr"/>
            <a:r>
              <a:rPr lang="hu-HU" sz="2600" dirty="0">
                <a:solidFill>
                  <a:prstClr val="white"/>
                </a:solidFill>
              </a:rPr>
              <a:t>4 csapat </a:t>
            </a:r>
            <a:endParaRPr lang="hu-HU" sz="2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00452"/>
              </p:ext>
            </p:extLst>
          </p:nvPr>
        </p:nvGraphicFramePr>
        <p:xfrm>
          <a:off x="251520" y="195490"/>
          <a:ext cx="8712969" cy="4853483"/>
        </p:xfrm>
        <a:graphic>
          <a:graphicData uri="http://schemas.openxmlformats.org/drawingml/2006/table">
            <a:tbl>
              <a:tblPr/>
              <a:tblGrid>
                <a:gridCol w="775564"/>
                <a:gridCol w="775564"/>
                <a:gridCol w="1938907"/>
                <a:gridCol w="775564"/>
                <a:gridCol w="1054281"/>
                <a:gridCol w="1163346"/>
                <a:gridCol w="2229743"/>
              </a:tblGrid>
              <a:tr h="162389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Május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12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Május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13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Regisztráció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0:10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 Edzőtábor eredményhírdetés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Vacsora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676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WTW </a:t>
                      </a:r>
                      <a:r>
                        <a:rPr lang="en-US" sz="105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megnyitó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 Edzőtábor felkészülés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 </a:t>
                      </a:r>
                      <a:r>
                        <a:rPr lang="en-US" sz="105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Kisfeladat</a:t>
                      </a:r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felkészülés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 Edzőtábor kiértékelés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4:15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 Edzőtábor eredményhírdetés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 </a:t>
                      </a:r>
                      <a:r>
                        <a:rPr lang="en-US" sz="105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Kisfeladat</a:t>
                      </a:r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05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értékelés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 Edzőtábor felkészülés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15:45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 Eredményhirdetés+2. feladat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Estebéd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15:45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 Kisfeladat felkészülés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3. Edzőtábor kiértékelés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7:15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 Edzőtábor eredményhírdetés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Reggeli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 Kisfeladat értékelés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Végső felkészülés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20:15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 Eredményhirdetés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20:15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 Edzőtábor felkészülés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Végső ütközet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11:30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Eredményhírdetés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0:00</a:t>
                      </a: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hu-HU" sz="105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 Edzőtábor kiértékelés</a:t>
                      </a:r>
                    </a:p>
                  </a:txBody>
                  <a:tcPr marL="3685" marR="3685" marT="36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2389"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685" marR="3685" marT="36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410</Words>
  <Application>Microsoft Office PowerPoint</Application>
  <PresentationFormat>On-screen Show (16:9)</PresentationFormat>
  <Paragraphs>166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Office-téma</vt:lpstr>
      <vt:lpstr>PowerPoint Presentation</vt:lpstr>
      <vt:lpstr>Történelem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Szabolcs Lippe</cp:lastModifiedBy>
  <cp:revision>15</cp:revision>
  <dcterms:created xsi:type="dcterms:W3CDTF">2012-05-11T10:38:53Z</dcterms:created>
  <dcterms:modified xsi:type="dcterms:W3CDTF">2012-05-11T13:30:09Z</dcterms:modified>
</cp:coreProperties>
</file>