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78" r:id="rId3"/>
    <p:sldId id="301" r:id="rId4"/>
    <p:sldId id="305" r:id="rId5"/>
    <p:sldId id="262" r:id="rId6"/>
    <p:sldId id="263" r:id="rId7"/>
    <p:sldId id="264" r:id="rId8"/>
    <p:sldId id="257" r:id="rId9"/>
    <p:sldId id="258" r:id="rId10"/>
    <p:sldId id="259" r:id="rId11"/>
    <p:sldId id="303" r:id="rId12"/>
    <p:sldId id="270" r:id="rId13"/>
    <p:sldId id="271" r:id="rId14"/>
    <p:sldId id="275" r:id="rId15"/>
    <p:sldId id="293" r:id="rId16"/>
    <p:sldId id="299" r:id="rId17"/>
    <p:sldId id="292" r:id="rId18"/>
    <p:sldId id="294" r:id="rId19"/>
    <p:sldId id="295" r:id="rId20"/>
    <p:sldId id="296" r:id="rId21"/>
    <p:sldId id="298" r:id="rId22"/>
    <p:sldId id="280" r:id="rId23"/>
    <p:sldId id="279" r:id="rId24"/>
    <p:sldId id="304" r:id="rId25"/>
    <p:sldId id="30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élany Ramírez" initials="DR" lastIdx="1" clrIdx="0">
    <p:extLst>
      <p:ext uri="{19B8F6BF-5375-455C-9EA6-DF929625EA0E}">
        <p15:presenceInfo xmlns:p15="http://schemas.microsoft.com/office/powerpoint/2012/main" userId="edf62c78d8ec8d4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18T12:57:46.265" idx="1">
    <p:pos x="5380" y="660"/>
    <p:text/>
    <p:extLst>
      <p:ext uri="{C676402C-5697-4E1C-873F-D02D1690AC5C}">
        <p15:threadingInfo xmlns:p15="http://schemas.microsoft.com/office/powerpoint/2012/main" timeZoneBias="30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B56D72B8-B0F1-49C7-9BC9-92F459BC5368}"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33A5AD66-74AE-411C-A4C5-DB9ADCB40840}">
      <dgm:prSet custT="1"/>
      <dgm:spPr/>
      <dgm:t>
        <a:bodyPr/>
        <a:lstStyle/>
        <a:p>
          <a:pPr>
            <a:lnSpc>
              <a:spcPct val="100000"/>
            </a:lnSpc>
          </a:pPr>
          <a:r>
            <a:rPr lang="es-CO" sz="1600" dirty="0"/>
            <a:t>¿La variable independiente </a:t>
          </a:r>
          <a:r>
            <a:rPr lang="es-CO" sz="1600" b="1" i="1" dirty="0"/>
            <a:t>x </a:t>
          </a:r>
          <a:r>
            <a:rPr lang="es-CO" sz="1600" dirty="0"/>
            <a:t>es útil para predecir la variable de respuesta </a:t>
          </a:r>
          <a:r>
            <a:rPr lang="es-CO" sz="1600" b="1" i="1" dirty="0"/>
            <a:t>y</a:t>
          </a:r>
          <a:r>
            <a:rPr lang="es-CO" sz="1600" dirty="0"/>
            <a:t>?</a:t>
          </a:r>
          <a:endParaRPr lang="en-US" sz="1600" dirty="0"/>
        </a:p>
      </dgm:t>
    </dgm:pt>
    <dgm:pt modelId="{9F5C5C7C-C507-4DCD-908B-6383337F59D6}" type="parTrans" cxnId="{AD33D314-F366-4983-8C9A-73AF3BF56729}">
      <dgm:prSet/>
      <dgm:spPr/>
      <dgm:t>
        <a:bodyPr/>
        <a:lstStyle/>
        <a:p>
          <a:endParaRPr lang="en-US" sz="2800"/>
        </a:p>
      </dgm:t>
    </dgm:pt>
    <dgm:pt modelId="{41254457-45A7-4AC5-8537-6BF4FAE888DF}" type="sibTrans" cxnId="{AD33D314-F366-4983-8C9A-73AF3BF56729}">
      <dgm:prSet/>
      <dgm:spPr/>
      <dgm:t>
        <a:bodyPr/>
        <a:lstStyle/>
        <a:p>
          <a:pPr>
            <a:lnSpc>
              <a:spcPct val="100000"/>
            </a:lnSpc>
          </a:pPr>
          <a:endParaRPr lang="en-US" sz="2800"/>
        </a:p>
      </dgm:t>
    </dgm:pt>
    <dgm:pt modelId="{858A69C1-BA14-420A-9541-E99FA78B8997}">
      <dgm:prSet custT="1"/>
      <dgm:spPr/>
      <dgm:t>
        <a:bodyPr/>
        <a:lstStyle/>
        <a:p>
          <a:pPr>
            <a:lnSpc>
              <a:spcPct val="100000"/>
            </a:lnSpc>
          </a:pPr>
          <a:r>
            <a:rPr lang="es-CO" sz="1600" dirty="0"/>
            <a:t>Si el modelo no es útil quiere decir que los valores de </a:t>
          </a:r>
          <a:r>
            <a:rPr lang="es-CO" sz="1600" b="1" i="1" dirty="0"/>
            <a:t>y</a:t>
          </a:r>
          <a:r>
            <a:rPr lang="es-CO" sz="1600" dirty="0"/>
            <a:t> no cambian cuando cambio los valores de </a:t>
          </a:r>
          <a:r>
            <a:rPr lang="es-CO" sz="1600" b="1" i="1" dirty="0"/>
            <a:t>x</a:t>
          </a:r>
          <a:endParaRPr lang="en-US" sz="1600" dirty="0"/>
        </a:p>
      </dgm:t>
    </dgm:pt>
    <dgm:pt modelId="{AE42C1C5-ECAC-46DD-860C-EA7F583FB0C0}" type="parTrans" cxnId="{1B9DE089-2A84-44C6-B9F8-BA5023013346}">
      <dgm:prSet/>
      <dgm:spPr/>
      <dgm:t>
        <a:bodyPr/>
        <a:lstStyle/>
        <a:p>
          <a:endParaRPr lang="en-US" sz="2800"/>
        </a:p>
      </dgm:t>
    </dgm:pt>
    <dgm:pt modelId="{FE393CCF-2D05-424E-B235-B5270F4551C4}" type="sibTrans" cxnId="{1B9DE089-2A84-44C6-B9F8-BA5023013346}">
      <dgm:prSet/>
      <dgm:spPr/>
      <dgm:t>
        <a:bodyPr/>
        <a:lstStyle/>
        <a:p>
          <a:pPr>
            <a:lnSpc>
              <a:spcPct val="100000"/>
            </a:lnSpc>
          </a:pPr>
          <a:endParaRPr lang="en-US" sz="2800"/>
        </a:p>
      </dgm:t>
    </dgm:pt>
    <dgm:pt modelId="{FCC4995C-E9E8-49FA-AFDA-62A4B0EE2FD4}">
      <dgm:prSet custT="1"/>
      <dgm:spPr/>
      <dgm:t>
        <a:bodyPr/>
        <a:lstStyle/>
        <a:p>
          <a:pPr>
            <a:lnSpc>
              <a:spcPct val="100000"/>
            </a:lnSpc>
          </a:pPr>
          <a:r>
            <a:rPr lang="es-CO" sz="1600" dirty="0"/>
            <a:t>Es decir que β</a:t>
          </a:r>
          <a:r>
            <a:rPr lang="es-CO" sz="1600" baseline="-25000" dirty="0"/>
            <a:t>1</a:t>
          </a:r>
          <a:r>
            <a:rPr lang="es-CO" sz="1600" dirty="0"/>
            <a:t> es igual a 0</a:t>
          </a:r>
          <a:endParaRPr lang="en-US" sz="1600" dirty="0"/>
        </a:p>
      </dgm:t>
    </dgm:pt>
    <dgm:pt modelId="{3239A7DD-4157-4B46-ADD1-8A642695FCF1}" type="parTrans" cxnId="{C444F23A-8A45-4A4B-A371-FAD27D8C5845}">
      <dgm:prSet/>
      <dgm:spPr/>
      <dgm:t>
        <a:bodyPr/>
        <a:lstStyle/>
        <a:p>
          <a:endParaRPr lang="en-US" sz="2800"/>
        </a:p>
      </dgm:t>
    </dgm:pt>
    <dgm:pt modelId="{0A68176E-B5BC-4149-A6E1-CE4620F36CEE}" type="sibTrans" cxnId="{C444F23A-8A45-4A4B-A371-FAD27D8C5845}">
      <dgm:prSet/>
      <dgm:spPr/>
      <dgm:t>
        <a:bodyPr/>
        <a:lstStyle/>
        <a:p>
          <a:endParaRPr lang="en-US" sz="2800"/>
        </a:p>
      </dgm:t>
    </dgm:pt>
    <dgm:pt modelId="{2E446C65-81F2-4256-86A5-538D708D6009}" type="pres">
      <dgm:prSet presAssocID="{B56D72B8-B0F1-49C7-9BC9-92F459BC5368}" presName="root" presStyleCnt="0">
        <dgm:presLayoutVars>
          <dgm:dir/>
          <dgm:resizeHandles val="exact"/>
        </dgm:presLayoutVars>
      </dgm:prSet>
      <dgm:spPr/>
    </dgm:pt>
    <dgm:pt modelId="{1AEF9ABC-03FD-4245-A386-353C5DBCC553}" type="pres">
      <dgm:prSet presAssocID="{B56D72B8-B0F1-49C7-9BC9-92F459BC5368}" presName="container" presStyleCnt="0">
        <dgm:presLayoutVars>
          <dgm:dir/>
          <dgm:resizeHandles val="exact"/>
        </dgm:presLayoutVars>
      </dgm:prSet>
      <dgm:spPr/>
    </dgm:pt>
    <dgm:pt modelId="{22AAF46B-55C1-4FD7-8EA1-389CCEE78082}" type="pres">
      <dgm:prSet presAssocID="{33A5AD66-74AE-411C-A4C5-DB9ADCB40840}" presName="compNode" presStyleCnt="0"/>
      <dgm:spPr/>
    </dgm:pt>
    <dgm:pt modelId="{2D131DE2-FDE1-4FEF-A30A-09076B789211}" type="pres">
      <dgm:prSet presAssocID="{33A5AD66-74AE-411C-A4C5-DB9ADCB40840}" presName="iconBgRect" presStyleLbl="bgShp" presStyleIdx="0" presStyleCnt="3" custLinFactX="-18778" custLinFactNeighborX="-100000"/>
      <dgm:spPr/>
    </dgm:pt>
    <dgm:pt modelId="{F8CA81CE-5738-4C52-AEDF-905373FA5280}" type="pres">
      <dgm:prSet presAssocID="{33A5AD66-74AE-411C-A4C5-DB9ADCB40840}" presName="iconRect" presStyleLbl="node1" presStyleIdx="0" presStyleCnt="3" custLinFactX="-100000" custLinFactNeighborX="-10479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00AF8D74-7A4A-4D45-9758-4DEDB5E44082}" type="pres">
      <dgm:prSet presAssocID="{33A5AD66-74AE-411C-A4C5-DB9ADCB40840}" presName="spaceRect" presStyleCnt="0"/>
      <dgm:spPr/>
    </dgm:pt>
    <dgm:pt modelId="{3EE94A1F-E715-462C-ACA0-B0152E812228}" type="pres">
      <dgm:prSet presAssocID="{33A5AD66-74AE-411C-A4C5-DB9ADCB40840}" presName="textRect" presStyleLbl="revTx" presStyleIdx="0" presStyleCnt="3" custScaleX="162750">
        <dgm:presLayoutVars>
          <dgm:chMax val="1"/>
          <dgm:chPref val="1"/>
        </dgm:presLayoutVars>
      </dgm:prSet>
      <dgm:spPr/>
    </dgm:pt>
    <dgm:pt modelId="{C52C2980-3F85-4E0C-9FC3-C3D5DE0219BE}" type="pres">
      <dgm:prSet presAssocID="{41254457-45A7-4AC5-8537-6BF4FAE888DF}" presName="sibTrans" presStyleLbl="sibTrans2D1" presStyleIdx="0" presStyleCnt="0"/>
      <dgm:spPr/>
    </dgm:pt>
    <dgm:pt modelId="{465747D7-E6C3-4AD5-94CA-8DB7A6FCA916}" type="pres">
      <dgm:prSet presAssocID="{858A69C1-BA14-420A-9541-E99FA78B8997}" presName="compNode" presStyleCnt="0"/>
      <dgm:spPr/>
    </dgm:pt>
    <dgm:pt modelId="{A86ECF6B-565F-4A82-9A44-23FAD1DD0239}" type="pres">
      <dgm:prSet presAssocID="{858A69C1-BA14-420A-9541-E99FA78B8997}" presName="iconBgRect" presStyleLbl="bgShp" presStyleIdx="1" presStyleCnt="3"/>
      <dgm:spPr/>
    </dgm:pt>
    <dgm:pt modelId="{13980B2F-C819-41C9-90F2-F1F795D759B2}" type="pres">
      <dgm:prSet presAssocID="{858A69C1-BA14-420A-9541-E99FA78B899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errar"/>
        </a:ext>
      </dgm:extLst>
    </dgm:pt>
    <dgm:pt modelId="{BC2903CF-71B0-4D82-BE30-7BF1482EC9DE}" type="pres">
      <dgm:prSet presAssocID="{858A69C1-BA14-420A-9541-E99FA78B8997}" presName="spaceRect" presStyleCnt="0"/>
      <dgm:spPr/>
    </dgm:pt>
    <dgm:pt modelId="{68F1CCB5-B0F9-43C9-980D-28087853B699}" type="pres">
      <dgm:prSet presAssocID="{858A69C1-BA14-420A-9541-E99FA78B8997}" presName="textRect" presStyleLbl="revTx" presStyleIdx="1" presStyleCnt="3" custScaleX="145095" custLinFactNeighborX="30082">
        <dgm:presLayoutVars>
          <dgm:chMax val="1"/>
          <dgm:chPref val="1"/>
        </dgm:presLayoutVars>
      </dgm:prSet>
      <dgm:spPr/>
    </dgm:pt>
    <dgm:pt modelId="{DED6EE89-1674-4FDE-A39F-1BC2BF60442F}" type="pres">
      <dgm:prSet presAssocID="{FE393CCF-2D05-424E-B235-B5270F4551C4}" presName="sibTrans" presStyleLbl="sibTrans2D1" presStyleIdx="0" presStyleCnt="0"/>
      <dgm:spPr/>
    </dgm:pt>
    <dgm:pt modelId="{E6654050-E359-407F-9AC5-1FF631F7658E}" type="pres">
      <dgm:prSet presAssocID="{FCC4995C-E9E8-49FA-AFDA-62A4B0EE2FD4}" presName="compNode" presStyleCnt="0"/>
      <dgm:spPr/>
    </dgm:pt>
    <dgm:pt modelId="{D003D1F2-0934-4B2B-8B65-DF7DF62C9F1E}" type="pres">
      <dgm:prSet presAssocID="{FCC4995C-E9E8-49FA-AFDA-62A4B0EE2FD4}" presName="iconBgRect" presStyleLbl="bgShp" presStyleIdx="2" presStyleCnt="3" custLinFactX="-18778" custLinFactNeighborX="-100000"/>
      <dgm:spPr/>
    </dgm:pt>
    <dgm:pt modelId="{86B5C106-732A-468C-AA4F-A5621CE6D0C7}" type="pres">
      <dgm:prSet presAssocID="{FCC4995C-E9E8-49FA-AFDA-62A4B0EE2FD4}" presName="iconRect" presStyleLbl="node1" presStyleIdx="2" presStyleCnt="3" custLinFactX="-100000" custLinFactNeighborX="-10479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ca de verificación"/>
        </a:ext>
      </dgm:extLst>
    </dgm:pt>
    <dgm:pt modelId="{54725354-D3FC-42B3-B223-4CC55F3F7CCC}" type="pres">
      <dgm:prSet presAssocID="{FCC4995C-E9E8-49FA-AFDA-62A4B0EE2FD4}" presName="spaceRect" presStyleCnt="0"/>
      <dgm:spPr/>
    </dgm:pt>
    <dgm:pt modelId="{90FC7E20-7EE3-4B3D-AB40-C3354380025F}" type="pres">
      <dgm:prSet presAssocID="{FCC4995C-E9E8-49FA-AFDA-62A4B0EE2FD4}" presName="textRect" presStyleLbl="revTx" presStyleIdx="2" presStyleCnt="3" custScaleX="162750">
        <dgm:presLayoutVars>
          <dgm:chMax val="1"/>
          <dgm:chPref val="1"/>
        </dgm:presLayoutVars>
      </dgm:prSet>
      <dgm:spPr/>
    </dgm:pt>
  </dgm:ptLst>
  <dgm:cxnLst>
    <dgm:cxn modelId="{AD33D314-F366-4983-8C9A-73AF3BF56729}" srcId="{B56D72B8-B0F1-49C7-9BC9-92F459BC5368}" destId="{33A5AD66-74AE-411C-A4C5-DB9ADCB40840}" srcOrd="0" destOrd="0" parTransId="{9F5C5C7C-C507-4DCD-908B-6383337F59D6}" sibTransId="{41254457-45A7-4AC5-8537-6BF4FAE888DF}"/>
    <dgm:cxn modelId="{0A82E22E-CCEC-42AA-B13A-6EA23A7721C2}" type="presOf" srcId="{FE393CCF-2D05-424E-B235-B5270F4551C4}" destId="{DED6EE89-1674-4FDE-A39F-1BC2BF60442F}" srcOrd="0" destOrd="0" presId="urn:microsoft.com/office/officeart/2018/2/layout/IconCircleList"/>
    <dgm:cxn modelId="{C444F23A-8A45-4A4B-A371-FAD27D8C5845}" srcId="{B56D72B8-B0F1-49C7-9BC9-92F459BC5368}" destId="{FCC4995C-E9E8-49FA-AFDA-62A4B0EE2FD4}" srcOrd="2" destOrd="0" parTransId="{3239A7DD-4157-4B46-ADD1-8A642695FCF1}" sibTransId="{0A68176E-B5BC-4149-A6E1-CE4620F36CEE}"/>
    <dgm:cxn modelId="{07C1977B-0DF6-494E-BB04-B3644548A122}" type="presOf" srcId="{858A69C1-BA14-420A-9541-E99FA78B8997}" destId="{68F1CCB5-B0F9-43C9-980D-28087853B699}" srcOrd="0" destOrd="0" presId="urn:microsoft.com/office/officeart/2018/2/layout/IconCircleList"/>
    <dgm:cxn modelId="{1B9DE089-2A84-44C6-B9F8-BA5023013346}" srcId="{B56D72B8-B0F1-49C7-9BC9-92F459BC5368}" destId="{858A69C1-BA14-420A-9541-E99FA78B8997}" srcOrd="1" destOrd="0" parTransId="{AE42C1C5-ECAC-46DD-860C-EA7F583FB0C0}" sibTransId="{FE393CCF-2D05-424E-B235-B5270F4551C4}"/>
    <dgm:cxn modelId="{3344DA97-50D7-40D8-BD2D-B7BFADB4CB2D}" type="presOf" srcId="{41254457-45A7-4AC5-8537-6BF4FAE888DF}" destId="{C52C2980-3F85-4E0C-9FC3-C3D5DE0219BE}" srcOrd="0" destOrd="0" presId="urn:microsoft.com/office/officeart/2018/2/layout/IconCircleList"/>
    <dgm:cxn modelId="{C5592DC5-5D67-4E46-B235-6DD810C00F14}" type="presOf" srcId="{B56D72B8-B0F1-49C7-9BC9-92F459BC5368}" destId="{2E446C65-81F2-4256-86A5-538D708D6009}" srcOrd="0" destOrd="0" presId="urn:microsoft.com/office/officeart/2018/2/layout/IconCircleList"/>
    <dgm:cxn modelId="{93A5E9D5-9579-4B16-B004-61538EF5AF75}" type="presOf" srcId="{33A5AD66-74AE-411C-A4C5-DB9ADCB40840}" destId="{3EE94A1F-E715-462C-ACA0-B0152E812228}" srcOrd="0" destOrd="0" presId="urn:microsoft.com/office/officeart/2018/2/layout/IconCircleList"/>
    <dgm:cxn modelId="{9ED188F2-A57D-4BB4-BDDF-5DD54D356C1E}" type="presOf" srcId="{FCC4995C-E9E8-49FA-AFDA-62A4B0EE2FD4}" destId="{90FC7E20-7EE3-4B3D-AB40-C3354380025F}" srcOrd="0" destOrd="0" presId="urn:microsoft.com/office/officeart/2018/2/layout/IconCircleList"/>
    <dgm:cxn modelId="{462788BA-14F1-416F-94C8-7BA00D1F2A3D}" type="presParOf" srcId="{2E446C65-81F2-4256-86A5-538D708D6009}" destId="{1AEF9ABC-03FD-4245-A386-353C5DBCC553}" srcOrd="0" destOrd="0" presId="urn:microsoft.com/office/officeart/2018/2/layout/IconCircleList"/>
    <dgm:cxn modelId="{D683A62C-6848-4658-ADB1-73100691E631}" type="presParOf" srcId="{1AEF9ABC-03FD-4245-A386-353C5DBCC553}" destId="{22AAF46B-55C1-4FD7-8EA1-389CCEE78082}" srcOrd="0" destOrd="0" presId="urn:microsoft.com/office/officeart/2018/2/layout/IconCircleList"/>
    <dgm:cxn modelId="{F9E1459B-7413-4A99-A3E8-10C59B84480B}" type="presParOf" srcId="{22AAF46B-55C1-4FD7-8EA1-389CCEE78082}" destId="{2D131DE2-FDE1-4FEF-A30A-09076B789211}" srcOrd="0" destOrd="0" presId="urn:microsoft.com/office/officeart/2018/2/layout/IconCircleList"/>
    <dgm:cxn modelId="{04B50A32-BDCE-45B7-9BF6-C317D4CC0B8E}" type="presParOf" srcId="{22AAF46B-55C1-4FD7-8EA1-389CCEE78082}" destId="{F8CA81CE-5738-4C52-AEDF-905373FA5280}" srcOrd="1" destOrd="0" presId="urn:microsoft.com/office/officeart/2018/2/layout/IconCircleList"/>
    <dgm:cxn modelId="{517F4D9F-35CB-46EF-932A-24945E8AC1D7}" type="presParOf" srcId="{22AAF46B-55C1-4FD7-8EA1-389CCEE78082}" destId="{00AF8D74-7A4A-4D45-9758-4DEDB5E44082}" srcOrd="2" destOrd="0" presId="urn:microsoft.com/office/officeart/2018/2/layout/IconCircleList"/>
    <dgm:cxn modelId="{ACE88E03-5A19-4567-992E-44C50A7B573F}" type="presParOf" srcId="{22AAF46B-55C1-4FD7-8EA1-389CCEE78082}" destId="{3EE94A1F-E715-462C-ACA0-B0152E812228}" srcOrd="3" destOrd="0" presId="urn:microsoft.com/office/officeart/2018/2/layout/IconCircleList"/>
    <dgm:cxn modelId="{65652EF1-4575-46AC-927C-8E7A514DBF61}" type="presParOf" srcId="{1AEF9ABC-03FD-4245-A386-353C5DBCC553}" destId="{C52C2980-3F85-4E0C-9FC3-C3D5DE0219BE}" srcOrd="1" destOrd="0" presId="urn:microsoft.com/office/officeart/2018/2/layout/IconCircleList"/>
    <dgm:cxn modelId="{2F81EAE0-B6BB-4401-ADB5-9EDDA010CDD3}" type="presParOf" srcId="{1AEF9ABC-03FD-4245-A386-353C5DBCC553}" destId="{465747D7-E6C3-4AD5-94CA-8DB7A6FCA916}" srcOrd="2" destOrd="0" presId="urn:microsoft.com/office/officeart/2018/2/layout/IconCircleList"/>
    <dgm:cxn modelId="{C376FF83-BD6F-4252-AE01-6299ED293FDE}" type="presParOf" srcId="{465747D7-E6C3-4AD5-94CA-8DB7A6FCA916}" destId="{A86ECF6B-565F-4A82-9A44-23FAD1DD0239}" srcOrd="0" destOrd="0" presId="urn:microsoft.com/office/officeart/2018/2/layout/IconCircleList"/>
    <dgm:cxn modelId="{786E673D-200C-43CA-B424-0FB4A11EFCBA}" type="presParOf" srcId="{465747D7-E6C3-4AD5-94CA-8DB7A6FCA916}" destId="{13980B2F-C819-41C9-90F2-F1F795D759B2}" srcOrd="1" destOrd="0" presId="urn:microsoft.com/office/officeart/2018/2/layout/IconCircleList"/>
    <dgm:cxn modelId="{03937713-F1E5-41E8-932F-99BCDC984547}" type="presParOf" srcId="{465747D7-E6C3-4AD5-94CA-8DB7A6FCA916}" destId="{BC2903CF-71B0-4D82-BE30-7BF1482EC9DE}" srcOrd="2" destOrd="0" presId="urn:microsoft.com/office/officeart/2018/2/layout/IconCircleList"/>
    <dgm:cxn modelId="{637CF301-D724-4B4F-BE5C-841CFAF7A8F5}" type="presParOf" srcId="{465747D7-E6C3-4AD5-94CA-8DB7A6FCA916}" destId="{68F1CCB5-B0F9-43C9-980D-28087853B699}" srcOrd="3" destOrd="0" presId="urn:microsoft.com/office/officeart/2018/2/layout/IconCircleList"/>
    <dgm:cxn modelId="{B89AF92A-BD11-4A90-B001-FE9794E566FE}" type="presParOf" srcId="{1AEF9ABC-03FD-4245-A386-353C5DBCC553}" destId="{DED6EE89-1674-4FDE-A39F-1BC2BF60442F}" srcOrd="3" destOrd="0" presId="urn:microsoft.com/office/officeart/2018/2/layout/IconCircleList"/>
    <dgm:cxn modelId="{2F4EE9BC-C325-4649-B477-2FE837C9B817}" type="presParOf" srcId="{1AEF9ABC-03FD-4245-A386-353C5DBCC553}" destId="{E6654050-E359-407F-9AC5-1FF631F7658E}" srcOrd="4" destOrd="0" presId="urn:microsoft.com/office/officeart/2018/2/layout/IconCircleList"/>
    <dgm:cxn modelId="{4858CD2B-D2A5-4E90-B419-864676AD2D89}" type="presParOf" srcId="{E6654050-E359-407F-9AC5-1FF631F7658E}" destId="{D003D1F2-0934-4B2B-8B65-DF7DF62C9F1E}" srcOrd="0" destOrd="0" presId="urn:microsoft.com/office/officeart/2018/2/layout/IconCircleList"/>
    <dgm:cxn modelId="{5C7D9200-3432-4CBE-B3D7-DB1F51D66735}" type="presParOf" srcId="{E6654050-E359-407F-9AC5-1FF631F7658E}" destId="{86B5C106-732A-468C-AA4F-A5621CE6D0C7}" srcOrd="1" destOrd="0" presId="urn:microsoft.com/office/officeart/2018/2/layout/IconCircleList"/>
    <dgm:cxn modelId="{12629C33-B646-4F49-B3BC-071FF92F99B5}" type="presParOf" srcId="{E6654050-E359-407F-9AC5-1FF631F7658E}" destId="{54725354-D3FC-42B3-B223-4CC55F3F7CCC}" srcOrd="2" destOrd="0" presId="urn:microsoft.com/office/officeart/2018/2/layout/IconCircleList"/>
    <dgm:cxn modelId="{460B8D66-6D3D-49F2-BBC7-19A9519CF2E9}" type="presParOf" srcId="{E6654050-E359-407F-9AC5-1FF631F7658E}" destId="{90FC7E20-7EE3-4B3D-AB40-C3354380025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31DE2-FDE1-4FEF-A30A-09076B789211}">
      <dsp:nvSpPr>
        <dsp:cNvPr id="0" name=""/>
        <dsp:cNvSpPr/>
      </dsp:nvSpPr>
      <dsp:spPr>
        <a:xfrm>
          <a:off x="6786" y="1224900"/>
          <a:ext cx="649689" cy="64968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CA81CE-5738-4C52-AEDF-905373FA5280}">
      <dsp:nvSpPr>
        <dsp:cNvPr id="0" name=""/>
        <dsp:cNvSpPr/>
      </dsp:nvSpPr>
      <dsp:spPr>
        <a:xfrm>
          <a:off x="143212" y="1361335"/>
          <a:ext cx="376819" cy="3768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E94A1F-E715-462C-ACA0-B0152E812228}">
      <dsp:nvSpPr>
        <dsp:cNvPr id="0" name=""/>
        <dsp:cNvSpPr/>
      </dsp:nvSpPr>
      <dsp:spPr>
        <a:xfrm>
          <a:off x="1086902" y="1224900"/>
          <a:ext cx="2492370" cy="64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s-CO" sz="1600" kern="1200" dirty="0"/>
            <a:t>¿La variable independiente </a:t>
          </a:r>
          <a:r>
            <a:rPr lang="es-CO" sz="1600" b="1" i="1" kern="1200" dirty="0"/>
            <a:t>x </a:t>
          </a:r>
          <a:r>
            <a:rPr lang="es-CO" sz="1600" kern="1200" dirty="0"/>
            <a:t>es útil para predecir la variable de respuesta </a:t>
          </a:r>
          <a:r>
            <a:rPr lang="es-CO" sz="1600" b="1" i="1" kern="1200" dirty="0"/>
            <a:t>y</a:t>
          </a:r>
          <a:r>
            <a:rPr lang="es-CO" sz="1600" kern="1200" dirty="0"/>
            <a:t>?</a:t>
          </a:r>
          <a:endParaRPr lang="en-US" sz="1600" kern="1200" dirty="0"/>
        </a:p>
      </dsp:txBody>
      <dsp:txXfrm>
        <a:off x="1086902" y="1224900"/>
        <a:ext cx="2492370" cy="649689"/>
      </dsp:txXfrm>
    </dsp:sp>
    <dsp:sp modelId="{A86ECF6B-565F-4A82-9A44-23FAD1DD0239}">
      <dsp:nvSpPr>
        <dsp:cNvPr id="0" name=""/>
        <dsp:cNvSpPr/>
      </dsp:nvSpPr>
      <dsp:spPr>
        <a:xfrm>
          <a:off x="3846109" y="1224900"/>
          <a:ext cx="649689" cy="64968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980B2F-C819-41C9-90F2-F1F795D759B2}">
      <dsp:nvSpPr>
        <dsp:cNvPr id="0" name=""/>
        <dsp:cNvSpPr/>
      </dsp:nvSpPr>
      <dsp:spPr>
        <a:xfrm>
          <a:off x="3982544" y="1361335"/>
          <a:ext cx="376819" cy="3768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F1CCB5-B0F9-43C9-980D-28087853B699}">
      <dsp:nvSpPr>
        <dsp:cNvPr id="0" name=""/>
        <dsp:cNvSpPr/>
      </dsp:nvSpPr>
      <dsp:spPr>
        <a:xfrm>
          <a:off x="4750401" y="1224900"/>
          <a:ext cx="2221999" cy="64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s-CO" sz="1600" kern="1200" dirty="0"/>
            <a:t>Si el modelo no es útil quiere decir que los valores de </a:t>
          </a:r>
          <a:r>
            <a:rPr lang="es-CO" sz="1600" b="1" i="1" kern="1200" dirty="0"/>
            <a:t>y</a:t>
          </a:r>
          <a:r>
            <a:rPr lang="es-CO" sz="1600" kern="1200" dirty="0"/>
            <a:t> no cambian cuando cambio los valores de </a:t>
          </a:r>
          <a:r>
            <a:rPr lang="es-CO" sz="1600" b="1" i="1" kern="1200" dirty="0"/>
            <a:t>x</a:t>
          </a:r>
          <a:endParaRPr lang="en-US" sz="1600" kern="1200" dirty="0"/>
        </a:p>
      </dsp:txBody>
      <dsp:txXfrm>
        <a:off x="4750401" y="1224900"/>
        <a:ext cx="2221999" cy="649689"/>
      </dsp:txXfrm>
    </dsp:sp>
    <dsp:sp modelId="{D003D1F2-0934-4B2B-8B65-DF7DF62C9F1E}">
      <dsp:nvSpPr>
        <dsp:cNvPr id="0" name=""/>
        <dsp:cNvSpPr/>
      </dsp:nvSpPr>
      <dsp:spPr>
        <a:xfrm>
          <a:off x="6786" y="2148135"/>
          <a:ext cx="649689" cy="64968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B5C106-732A-468C-AA4F-A5621CE6D0C7}">
      <dsp:nvSpPr>
        <dsp:cNvPr id="0" name=""/>
        <dsp:cNvSpPr/>
      </dsp:nvSpPr>
      <dsp:spPr>
        <a:xfrm>
          <a:off x="143212" y="2284569"/>
          <a:ext cx="376819" cy="3768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FC7E20-7EE3-4B3D-AB40-C3354380025F}">
      <dsp:nvSpPr>
        <dsp:cNvPr id="0" name=""/>
        <dsp:cNvSpPr/>
      </dsp:nvSpPr>
      <dsp:spPr>
        <a:xfrm>
          <a:off x="1086902" y="2148135"/>
          <a:ext cx="2492370" cy="64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s-CO" sz="1600" kern="1200" dirty="0"/>
            <a:t>Es decir que β</a:t>
          </a:r>
          <a:r>
            <a:rPr lang="es-CO" sz="1600" kern="1200" baseline="-25000" dirty="0"/>
            <a:t>1</a:t>
          </a:r>
          <a:r>
            <a:rPr lang="es-CO" sz="1600" kern="1200" dirty="0"/>
            <a:t> es igual a 0</a:t>
          </a:r>
          <a:endParaRPr lang="en-US" sz="1600" kern="1200" dirty="0"/>
        </a:p>
      </dsp:txBody>
      <dsp:txXfrm>
        <a:off x="1086902" y="2148135"/>
        <a:ext cx="2492370" cy="64968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7A847CFC-816F-41D0-AAC0-9BF4FEBC753E}" type="datetimeFigureOut">
              <a:rPr lang="es-ES" smtClean="0"/>
              <a:t>22/10/2020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842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22/10/2020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664259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22/10/2020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9586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22/10/2020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25625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22/10/2020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716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A847CFC-816F-41D0-AAC0-9BF4FEBC753E}" type="datetimeFigureOut">
              <a:rPr lang="es-ES" smtClean="0"/>
              <a:t>22/10/2020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683200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768096" y="2967788"/>
            <a:ext cx="356616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4491990" y="2967788"/>
            <a:ext cx="356616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847CFC-816F-41D0-AAC0-9BF4FEBC753E}" type="datetimeFigureOut">
              <a:rPr lang="es-ES" smtClean="0"/>
              <a:t>22/10/2020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4204637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847CFC-816F-41D0-AAC0-9BF4FEBC753E}" type="datetimeFigureOut">
              <a:rPr lang="es-ES" smtClean="0"/>
              <a:t>22/10/2020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547210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47CFC-816F-41D0-AAC0-9BF4FEBC753E}" type="datetimeFigureOut">
              <a:rPr lang="es-ES" smtClean="0"/>
              <a:t>22/10/2020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816469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22/10/2020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675793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22/10/2020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903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A847CFC-816F-41D0-AAC0-9BF4FEBC753E}" type="datetimeFigureOut">
              <a:rPr lang="es-ES" smtClean="0"/>
              <a:t>22/10/2020</a:t>
            </a:fld>
            <a:endParaRPr lang="es-E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E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32FADFE-3B8F-471C-ABF0-DBC7717ECBBC}" type="slidenum">
              <a:rPr lang="es-ES" smtClean="0"/>
              <a:t>‹Nº›</a:t>
            </a:fld>
            <a:endParaRPr lang="es-E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5242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O" dirty="0"/>
              <a:t>REGRESIÓN </a:t>
            </a:r>
            <a:br>
              <a:rPr lang="es-CO" dirty="0"/>
            </a:br>
            <a:r>
              <a:rPr lang="es-CO" dirty="0"/>
              <a:t>LINEAL SIMPLE</a:t>
            </a:r>
          </a:p>
        </p:txBody>
      </p:sp>
      <p:sp>
        <p:nvSpPr>
          <p:cNvPr id="3" name="2 Subtítulo"/>
          <p:cNvSpPr>
            <a:spLocks noGrp="1"/>
          </p:cNvSpPr>
          <p:nvPr>
            <p:ph type="subTitle" idx="1"/>
          </p:nvPr>
        </p:nvSpPr>
        <p:spPr/>
        <p:txBody>
          <a:bodyPr>
            <a:normAutofit fontScale="85000" lnSpcReduction="20000"/>
          </a:bodyPr>
          <a:lstStyle/>
          <a:p>
            <a:r>
              <a:rPr lang="es-CO" dirty="0"/>
              <a:t>MÁS ALLÁ DEL R</a:t>
            </a:r>
            <a:r>
              <a:rPr lang="es-CO" baseline="30000" dirty="0"/>
              <a:t>2</a:t>
            </a:r>
          </a:p>
          <a:p>
            <a:endParaRPr lang="es-CO" dirty="0"/>
          </a:p>
          <a:p>
            <a:r>
              <a:rPr lang="es-CO" dirty="0"/>
              <a:t>Bibliografía:</a:t>
            </a:r>
          </a:p>
          <a:p>
            <a:r>
              <a:rPr lang="es-CO" dirty="0"/>
              <a:t>Introducción a la probabilidad y estadística - William Mendenhall, Robert J. Beaver y Barbara M. Beaver.</a:t>
            </a:r>
          </a:p>
          <a:p>
            <a:endParaRPr lang="es-CO" dirty="0"/>
          </a:p>
        </p:txBody>
      </p:sp>
      <p:pic>
        <p:nvPicPr>
          <p:cNvPr id="1026" name="Picture 2" descr="Imagen">
            <a:extLst>
              <a:ext uri="{FF2B5EF4-FFF2-40B4-BE49-F238E27FC236}">
                <a16:creationId xmlns:a16="http://schemas.microsoft.com/office/drawing/2014/main" id="{E6C61B2A-30F2-41F4-A579-2C1D3351A2B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4869160"/>
            <a:ext cx="1629861" cy="1629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543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643467"/>
            <a:ext cx="8178799"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3249" y="1047748"/>
            <a:ext cx="7937499" cy="4762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8042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a Data Scientist and What Do They Do? (Cartoons) | Data ...">
            <a:extLst>
              <a:ext uri="{FF2B5EF4-FFF2-40B4-BE49-F238E27FC236}">
                <a16:creationId xmlns:a16="http://schemas.microsoft.com/office/drawing/2014/main" id="{DFBA2DB4-D82A-435A-929E-A5C08A2CC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366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768096" y="585216"/>
            <a:ext cx="7290054" cy="1499616"/>
          </a:xfrm>
        </p:spPr>
        <p:txBody>
          <a:bodyPr>
            <a:normAutofit/>
          </a:bodyPr>
          <a:lstStyle/>
          <a:p>
            <a:r>
              <a:rPr lang="es-CO" dirty="0"/>
              <a:t>PRUEBA DE UTILIDAD DE UN MODELO DE REGRESIÓN LINEAL</a:t>
            </a:r>
          </a:p>
        </p:txBody>
      </p:sp>
      <p:graphicFrame>
        <p:nvGraphicFramePr>
          <p:cNvPr id="6" name="2 Marcador de contenido">
            <a:extLst>
              <a:ext uri="{FF2B5EF4-FFF2-40B4-BE49-F238E27FC236}">
                <a16:creationId xmlns:a16="http://schemas.microsoft.com/office/drawing/2014/main" id="{B01571C7-9A7A-4889-8908-68B9F9583C4E}"/>
              </a:ext>
            </a:extLst>
          </p:cNvPr>
          <p:cNvGraphicFramePr>
            <a:graphicFrameLocks noGrp="1"/>
          </p:cNvGraphicFramePr>
          <p:nvPr>
            <p:ph idx="1"/>
            <p:extLst>
              <p:ext uri="{D42A27DB-BD31-4B8C-83A1-F6EECF244321}">
                <p14:modId xmlns:p14="http://schemas.microsoft.com/office/powerpoint/2010/main" val="2406723051"/>
              </p:ext>
            </p:extLst>
          </p:nvPr>
        </p:nvGraphicFramePr>
        <p:xfrm>
          <a:off x="926901" y="2286000"/>
          <a:ext cx="7290197"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9714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PRUEBA DE UTILIDAD DE UN MODELO DE REGRESIÓN LINEAL</a:t>
            </a:r>
          </a:p>
        </p:txBody>
      </p:sp>
      <p:sp>
        <p:nvSpPr>
          <p:cNvPr id="3" name="2 Marcador de contenido"/>
          <p:cNvSpPr>
            <a:spLocks noGrp="1"/>
          </p:cNvSpPr>
          <p:nvPr>
            <p:ph idx="1"/>
          </p:nvPr>
        </p:nvSpPr>
        <p:spPr/>
        <p:txBody>
          <a:bodyPr>
            <a:normAutofit/>
          </a:bodyPr>
          <a:lstStyle/>
          <a:p>
            <a:r>
              <a:rPr lang="es-CO" sz="3200" dirty="0"/>
              <a:t>¿Cómo podemos resolver esta duda?</a:t>
            </a:r>
          </a:p>
          <a:p>
            <a:pPr lvl="1"/>
            <a:r>
              <a:rPr lang="es-CO" sz="2400" dirty="0"/>
              <a:t>Prueba de hipótesis para β</a:t>
            </a:r>
            <a:r>
              <a:rPr lang="es-CO" sz="2400" baseline="-25000" dirty="0"/>
              <a:t>1</a:t>
            </a:r>
          </a:p>
          <a:p>
            <a:pPr lvl="1"/>
            <a:endParaRPr lang="es-CO" sz="2400" baseline="-25000" dirty="0"/>
          </a:p>
          <a:p>
            <a:pPr marL="457200" lvl="1" indent="0">
              <a:buNone/>
            </a:pPr>
            <a:r>
              <a:rPr lang="es-CO" sz="2400" dirty="0"/>
              <a:t>Hipótesis nula </a:t>
            </a:r>
            <a:r>
              <a:rPr lang="es-CO" sz="2400" dirty="0">
                <a:sym typeface="Wingdings" pitchFamily="2" charset="2"/>
              </a:rPr>
              <a:t></a:t>
            </a:r>
            <a:r>
              <a:rPr lang="es-CO" sz="2400" dirty="0"/>
              <a:t>  H0: β = 0</a:t>
            </a:r>
          </a:p>
          <a:p>
            <a:pPr marL="457200" lvl="1" indent="0">
              <a:buNone/>
            </a:pPr>
            <a:r>
              <a:rPr lang="es-CO" sz="2400" dirty="0"/>
              <a:t>Hipótesis alternativa </a:t>
            </a:r>
            <a:r>
              <a:rPr lang="es-CO" sz="2400" dirty="0">
                <a:sym typeface="Wingdings" pitchFamily="2" charset="2"/>
              </a:rPr>
              <a:t>Ha: </a:t>
            </a:r>
            <a:r>
              <a:rPr lang="es-CO" sz="2400" dirty="0"/>
              <a:t>β ≠ 0</a:t>
            </a:r>
            <a:endParaRPr lang="es-CO" sz="2400" baseline="-25000" dirty="0"/>
          </a:p>
          <a:p>
            <a:pPr lvl="1"/>
            <a:endParaRPr lang="es-CO" sz="2400" dirty="0"/>
          </a:p>
          <a:p>
            <a:pPr lvl="1"/>
            <a:r>
              <a:rPr lang="es-CO" sz="2400" dirty="0"/>
              <a:t>Intervalo de confianza para β</a:t>
            </a:r>
            <a:r>
              <a:rPr lang="es-CO" sz="2400" baseline="-25000" dirty="0"/>
              <a:t>1</a:t>
            </a:r>
            <a:endParaRPr lang="es-CO" sz="2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1015" y="5373216"/>
            <a:ext cx="1944216" cy="64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3501008"/>
            <a:ext cx="3028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9434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ERRORES EN INFERENCIA ESTADÍSTICA</a:t>
            </a:r>
          </a:p>
        </p:txBody>
      </p:sp>
      <p:sp>
        <p:nvSpPr>
          <p:cNvPr id="3" name="2 Marcador de contenido"/>
          <p:cNvSpPr>
            <a:spLocks noGrp="1"/>
          </p:cNvSpPr>
          <p:nvPr>
            <p:ph idx="1"/>
          </p:nvPr>
        </p:nvSpPr>
        <p:spPr>
          <a:xfrm>
            <a:off x="768097" y="2286000"/>
            <a:ext cx="4627118" cy="4023360"/>
          </a:xfrm>
        </p:spPr>
        <p:txBody>
          <a:bodyPr>
            <a:normAutofit fontScale="92500" lnSpcReduction="10000"/>
          </a:bodyPr>
          <a:lstStyle/>
          <a:p>
            <a:pPr marL="0" indent="0" algn="just">
              <a:buNone/>
            </a:pPr>
            <a:r>
              <a:rPr lang="es-CO" sz="1800" dirty="0"/>
              <a:t>Si la probabilidad de cometer un error de tipo I está unívocamente determinada, su valor se suele denotar por la letra griega α, y en las mismas condiciones, se denota por β la probabilidad de cometer el error de tipo II, esto es:</a:t>
            </a:r>
          </a:p>
          <a:p>
            <a:pPr marL="0" indent="0" algn="just">
              <a:buNone/>
            </a:pPr>
            <a:endParaRPr lang="es-CO" sz="1800" dirty="0"/>
          </a:p>
          <a:p>
            <a:pPr marL="0" indent="0" algn="just">
              <a:buNone/>
            </a:pPr>
            <a:endParaRPr lang="es-CO" sz="1800" dirty="0"/>
          </a:p>
          <a:p>
            <a:pPr marL="0" indent="0" algn="just">
              <a:buNone/>
            </a:pPr>
            <a:endParaRPr lang="es-CO" sz="1800" dirty="0"/>
          </a:p>
          <a:p>
            <a:pPr marL="0" indent="0" algn="just">
              <a:buNone/>
            </a:pPr>
            <a:endParaRPr lang="es-CO" sz="1800" dirty="0"/>
          </a:p>
          <a:p>
            <a:pPr marL="0" indent="0" algn="just">
              <a:buNone/>
            </a:pPr>
            <a:endParaRPr lang="es-CO" sz="1800" dirty="0"/>
          </a:p>
          <a:p>
            <a:pPr marL="0" indent="0" algn="just">
              <a:buNone/>
            </a:pPr>
            <a:r>
              <a:rPr lang="es-CO" sz="1800" dirty="0"/>
              <a:t>En este caso, se denomina </a:t>
            </a:r>
            <a:r>
              <a:rPr lang="es-CO" sz="1800" b="1" dirty="0"/>
              <a:t>Potencia del contraste</a:t>
            </a:r>
            <a:r>
              <a:rPr lang="es-CO" sz="1800" dirty="0"/>
              <a:t> al valor 1-β, esto es, a la probabilidad de escoger H1 cuando esta es cierta</a:t>
            </a:r>
          </a:p>
          <a:p>
            <a:pPr marL="0" indent="0" algn="just">
              <a:buNone/>
            </a:pPr>
            <a:endParaRPr lang="es-CO" sz="1800" dirty="0"/>
          </a:p>
          <a:p>
            <a:pPr marL="0" indent="0" algn="just">
              <a:buNone/>
            </a:pPr>
            <a:endParaRPr lang="es-CO" sz="1800" dirty="0"/>
          </a:p>
        </p:txBody>
      </p:sp>
      <p:pic>
        <p:nvPicPr>
          <p:cNvPr id="2050" name="Picture 2" descr="&#10;\begin{matrix}&#10;P(\mbox{escoger } H_1 | H_0 \mbox{ es cierta} ) = \alpha \\&#10;P(\mbox{escoger } H_0 | H_1 \mbox{ es cierta} ) = \beta  \end{matrix}&#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0799" y="3871748"/>
            <a:ext cx="2861714" cy="4823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 P(\mbox{escoger }H_1 | H_1 \mbox{ es cierta}) = 1-\be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3370" y="4725144"/>
            <a:ext cx="3456572" cy="24115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3FDAFFED-1A40-49C2-861F-0573A1EE0878}"/>
              </a:ext>
            </a:extLst>
          </p:cNvPr>
          <p:cNvPicPr>
            <a:picLocks noChangeAspect="1"/>
          </p:cNvPicPr>
          <p:nvPr/>
        </p:nvPicPr>
        <p:blipFill>
          <a:blip r:embed="rId4"/>
          <a:stretch>
            <a:fillRect/>
          </a:stretch>
        </p:blipFill>
        <p:spPr>
          <a:xfrm>
            <a:off x="5652120" y="2780928"/>
            <a:ext cx="3341356" cy="2506017"/>
          </a:xfrm>
          <a:prstGeom prst="rect">
            <a:avLst/>
          </a:prstGeom>
        </p:spPr>
      </p:pic>
    </p:spTree>
    <p:extLst>
      <p:ext uri="{BB962C8B-B14F-4D97-AF65-F5344CB8AC3E}">
        <p14:creationId xmlns:p14="http://schemas.microsoft.com/office/powerpoint/2010/main" val="834635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b="1" dirty="0"/>
              <a:t>EL R</a:t>
            </a:r>
            <a:r>
              <a:rPr lang="es-CO" b="1" baseline="30000" dirty="0"/>
              <a:t>2</a:t>
            </a:r>
            <a:r>
              <a:rPr lang="es-CO" b="1" dirty="0"/>
              <a:t> AJUSTADO</a:t>
            </a:r>
          </a:p>
        </p:txBody>
      </p:sp>
      <p:sp>
        <p:nvSpPr>
          <p:cNvPr id="3" name="2 Marcador de contenido"/>
          <p:cNvSpPr>
            <a:spLocks noGrp="1"/>
          </p:cNvSpPr>
          <p:nvPr>
            <p:ph idx="1"/>
          </p:nvPr>
        </p:nvSpPr>
        <p:spPr/>
        <p:txBody>
          <a:bodyPr>
            <a:normAutofit fontScale="92500" lnSpcReduction="20000"/>
          </a:bodyPr>
          <a:lstStyle/>
          <a:p>
            <a:pPr marL="0" indent="0" algn="just">
              <a:buNone/>
            </a:pPr>
            <a:r>
              <a:rPr lang="es-CO" dirty="0"/>
              <a:t>El hecho de poseer más de una variable independiente genera un sesgo de crecimiento en el valor del coeficiente de determinación, lo cual se corrige con el uso de un coeficiente de determinación ajustado según la siguiente ecuación:</a:t>
            </a:r>
          </a:p>
          <a:p>
            <a:pPr marL="0" indent="0">
              <a:buNone/>
            </a:pPr>
            <a:endParaRPr lang="es-CO" dirty="0"/>
          </a:p>
          <a:p>
            <a:endParaRPr lang="es-CO" b="1" dirty="0"/>
          </a:p>
          <a:p>
            <a:endParaRPr lang="es-CO" b="1" dirty="0"/>
          </a:p>
          <a:p>
            <a:endParaRPr lang="es-CO" b="1" dirty="0"/>
          </a:p>
          <a:p>
            <a:endParaRPr lang="es-CO" b="1" dirty="0"/>
          </a:p>
          <a:p>
            <a:pPr marL="0" indent="0">
              <a:buNone/>
            </a:pPr>
            <a:endParaRPr lang="es-CO" dirty="0"/>
          </a:p>
          <a:p>
            <a:pPr marL="0" indent="0">
              <a:buNone/>
            </a:pPr>
            <a:r>
              <a:rPr lang="es-CO" dirty="0"/>
              <a:t>Dónde, </a:t>
            </a:r>
            <a:r>
              <a:rPr lang="es-CO" b="1" i="1" dirty="0"/>
              <a:t>N</a:t>
            </a:r>
            <a:r>
              <a:rPr lang="es-CO" dirty="0"/>
              <a:t> es la cantidad de observaciones y </a:t>
            </a:r>
            <a:r>
              <a:rPr lang="es-CO" b="1" i="1" dirty="0"/>
              <a:t>k</a:t>
            </a:r>
            <a:r>
              <a:rPr lang="es-CO" dirty="0"/>
              <a:t> la cantidad de variables independientes.</a:t>
            </a:r>
          </a:p>
          <a:p>
            <a:endParaRPr lang="es-CO" b="1" dirty="0"/>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F4DFBF1B-F9A6-4ABF-A90B-5CE940B9699D}"/>
                  </a:ext>
                </a:extLst>
              </p:cNvPr>
              <p:cNvSpPr txBox="1"/>
              <p:nvPr/>
            </p:nvSpPr>
            <p:spPr>
              <a:xfrm>
                <a:off x="827525" y="3717032"/>
                <a:ext cx="6696804" cy="98815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CO" sz="3200" i="1" smtClean="0">
                              <a:latin typeface="Cambria Math" panose="02040503050406030204" pitchFamily="18" charset="0"/>
                            </a:rPr>
                          </m:ctrlPr>
                        </m:sSubSupPr>
                        <m:e>
                          <m:r>
                            <a:rPr lang="es-CO" sz="3200" b="0" i="1" smtClean="0">
                              <a:latin typeface="Cambria Math" panose="02040503050406030204" pitchFamily="18" charset="0"/>
                            </a:rPr>
                            <m:t>𝑅</m:t>
                          </m:r>
                        </m:e>
                        <m:sub>
                          <m:r>
                            <a:rPr lang="es-CO" sz="3200" b="0" i="1" smtClean="0">
                              <a:latin typeface="Cambria Math" panose="02040503050406030204" pitchFamily="18" charset="0"/>
                            </a:rPr>
                            <m:t>𝑎𝑑𝑗</m:t>
                          </m:r>
                        </m:sub>
                        <m:sup>
                          <m:r>
                            <a:rPr lang="es-CO" sz="3200" b="0" i="1" smtClean="0">
                              <a:latin typeface="Cambria Math" panose="02040503050406030204" pitchFamily="18" charset="0"/>
                            </a:rPr>
                            <m:t>2</m:t>
                          </m:r>
                        </m:sup>
                      </m:sSubSup>
                      <m:r>
                        <a:rPr lang="es-CO" sz="3200" b="0" i="1" smtClean="0">
                          <a:latin typeface="Cambria Math" panose="02040503050406030204" pitchFamily="18" charset="0"/>
                        </a:rPr>
                        <m:t>=1−  </m:t>
                      </m:r>
                      <m:f>
                        <m:fPr>
                          <m:ctrlPr>
                            <a:rPr lang="es-CO" sz="3200" b="0" i="1" smtClean="0">
                              <a:latin typeface="Cambria Math" panose="02040503050406030204" pitchFamily="18" charset="0"/>
                            </a:rPr>
                          </m:ctrlPr>
                        </m:fPr>
                        <m:num>
                          <m:r>
                            <a:rPr lang="es-CO" sz="3200" b="0" i="1" smtClean="0">
                              <a:latin typeface="Cambria Math" panose="02040503050406030204" pitchFamily="18" charset="0"/>
                            </a:rPr>
                            <m:t>(1−</m:t>
                          </m:r>
                          <m:sSup>
                            <m:sSupPr>
                              <m:ctrlPr>
                                <a:rPr lang="es-CO" sz="3200" b="0" i="1" smtClean="0">
                                  <a:latin typeface="Cambria Math" panose="02040503050406030204" pitchFamily="18" charset="0"/>
                                </a:rPr>
                              </m:ctrlPr>
                            </m:sSupPr>
                            <m:e>
                              <m:r>
                                <a:rPr lang="es-CO" sz="3200" b="0" i="1" smtClean="0">
                                  <a:latin typeface="Cambria Math" panose="02040503050406030204" pitchFamily="18" charset="0"/>
                                </a:rPr>
                                <m:t>𝑅</m:t>
                              </m:r>
                            </m:e>
                            <m:sup>
                              <m:r>
                                <a:rPr lang="es-CO" sz="3200" b="0" i="1" smtClean="0">
                                  <a:latin typeface="Cambria Math" panose="02040503050406030204" pitchFamily="18" charset="0"/>
                                </a:rPr>
                                <m:t>2</m:t>
                              </m:r>
                            </m:sup>
                          </m:sSup>
                          <m:r>
                            <a:rPr lang="es-CO" sz="3200" b="0" i="1" smtClean="0">
                              <a:latin typeface="Cambria Math" panose="02040503050406030204" pitchFamily="18" charset="0"/>
                            </a:rPr>
                            <m:t>)(</m:t>
                          </m:r>
                          <m:r>
                            <a:rPr lang="es-CO" sz="3200" b="0" i="1" smtClean="0">
                              <a:latin typeface="Cambria Math" panose="02040503050406030204" pitchFamily="18" charset="0"/>
                            </a:rPr>
                            <m:t>𝑁</m:t>
                          </m:r>
                          <m:r>
                            <a:rPr lang="es-CO" sz="3200" b="0" i="1" smtClean="0">
                              <a:latin typeface="Cambria Math" panose="02040503050406030204" pitchFamily="18" charset="0"/>
                            </a:rPr>
                            <m:t>−1)</m:t>
                          </m:r>
                        </m:num>
                        <m:den>
                          <m:r>
                            <a:rPr lang="es-CO" sz="3200" b="0" i="1" smtClean="0">
                              <a:latin typeface="Cambria Math" panose="02040503050406030204" pitchFamily="18" charset="0"/>
                            </a:rPr>
                            <m:t>𝑁</m:t>
                          </m:r>
                          <m:r>
                            <a:rPr lang="es-CO" sz="3200" b="0" i="1" smtClean="0">
                              <a:latin typeface="Cambria Math" panose="02040503050406030204" pitchFamily="18" charset="0"/>
                            </a:rPr>
                            <m:t>−</m:t>
                          </m:r>
                          <m:r>
                            <a:rPr lang="es-CO" sz="3200" b="0" i="1" smtClean="0">
                              <a:latin typeface="Cambria Math" panose="02040503050406030204" pitchFamily="18" charset="0"/>
                            </a:rPr>
                            <m:t>𝑘</m:t>
                          </m:r>
                          <m:r>
                            <a:rPr lang="es-CO" sz="3200" b="0" i="1" smtClean="0">
                              <a:latin typeface="Cambria Math" panose="02040503050406030204" pitchFamily="18" charset="0"/>
                            </a:rPr>
                            <m:t>−1</m:t>
                          </m:r>
                        </m:den>
                      </m:f>
                    </m:oMath>
                  </m:oMathPara>
                </a14:m>
                <a:endParaRPr lang="es-CO" sz="3200" dirty="0"/>
              </a:p>
            </p:txBody>
          </p:sp>
        </mc:Choice>
        <mc:Fallback xmlns="">
          <p:sp>
            <p:nvSpPr>
              <p:cNvPr id="4" name="CuadroTexto 3">
                <a:extLst>
                  <a:ext uri="{FF2B5EF4-FFF2-40B4-BE49-F238E27FC236}">
                    <a16:creationId xmlns:a16="http://schemas.microsoft.com/office/drawing/2014/main" id="{F4DFBF1B-F9A6-4ABF-A90B-5CE940B9699D}"/>
                  </a:ext>
                </a:extLst>
              </p:cNvPr>
              <p:cNvSpPr txBox="1">
                <a:spLocks noRot="1" noChangeAspect="1" noMove="1" noResize="1" noEditPoints="1" noAdjustHandles="1" noChangeArrowheads="1" noChangeShapeType="1" noTextEdit="1"/>
              </p:cNvSpPr>
              <p:nvPr/>
            </p:nvSpPr>
            <p:spPr>
              <a:xfrm>
                <a:off x="827525" y="3717032"/>
                <a:ext cx="6696804" cy="988156"/>
              </a:xfrm>
              <a:prstGeom prst="rect">
                <a:avLst/>
              </a:prstGeom>
              <a:blipFill>
                <a:blip r:embed="rId2"/>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2513043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45D95E-4882-4C63-A696-1F5AC25D9523}"/>
              </a:ext>
            </a:extLst>
          </p:cNvPr>
          <p:cNvSpPr>
            <a:spLocks noGrp="1"/>
          </p:cNvSpPr>
          <p:nvPr>
            <p:ph type="title"/>
          </p:nvPr>
        </p:nvSpPr>
        <p:spPr/>
        <p:txBody>
          <a:bodyPr>
            <a:normAutofit/>
          </a:bodyPr>
          <a:lstStyle/>
          <a:p>
            <a:r>
              <a:rPr lang="es-CO" dirty="0"/>
              <a:t>CRITERIO DE INFORMACIÓN DE AKAIKE</a:t>
            </a:r>
          </a:p>
        </p:txBody>
      </p:sp>
      <p:sp>
        <p:nvSpPr>
          <p:cNvPr id="3" name="Marcador de contenido 2">
            <a:extLst>
              <a:ext uri="{FF2B5EF4-FFF2-40B4-BE49-F238E27FC236}">
                <a16:creationId xmlns:a16="http://schemas.microsoft.com/office/drawing/2014/main" id="{A7DF715D-A141-4E8E-8B79-CD52372E6390}"/>
              </a:ext>
            </a:extLst>
          </p:cNvPr>
          <p:cNvSpPr>
            <a:spLocks noGrp="1"/>
          </p:cNvSpPr>
          <p:nvPr>
            <p:ph idx="1"/>
          </p:nvPr>
        </p:nvSpPr>
        <p:spPr>
          <a:xfrm>
            <a:off x="457200" y="1844824"/>
            <a:ext cx="8229600" cy="4853136"/>
          </a:xfrm>
        </p:spPr>
        <p:txBody>
          <a:bodyPr>
            <a:normAutofit fontScale="92500" lnSpcReduction="10000"/>
          </a:bodyPr>
          <a:lstStyle/>
          <a:p>
            <a:pPr marL="0" indent="0" algn="just">
              <a:buNone/>
            </a:pPr>
            <a:r>
              <a:rPr lang="es-ES" sz="1800" dirty="0"/>
              <a:t>El criterio de información de Akaike (</a:t>
            </a:r>
            <a:r>
              <a:rPr lang="es-ES" sz="1800" dirty="0" err="1"/>
              <a:t>AIC</a:t>
            </a:r>
            <a:r>
              <a:rPr lang="es-ES" sz="1800" dirty="0"/>
              <a:t>) es una medida de la calidad relativa de un modelo estadístico, para un conjunto dado de datos. Como tal, el </a:t>
            </a:r>
            <a:r>
              <a:rPr lang="es-ES" sz="1800" dirty="0" err="1"/>
              <a:t>AIC</a:t>
            </a:r>
            <a:r>
              <a:rPr lang="es-ES" sz="1800" dirty="0"/>
              <a:t> proporciona un medio para la selección del modelo.</a:t>
            </a:r>
          </a:p>
          <a:p>
            <a:pPr marL="0" indent="0" algn="just">
              <a:buNone/>
            </a:pPr>
            <a:endParaRPr lang="es-ES" sz="1800" dirty="0"/>
          </a:p>
          <a:p>
            <a:pPr marL="0" indent="0" algn="just">
              <a:buNone/>
            </a:pPr>
            <a:r>
              <a:rPr lang="es-ES" sz="1800" dirty="0"/>
              <a:t>En el caso general, el </a:t>
            </a:r>
            <a:r>
              <a:rPr lang="es-ES" sz="1800" dirty="0" err="1"/>
              <a:t>AIC</a:t>
            </a:r>
            <a:r>
              <a:rPr lang="es-ES" sz="1800" dirty="0"/>
              <a:t> es:                                  y muestra finita:</a:t>
            </a:r>
          </a:p>
          <a:p>
            <a:pPr marL="0" indent="0" algn="just">
              <a:buNone/>
            </a:pPr>
            <a:r>
              <a:rPr lang="es-ES" sz="1800" dirty="0"/>
              <a:t>donde k es el número de parámetros en el modelo estadístico , y L es el máximo valor de la función de verosimilitud para el modelo estimado.</a:t>
            </a:r>
          </a:p>
          <a:p>
            <a:pPr marL="0" indent="0" algn="just">
              <a:buNone/>
            </a:pPr>
            <a:endParaRPr lang="es-ES" sz="1800" dirty="0"/>
          </a:p>
          <a:p>
            <a:pPr marL="0" indent="0" algn="just">
              <a:buNone/>
            </a:pPr>
            <a:r>
              <a:rPr lang="es-ES" sz="1800" dirty="0"/>
              <a:t>Dado un conjunto de modelos candidatos para los datos, el modelo preferido es el que tiene el valor mínimo en el </a:t>
            </a:r>
            <a:r>
              <a:rPr lang="es-ES" sz="1800" dirty="0" err="1"/>
              <a:t>AIC</a:t>
            </a:r>
            <a:r>
              <a:rPr lang="es-ES" sz="1800" dirty="0"/>
              <a:t>. Por lo tanto </a:t>
            </a:r>
            <a:r>
              <a:rPr lang="es-ES" sz="1800" dirty="0" err="1"/>
              <a:t>AIC</a:t>
            </a:r>
            <a:r>
              <a:rPr lang="es-ES" sz="1800" dirty="0"/>
              <a:t> no solamente recompensa la bondad de ajuste, sino también incluye una penalidad, que es una función creciente del número de parámetros estimados. Esta penalización desalienta el sobreajuste (aumentando el número de parámetros libres en el modelo mejora la bondad del ajuste, sin importar el número de parámetros libres en el proceso de generación de datos).</a:t>
            </a:r>
          </a:p>
          <a:p>
            <a:pPr marL="0" indent="0" algn="just">
              <a:buNone/>
            </a:pPr>
            <a:endParaRPr lang="es-ES" sz="1800" dirty="0"/>
          </a:p>
          <a:p>
            <a:pPr marL="0" indent="0" algn="just">
              <a:buNone/>
            </a:pPr>
            <a:r>
              <a:rPr lang="es-ES" sz="1100" dirty="0"/>
              <a:t>Fuente: https://es.wikipedia.org/wiki/Criterio_de_informaci%C3%B3n_de_Akaike</a:t>
            </a:r>
            <a:endParaRPr lang="es-CO" sz="1100" dirty="0"/>
          </a:p>
        </p:txBody>
      </p:sp>
      <p:pic>
        <p:nvPicPr>
          <p:cNvPr id="7" name="Imagen 6">
            <a:extLst>
              <a:ext uri="{FF2B5EF4-FFF2-40B4-BE49-F238E27FC236}">
                <a16:creationId xmlns:a16="http://schemas.microsoft.com/office/drawing/2014/main" id="{75A1B233-107E-4322-8A59-880A74C06C25}"/>
              </a:ext>
            </a:extLst>
          </p:cNvPr>
          <p:cNvPicPr>
            <a:picLocks noChangeAspect="1"/>
          </p:cNvPicPr>
          <p:nvPr/>
        </p:nvPicPr>
        <p:blipFill>
          <a:blip r:embed="rId2"/>
          <a:stretch>
            <a:fillRect/>
          </a:stretch>
        </p:blipFill>
        <p:spPr>
          <a:xfrm>
            <a:off x="3203848" y="3058690"/>
            <a:ext cx="1447800" cy="285750"/>
          </a:xfrm>
          <a:prstGeom prst="rect">
            <a:avLst/>
          </a:prstGeom>
        </p:spPr>
      </p:pic>
      <p:pic>
        <p:nvPicPr>
          <p:cNvPr id="8" name="Imagen 7">
            <a:extLst>
              <a:ext uri="{FF2B5EF4-FFF2-40B4-BE49-F238E27FC236}">
                <a16:creationId xmlns:a16="http://schemas.microsoft.com/office/drawing/2014/main" id="{9E4EB062-1777-4D54-82B7-EBED374C79C1}"/>
              </a:ext>
            </a:extLst>
          </p:cNvPr>
          <p:cNvPicPr>
            <a:picLocks noChangeAspect="1"/>
          </p:cNvPicPr>
          <p:nvPr/>
        </p:nvPicPr>
        <p:blipFill>
          <a:blip r:embed="rId3"/>
          <a:stretch>
            <a:fillRect/>
          </a:stretch>
        </p:blipFill>
        <p:spPr>
          <a:xfrm>
            <a:off x="6588224" y="2930102"/>
            <a:ext cx="1962150" cy="542925"/>
          </a:xfrm>
          <a:prstGeom prst="rect">
            <a:avLst/>
          </a:prstGeom>
        </p:spPr>
      </p:pic>
    </p:spTree>
    <p:extLst>
      <p:ext uri="{BB962C8B-B14F-4D97-AF65-F5344CB8AC3E}">
        <p14:creationId xmlns:p14="http://schemas.microsoft.com/office/powerpoint/2010/main" val="896033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23591" y="804333"/>
            <a:ext cx="2543925" cy="5249334"/>
          </a:xfrm>
        </p:spPr>
        <p:txBody>
          <a:bodyPr>
            <a:normAutofit/>
          </a:bodyPr>
          <a:lstStyle/>
          <a:p>
            <a:pPr algn="r"/>
            <a:r>
              <a:rPr lang="es-CO" b="1">
                <a:solidFill>
                  <a:srgbClr val="FFFFFF"/>
                </a:solidFill>
              </a:rPr>
              <a:t>SUPUESTOS DE LA REGRESIÓN LINEAL</a:t>
            </a:r>
          </a:p>
        </p:txBody>
      </p:sp>
      <p:sp>
        <p:nvSpPr>
          <p:cNvPr id="3" name="Marcador de contenido 2"/>
          <p:cNvSpPr>
            <a:spLocks noGrp="1"/>
          </p:cNvSpPr>
          <p:nvPr>
            <p:ph idx="1"/>
          </p:nvPr>
        </p:nvSpPr>
        <p:spPr>
          <a:xfrm>
            <a:off x="3713286" y="804333"/>
            <a:ext cx="4729502" cy="5249334"/>
          </a:xfrm>
        </p:spPr>
        <p:txBody>
          <a:bodyPr anchor="ctr">
            <a:normAutofit/>
          </a:bodyPr>
          <a:lstStyle/>
          <a:p>
            <a:r>
              <a:rPr lang="es-CO" dirty="0"/>
              <a:t>La relación entre </a:t>
            </a:r>
            <a:r>
              <a:rPr lang="es-CO" b="1" i="1" dirty="0"/>
              <a:t>y</a:t>
            </a:r>
            <a:r>
              <a:rPr lang="es-CO" dirty="0"/>
              <a:t> </a:t>
            </a:r>
            <a:r>
              <a:rPr lang="es-CO" dirty="0" err="1"/>
              <a:t>y</a:t>
            </a:r>
            <a:r>
              <a:rPr lang="es-CO" dirty="0"/>
              <a:t> </a:t>
            </a:r>
            <a:r>
              <a:rPr lang="es-CO" b="1" i="1" dirty="0"/>
              <a:t>x</a:t>
            </a:r>
            <a:r>
              <a:rPr lang="es-CO" dirty="0"/>
              <a:t> debe ser lineal, dada por el modelo </a:t>
            </a:r>
            <a:r>
              <a:rPr lang="es-CO" i="1" dirty="0"/>
              <a:t>y = b</a:t>
            </a:r>
            <a:r>
              <a:rPr lang="es-CO" i="1" baseline="-25000" dirty="0"/>
              <a:t>0</a:t>
            </a:r>
            <a:r>
              <a:rPr lang="es-CO" i="1" dirty="0"/>
              <a:t> + b</a:t>
            </a:r>
            <a:r>
              <a:rPr lang="es-CO" i="1" baseline="-25000" dirty="0"/>
              <a:t>1</a:t>
            </a:r>
            <a:r>
              <a:rPr lang="es-CO" i="1" dirty="0"/>
              <a:t>x</a:t>
            </a:r>
          </a:p>
          <a:p>
            <a:r>
              <a:rPr lang="es-CO" dirty="0"/>
              <a:t>Los valores del término de error aleatorio </a:t>
            </a:r>
            <a:r>
              <a:rPr lang="el-GR" dirty="0"/>
              <a:t>ϵ</a:t>
            </a:r>
            <a:r>
              <a:rPr lang="es-CO" dirty="0"/>
              <a:t>: </a:t>
            </a:r>
          </a:p>
          <a:p>
            <a:pPr lvl="1"/>
            <a:r>
              <a:rPr lang="es-CO" dirty="0"/>
              <a:t>1) son independientes, </a:t>
            </a:r>
          </a:p>
          <a:p>
            <a:pPr lvl="1"/>
            <a:r>
              <a:rPr lang="es-CO" dirty="0"/>
              <a:t>2) tienen una media de 0 y una varianza común </a:t>
            </a:r>
            <a:r>
              <a:rPr lang="el-GR" dirty="0"/>
              <a:t>σ</a:t>
            </a:r>
            <a:r>
              <a:rPr lang="es-CO" baseline="30000" dirty="0"/>
              <a:t>2</a:t>
            </a:r>
            <a:r>
              <a:rPr lang="es-CO" dirty="0"/>
              <a:t>, independiente de </a:t>
            </a:r>
            <a:r>
              <a:rPr lang="es-CO" i="1" dirty="0"/>
              <a:t>x</a:t>
            </a:r>
            <a:r>
              <a:rPr lang="es-CO" dirty="0"/>
              <a:t>, y.</a:t>
            </a:r>
          </a:p>
          <a:p>
            <a:pPr lvl="1"/>
            <a:r>
              <a:rPr lang="es-CO" dirty="0"/>
              <a:t>3) están normalmente distribuidos.</a:t>
            </a:r>
            <a:endParaRPr lang="es-CO" i="1" dirty="0"/>
          </a:p>
        </p:txBody>
      </p:sp>
    </p:spTree>
    <p:extLst>
      <p:ext uri="{BB962C8B-B14F-4D97-AF65-F5344CB8AC3E}">
        <p14:creationId xmlns:p14="http://schemas.microsoft.com/office/powerpoint/2010/main" val="71479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723591" y="804333"/>
            <a:ext cx="2543925" cy="5249334"/>
          </a:xfrm>
        </p:spPr>
        <p:txBody>
          <a:bodyPr>
            <a:normAutofit/>
          </a:bodyPr>
          <a:lstStyle/>
          <a:p>
            <a:pPr algn="r"/>
            <a:r>
              <a:rPr lang="es-CO" sz="2100" b="1"/>
              <a:t>MULTICOLINEALIDAD</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081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2 Marcador de contenido"/>
          <p:cNvSpPr>
            <a:spLocks noGrp="1"/>
          </p:cNvSpPr>
          <p:nvPr>
            <p:ph idx="1"/>
          </p:nvPr>
        </p:nvSpPr>
        <p:spPr>
          <a:xfrm>
            <a:off x="3749497" y="804333"/>
            <a:ext cx="4693291" cy="5249334"/>
          </a:xfrm>
        </p:spPr>
        <p:txBody>
          <a:bodyPr anchor="ctr">
            <a:normAutofit/>
          </a:bodyPr>
          <a:lstStyle/>
          <a:p>
            <a:pPr marL="0" indent="0">
              <a:buNone/>
            </a:pPr>
            <a:r>
              <a:rPr lang="es-CO" dirty="0"/>
              <a:t>La </a:t>
            </a:r>
            <a:r>
              <a:rPr lang="es-CO" b="1" dirty="0" err="1"/>
              <a:t>multicolinealidad</a:t>
            </a:r>
            <a:r>
              <a:rPr lang="es-CO" dirty="0"/>
              <a:t> es un fenómeno que se da cuando, dos o más variables tienen «mucho de lo mismo» o </a:t>
            </a:r>
            <a:r>
              <a:rPr lang="es-CO" b="1" dirty="0"/>
              <a:t>información compartida.</a:t>
            </a:r>
            <a:endParaRPr lang="es-CO"/>
          </a:p>
          <a:p>
            <a:pPr marL="0" indent="0">
              <a:buNone/>
            </a:pPr>
            <a:endParaRPr lang="es-CO" dirty="0"/>
          </a:p>
          <a:p>
            <a:pPr marL="0" indent="0">
              <a:buNone/>
            </a:pPr>
            <a:r>
              <a:rPr lang="es-CO" dirty="0"/>
              <a:t>La </a:t>
            </a:r>
            <a:r>
              <a:rPr lang="es-CO" b="1" dirty="0" err="1"/>
              <a:t>multicolinealidad</a:t>
            </a:r>
            <a:r>
              <a:rPr lang="es-CO" b="1" dirty="0"/>
              <a:t> </a:t>
            </a:r>
            <a:r>
              <a:rPr lang="es-CO" dirty="0"/>
              <a:t>se presenta cuando dos o más de las variables predictoras están altamente correlacionadas entre sí.</a:t>
            </a:r>
            <a:endParaRPr lang="es-CO" i="1"/>
          </a:p>
        </p:txBody>
      </p:sp>
    </p:spTree>
    <p:extLst>
      <p:ext uri="{BB962C8B-B14F-4D97-AF65-F5344CB8AC3E}">
        <p14:creationId xmlns:p14="http://schemas.microsoft.com/office/powerpoint/2010/main" val="1571087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768096" y="585216"/>
            <a:ext cx="6013704" cy="1499616"/>
          </a:xfrm>
        </p:spPr>
        <p:txBody>
          <a:bodyPr>
            <a:normAutofit/>
          </a:bodyPr>
          <a:lstStyle/>
          <a:p>
            <a:r>
              <a:rPr lang="es-CO" b="1"/>
              <a:t>MULTICOLINEALIDAD</a:t>
            </a:r>
            <a:endParaRPr lang="es-CO" dirty="0"/>
          </a:p>
        </p:txBody>
      </p:sp>
      <p:sp>
        <p:nvSpPr>
          <p:cNvPr id="3" name="2 Marcador de contenido"/>
          <p:cNvSpPr>
            <a:spLocks noGrp="1"/>
          </p:cNvSpPr>
          <p:nvPr>
            <p:ph idx="1"/>
          </p:nvPr>
        </p:nvSpPr>
        <p:spPr>
          <a:xfrm>
            <a:off x="768096" y="2286000"/>
            <a:ext cx="6013703" cy="4023360"/>
          </a:xfrm>
        </p:spPr>
        <p:txBody>
          <a:bodyPr>
            <a:normAutofit/>
          </a:bodyPr>
          <a:lstStyle/>
          <a:p>
            <a:pPr marL="0" indent="0">
              <a:buNone/>
            </a:pPr>
            <a:r>
              <a:rPr lang="es-CO"/>
              <a:t>¿Cómo saber si un análisis de regresión exhibe </a:t>
            </a:r>
            <a:r>
              <a:rPr lang="es-CO" b="1"/>
              <a:t>multicolinealidad</a:t>
            </a:r>
            <a:r>
              <a:rPr lang="es-CO"/>
              <a:t>?</a:t>
            </a:r>
          </a:p>
          <a:p>
            <a:pPr marL="0" indent="0">
              <a:buNone/>
            </a:pPr>
            <a:endParaRPr lang="es-CO"/>
          </a:p>
          <a:p>
            <a:r>
              <a:rPr lang="es-CO"/>
              <a:t>El valor de </a:t>
            </a:r>
            <a:r>
              <a:rPr lang="es-CO" b="1" i="1"/>
              <a:t>R</a:t>
            </a:r>
            <a:r>
              <a:rPr lang="es-CO" b="1" baseline="30000"/>
              <a:t>2</a:t>
            </a:r>
            <a:r>
              <a:rPr lang="es-CO"/>
              <a:t> es grande, lo cual indica un buen ajuste, pero las pruebas </a:t>
            </a:r>
            <a:r>
              <a:rPr lang="es-CO" i="1"/>
              <a:t>t </a:t>
            </a:r>
            <a:r>
              <a:rPr lang="es-CO"/>
              <a:t>individuales no son significativas.</a:t>
            </a:r>
          </a:p>
          <a:p>
            <a:r>
              <a:rPr lang="es-CO"/>
              <a:t>Los signos de los coeficientes de regresión son contrarios a lo que intuitivamente se esperaría fueran las contribuciones de esas variables.</a:t>
            </a:r>
          </a:p>
          <a:p>
            <a:r>
              <a:rPr lang="es-CO"/>
              <a:t>Una matriz de correlaciones, generada por computadora, muestra cuáles variables predictoras están altamente correlacionadas entre sí y con la respuesta </a:t>
            </a:r>
            <a:r>
              <a:rPr lang="es-CO" i="1"/>
              <a:t>y</a:t>
            </a:r>
            <a:r>
              <a:rPr lang="es-CO"/>
              <a:t>.</a:t>
            </a:r>
          </a:p>
        </p:txBody>
      </p:sp>
      <p:sp>
        <p:nvSpPr>
          <p:cNvPr id="12"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325601"/>
            <a:ext cx="171519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4394539"/>
            <a:ext cx="171519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3559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878416-7FA5-4176-99C2-2FA95ACD966F}"/>
              </a:ext>
            </a:extLst>
          </p:cNvPr>
          <p:cNvSpPr>
            <a:spLocks noGrp="1"/>
          </p:cNvSpPr>
          <p:nvPr>
            <p:ph type="title"/>
          </p:nvPr>
        </p:nvSpPr>
        <p:spPr/>
        <p:txBody>
          <a:bodyPr/>
          <a:lstStyle/>
          <a:p>
            <a:r>
              <a:rPr lang="es-CO" dirty="0"/>
              <a:t>Reflexión inicial</a:t>
            </a:r>
          </a:p>
        </p:txBody>
      </p:sp>
      <p:pic>
        <p:nvPicPr>
          <p:cNvPr id="5" name="Marcador de contenido 4" descr="Imagen que contiene texto&#10;&#10;Descripción generada automáticamente">
            <a:extLst>
              <a:ext uri="{FF2B5EF4-FFF2-40B4-BE49-F238E27FC236}">
                <a16:creationId xmlns:a16="http://schemas.microsoft.com/office/drawing/2014/main" id="{CD11ADFA-40A6-4D25-901B-0BC49CBCD9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7935" y="1557716"/>
            <a:ext cx="4899954" cy="4892954"/>
          </a:xfrm>
        </p:spPr>
      </p:pic>
      <p:sp>
        <p:nvSpPr>
          <p:cNvPr id="6" name="CuadroTexto 5">
            <a:extLst>
              <a:ext uri="{FF2B5EF4-FFF2-40B4-BE49-F238E27FC236}">
                <a16:creationId xmlns:a16="http://schemas.microsoft.com/office/drawing/2014/main" id="{0D65A442-FD71-4532-8B30-D3CE2631EF12}"/>
              </a:ext>
            </a:extLst>
          </p:cNvPr>
          <p:cNvSpPr txBox="1"/>
          <p:nvPr/>
        </p:nvSpPr>
        <p:spPr>
          <a:xfrm>
            <a:off x="337625" y="3127030"/>
            <a:ext cx="3235569" cy="1754326"/>
          </a:xfrm>
          <a:prstGeom prst="rect">
            <a:avLst/>
          </a:prstGeom>
          <a:noFill/>
        </p:spPr>
        <p:txBody>
          <a:bodyPr wrap="square" rtlCol="0">
            <a:spAutoFit/>
          </a:bodyPr>
          <a:lstStyle/>
          <a:p>
            <a:pPr algn="ctr"/>
            <a:r>
              <a:rPr lang="es-CO" sz="3600" b="1" dirty="0"/>
              <a:t>¿Qué es la ciencia de datos?</a:t>
            </a:r>
          </a:p>
        </p:txBody>
      </p:sp>
    </p:spTree>
    <p:extLst>
      <p:ext uri="{BB962C8B-B14F-4D97-AF65-F5344CB8AC3E}">
        <p14:creationId xmlns:p14="http://schemas.microsoft.com/office/powerpoint/2010/main" val="423760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768096" y="585216"/>
            <a:ext cx="6013704" cy="1499616"/>
          </a:xfrm>
        </p:spPr>
        <p:txBody>
          <a:bodyPr>
            <a:normAutofit/>
          </a:bodyPr>
          <a:lstStyle/>
          <a:p>
            <a:r>
              <a:rPr lang="es-CO" b="1" dirty="0"/>
              <a:t>MULTICOLINEALIDAD</a:t>
            </a:r>
          </a:p>
        </p:txBody>
      </p:sp>
      <p:sp>
        <p:nvSpPr>
          <p:cNvPr id="3" name="2 Marcador de contenido"/>
          <p:cNvSpPr>
            <a:spLocks noGrp="1"/>
          </p:cNvSpPr>
          <p:nvPr>
            <p:ph idx="1"/>
          </p:nvPr>
        </p:nvSpPr>
        <p:spPr>
          <a:xfrm>
            <a:off x="768096" y="2286000"/>
            <a:ext cx="6013703" cy="4023360"/>
          </a:xfrm>
        </p:spPr>
        <p:txBody>
          <a:bodyPr>
            <a:normAutofit/>
          </a:bodyPr>
          <a:lstStyle/>
          <a:p>
            <a:pPr marL="0" indent="0">
              <a:buNone/>
            </a:pPr>
            <a:r>
              <a:rPr lang="es-CO" dirty="0"/>
              <a:t>En el análisis de regresión múltiple, ni el tamaño del coeficiente de regresión, ni su valor </a:t>
            </a:r>
            <a:r>
              <a:rPr lang="es-CO" i="1" dirty="0"/>
              <a:t>t </a:t>
            </a:r>
            <a:r>
              <a:rPr lang="es-CO" dirty="0"/>
              <a:t>indican la importancia de la variable como contribuyente de información.</a:t>
            </a:r>
            <a:endParaRPr lang="es-CO"/>
          </a:p>
          <a:p>
            <a:pPr marL="0" indent="0">
              <a:buNone/>
            </a:pPr>
            <a:endParaRPr lang="es-CO"/>
          </a:p>
          <a:p>
            <a:pPr marL="0" indent="0">
              <a:buNone/>
            </a:pPr>
            <a:r>
              <a:rPr lang="es-CO" dirty="0"/>
              <a:t>Como existe </a:t>
            </a:r>
            <a:r>
              <a:rPr lang="es-CO" b="1" dirty="0" err="1"/>
              <a:t>multicolinealidad</a:t>
            </a:r>
            <a:r>
              <a:rPr lang="es-CO" dirty="0"/>
              <a:t> en alguna medida en todos los problemas de regresión, debemos considerar los términos individuales como </a:t>
            </a:r>
            <a:r>
              <a:rPr lang="es-CO" i="1" dirty="0"/>
              <a:t>aportadores de información</a:t>
            </a:r>
            <a:r>
              <a:rPr lang="es-CO" dirty="0"/>
              <a:t>, en lugar de tratar de medir la importancia práctica de cada término.</a:t>
            </a:r>
            <a:endParaRPr lang="es-CO" i="1"/>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325601"/>
            <a:ext cx="171519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4394539"/>
            <a:ext cx="171519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2733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BDDD243-ED5F-4896-B18B-ABCF4B7E1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9141714"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768096" y="4911819"/>
            <a:ext cx="7290054" cy="1499616"/>
          </a:xfrm>
        </p:spPr>
        <p:txBody>
          <a:bodyPr>
            <a:normAutofit/>
          </a:bodyPr>
          <a:lstStyle/>
          <a:p>
            <a:r>
              <a:rPr lang="es-CO">
                <a:solidFill>
                  <a:srgbClr val="FFFFFF"/>
                </a:solidFill>
              </a:rPr>
              <a:t>INTERPRETACIÓN DE GRÁFICAS DE RESIDUALES</a:t>
            </a:r>
          </a:p>
        </p:txBody>
      </p:sp>
      <p:sp>
        <p:nvSpPr>
          <p:cNvPr id="3" name="2 Marcador de contenido"/>
          <p:cNvSpPr>
            <a:spLocks noGrp="1"/>
          </p:cNvSpPr>
          <p:nvPr>
            <p:ph idx="1"/>
          </p:nvPr>
        </p:nvSpPr>
        <p:spPr>
          <a:xfrm>
            <a:off x="768096" y="643467"/>
            <a:ext cx="3562604" cy="3606798"/>
          </a:xfrm>
        </p:spPr>
        <p:txBody>
          <a:bodyPr anchor="ctr">
            <a:normAutofit/>
          </a:bodyPr>
          <a:lstStyle/>
          <a:p>
            <a:pPr marL="0" indent="0">
              <a:buNone/>
            </a:pPr>
            <a:r>
              <a:rPr lang="es-CO" sz="1700"/>
              <a:t>Se pueden usar gráficas residuales para descubrir posibles violaciones en las suposiciones requeridas para un análisis de regresión. Hay varios patrones comunes que se deben reconocer porque se presentan con frecuencia en aplicaciones prácticas.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3300" y="1552336"/>
            <a:ext cx="3560318" cy="178905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5" name="Straight Connector 74">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309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3600" dirty="0"/>
              <a:t>INTERPRETACIÓN DE GRÁFICAS DE RESIDUALES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3295650"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3 CuadroTexto"/>
              <p:cNvSpPr txBox="1"/>
              <p:nvPr/>
            </p:nvSpPr>
            <p:spPr>
              <a:xfrm>
                <a:off x="4139952" y="2225594"/>
                <a:ext cx="4680520" cy="1203406"/>
              </a:xfrm>
              <a:prstGeom prst="rect">
                <a:avLst/>
              </a:prstGeom>
              <a:noFill/>
            </p:spPr>
            <p:txBody>
              <a:bodyPr wrap="square" rtlCol="0">
                <a:spAutoFit/>
              </a:bodyPr>
              <a:lstStyle/>
              <a:p>
                <a:pPr algn="just"/>
                <a:r>
                  <a:rPr lang="es-CO" dirty="0"/>
                  <a:t>Si el rango de los residuales aumenta cuando </a:t>
                </a:r>
                <a14:m>
                  <m:oMath xmlns:m="http://schemas.openxmlformats.org/officeDocument/2006/math">
                    <m:acc>
                      <m:accPr>
                        <m:chr m:val="̂"/>
                        <m:ctrlPr>
                          <a:rPr lang="es-CO" b="0" i="1" smtClean="0">
                            <a:latin typeface="Cambria Math" panose="02040503050406030204" pitchFamily="18" charset="0"/>
                          </a:rPr>
                        </m:ctrlPr>
                      </m:accPr>
                      <m:e>
                        <m:r>
                          <a:rPr lang="es-CO" b="0" i="1" smtClean="0">
                            <a:latin typeface="Cambria Math"/>
                          </a:rPr>
                          <m:t>𝑦</m:t>
                        </m:r>
                      </m:e>
                    </m:acc>
                  </m:oMath>
                </a14:m>
                <a:r>
                  <a:rPr lang="es-CO" dirty="0"/>
                  <a:t> aumenta, se puede estabilizar la varianza de la respuesta al correr el análisis de regresión en </a:t>
                </a:r>
                <a14:m>
                  <m:oMath xmlns:m="http://schemas.openxmlformats.org/officeDocument/2006/math">
                    <m:sSup>
                      <m:sSupPr>
                        <m:ctrlPr>
                          <a:rPr lang="es-CO" b="0" i="1" smtClean="0">
                            <a:latin typeface="Cambria Math" panose="02040503050406030204" pitchFamily="18" charset="0"/>
                          </a:rPr>
                        </m:ctrlPr>
                      </m:sSupPr>
                      <m:e>
                        <m:r>
                          <a:rPr lang="es-CO" b="0" i="1" smtClean="0">
                            <a:latin typeface="Cambria Math"/>
                          </a:rPr>
                          <m:t>𝑦</m:t>
                        </m:r>
                      </m:e>
                      <m:sup>
                        <m:r>
                          <a:rPr lang="es-CO" b="0" i="1" smtClean="0">
                            <a:latin typeface="Cambria Math"/>
                          </a:rPr>
                          <m:t>∗</m:t>
                        </m:r>
                      </m:sup>
                    </m:sSup>
                    <m:r>
                      <a:rPr lang="es-CO" b="0" i="1" smtClean="0">
                        <a:latin typeface="Cambria Math"/>
                      </a:rPr>
                      <m:t>=</m:t>
                    </m:r>
                    <m:rad>
                      <m:radPr>
                        <m:degHide m:val="on"/>
                        <m:ctrlPr>
                          <a:rPr lang="es-CO" b="0" i="1" smtClean="0">
                            <a:latin typeface="Cambria Math" panose="02040503050406030204" pitchFamily="18" charset="0"/>
                          </a:rPr>
                        </m:ctrlPr>
                      </m:radPr>
                      <m:deg/>
                      <m:e>
                        <m:r>
                          <a:rPr lang="es-CO" b="0" i="1" smtClean="0">
                            <a:latin typeface="Cambria Math"/>
                          </a:rPr>
                          <m:t>𝑥</m:t>
                        </m:r>
                      </m:e>
                    </m:rad>
                  </m:oMath>
                </a14:m>
                <a:endParaRPr lang="es-CO" dirty="0"/>
              </a:p>
            </p:txBody>
          </p:sp>
        </mc:Choice>
        <mc:Fallback xmlns="">
          <p:sp>
            <p:nvSpPr>
              <p:cNvPr id="4" name="3 CuadroTexto"/>
              <p:cNvSpPr txBox="1">
                <a:spLocks noRot="1" noChangeAspect="1" noMove="1" noResize="1" noEditPoints="1" noAdjustHandles="1" noChangeArrowheads="1" noChangeShapeType="1" noTextEdit="1"/>
              </p:cNvSpPr>
              <p:nvPr/>
            </p:nvSpPr>
            <p:spPr>
              <a:xfrm>
                <a:off x="4139952" y="2225594"/>
                <a:ext cx="4680520" cy="1203406"/>
              </a:xfrm>
              <a:prstGeom prst="rect">
                <a:avLst/>
              </a:prstGeom>
              <a:blipFill rotWithShape="1">
                <a:blip r:embed="rId3"/>
                <a:stretch>
                  <a:fillRect l="-1042" t="-2525" r="-6120" b="-1010"/>
                </a:stretch>
              </a:blipFill>
            </p:spPr>
            <p:txBody>
              <a:bodyPr/>
              <a:lstStyle/>
              <a:p>
                <a:r>
                  <a:rPr lang="es-CO">
                    <a:noFill/>
                  </a:rPr>
                  <a:t> </a:t>
                </a:r>
              </a:p>
            </p:txBody>
          </p:sp>
        </mc:Fallback>
      </mc:AlternateContent>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179" y="4509120"/>
            <a:ext cx="3304380" cy="2222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CuadroTexto"/>
          <p:cNvSpPr txBox="1"/>
          <p:nvPr/>
        </p:nvSpPr>
        <p:spPr>
          <a:xfrm>
            <a:off x="4139952" y="4638035"/>
            <a:ext cx="4680520" cy="2031325"/>
          </a:xfrm>
          <a:prstGeom prst="rect">
            <a:avLst/>
          </a:prstGeom>
          <a:noFill/>
        </p:spPr>
        <p:txBody>
          <a:bodyPr wrap="square" rtlCol="0">
            <a:spAutoFit/>
          </a:bodyPr>
          <a:lstStyle/>
          <a:p>
            <a:pPr algn="just"/>
            <a:r>
              <a:rPr lang="es-CO" dirty="0"/>
              <a:t>la gráfica residual de la figura mostraría que la variación no explicada exhibe un patrón curvado, que sugiere que hay un efecto cuadrático que no se ha incluido en el modelo.</a:t>
            </a:r>
          </a:p>
          <a:p>
            <a:pPr algn="just"/>
            <a:endParaRPr lang="es-CO" dirty="0"/>
          </a:p>
          <a:p>
            <a:pPr algn="just"/>
            <a:r>
              <a:rPr lang="es-CO" dirty="0"/>
              <a:t>Se puede ajustar el modelo ajustando una ecuación de segundo orden.</a:t>
            </a:r>
          </a:p>
        </p:txBody>
      </p:sp>
      <p:sp>
        <p:nvSpPr>
          <p:cNvPr id="3" name="Arco 2"/>
          <p:cNvSpPr/>
          <p:nvPr/>
        </p:nvSpPr>
        <p:spPr>
          <a:xfrm>
            <a:off x="1043608" y="5085184"/>
            <a:ext cx="2304256" cy="2520280"/>
          </a:xfrm>
          <a:prstGeom prst="arc">
            <a:avLst>
              <a:gd name="adj1" fmla="val 11003935"/>
              <a:gd name="adj2" fmla="val 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s-CO"/>
          </a:p>
        </p:txBody>
      </p:sp>
    </p:spTree>
    <p:extLst>
      <p:ext uri="{BB962C8B-B14F-4D97-AF65-F5344CB8AC3E}">
        <p14:creationId xmlns:p14="http://schemas.microsoft.com/office/powerpoint/2010/main" val="105386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3600" dirty="0"/>
              <a:t>INTERPRETACIÓN DE GRÁFICAS DE RESIDUALES</a:t>
            </a:r>
          </a:p>
        </p:txBody>
      </p:sp>
      <p:sp>
        <p:nvSpPr>
          <p:cNvPr id="4" name="3 CuadroTexto"/>
          <p:cNvSpPr txBox="1"/>
          <p:nvPr/>
        </p:nvSpPr>
        <p:spPr>
          <a:xfrm>
            <a:off x="4139952" y="1879664"/>
            <a:ext cx="4680520" cy="1477328"/>
          </a:xfrm>
          <a:prstGeom prst="rect">
            <a:avLst/>
          </a:prstGeom>
          <a:noFill/>
        </p:spPr>
        <p:txBody>
          <a:bodyPr wrap="square" rtlCol="0">
            <a:spAutoFit/>
          </a:bodyPr>
          <a:lstStyle/>
          <a:p>
            <a:pPr algn="just"/>
            <a:r>
              <a:rPr lang="es-CO" dirty="0"/>
              <a:t>Para los datos del ejemplo, mostraría un conjunto distinto de residuales positivos correspondientes a dos comportamientos. Este patrón señala que una </a:t>
            </a:r>
            <a:r>
              <a:rPr lang="es-CO" b="1" dirty="0"/>
              <a:t>«variable cualitativa»</a:t>
            </a:r>
            <a:r>
              <a:rPr lang="es-CO" dirty="0"/>
              <a:t> no estaba incluida en el modelo.</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132856"/>
            <a:ext cx="3363951" cy="2261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8 Conector recto"/>
          <p:cNvCxnSpPr/>
          <p:nvPr/>
        </p:nvCxnSpPr>
        <p:spPr>
          <a:xfrm>
            <a:off x="1043608" y="3263841"/>
            <a:ext cx="2448272" cy="529695"/>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11 Conector recto"/>
          <p:cNvCxnSpPr/>
          <p:nvPr/>
        </p:nvCxnSpPr>
        <p:spPr>
          <a:xfrm flipV="1">
            <a:off x="1187624" y="2662138"/>
            <a:ext cx="2304256" cy="61643"/>
          </a:xfrm>
          <a:prstGeom prst="line">
            <a:avLst/>
          </a:prstGeom>
        </p:spPr>
        <p:style>
          <a:lnRef idx="3">
            <a:schemeClr val="accent1"/>
          </a:lnRef>
          <a:fillRef idx="0">
            <a:schemeClr val="accent1"/>
          </a:fillRef>
          <a:effectRef idx="2">
            <a:schemeClr val="accent1"/>
          </a:effectRef>
          <a:fontRef idx="minor">
            <a:schemeClr val="tx1"/>
          </a:fontRef>
        </p:style>
      </p:cxnSp>
      <p:sp>
        <p:nvSpPr>
          <p:cNvPr id="16" name="15 CuadroTexto"/>
          <p:cNvSpPr txBox="1"/>
          <p:nvPr/>
        </p:nvSpPr>
        <p:spPr>
          <a:xfrm>
            <a:off x="455712" y="4725144"/>
            <a:ext cx="8364760" cy="1477328"/>
          </a:xfrm>
          <a:prstGeom prst="rect">
            <a:avLst/>
          </a:prstGeom>
          <a:noFill/>
        </p:spPr>
        <p:txBody>
          <a:bodyPr wrap="square" rtlCol="0">
            <a:spAutoFit/>
          </a:bodyPr>
          <a:lstStyle/>
          <a:p>
            <a:pPr algn="just"/>
            <a:r>
              <a:rPr lang="es-CO" dirty="0"/>
              <a:t>Desafortunadamente, no todas las gráficas residuales dan una indicación tan clara del problema. Con todo cuidado deben examinarse las gráficas residuales, buscando que no haya aleatoriedad en el modelo de residuales. Si se puede hallar una explicación para el comportamiento de los residuales, se puede modificar el modelo para eliminar el problema.</a:t>
            </a:r>
          </a:p>
        </p:txBody>
      </p:sp>
    </p:spTree>
    <p:extLst>
      <p:ext uri="{BB962C8B-B14F-4D97-AF65-F5344CB8AC3E}">
        <p14:creationId xmlns:p14="http://schemas.microsoft.com/office/powerpoint/2010/main" val="292501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Qué M$%!^&quot; es Data Science? Entendiendo la nueva tendencia - Desafio Latam">
            <a:extLst>
              <a:ext uri="{FF2B5EF4-FFF2-40B4-BE49-F238E27FC236}">
                <a16:creationId xmlns:a16="http://schemas.microsoft.com/office/drawing/2014/main" id="{F1A44582-E7F7-4918-A0FD-2315772C9E00}"/>
              </a:ext>
            </a:extLst>
          </p:cNvPr>
          <p:cNvPicPr>
            <a:picLocks noGrp="1" noChangeAspect="1" noChangeArrowheads="1"/>
          </p:cNvPicPr>
          <p:nvPr>
            <p:ph idx="1"/>
          </p:nvPr>
        </p:nvPicPr>
        <p:blipFill rotWithShape="1">
          <a:blip r:embed="rId2">
            <a:alphaModFix amt="45000"/>
            <a:extLst>
              <a:ext uri="{28A0092B-C50C-407E-A947-70E740481C1C}">
                <a14:useLocalDpi xmlns:a14="http://schemas.microsoft.com/office/drawing/2010/main" val="0"/>
              </a:ext>
            </a:extLst>
          </a:blip>
          <a:srcRect r="25"/>
          <a:stretch/>
        </p:blipFill>
        <p:spPr bwMode="auto">
          <a:xfrm>
            <a:off x="20" y="-1"/>
            <a:ext cx="9141694"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7">
            <a:extLst>
              <a:ext uri="{FF2B5EF4-FFF2-40B4-BE49-F238E27FC236}">
                <a16:creationId xmlns:a16="http://schemas.microsoft.com/office/drawing/2014/main" id="{CFC1CFEC-A2ED-419C-B9E3-C9235B279C17}"/>
              </a:ext>
            </a:extLst>
          </p:cNvPr>
          <p:cNvSpPr>
            <a:spLocks noGrp="1"/>
          </p:cNvSpPr>
          <p:nvPr>
            <p:ph type="title"/>
          </p:nvPr>
        </p:nvSpPr>
        <p:spPr>
          <a:xfrm>
            <a:off x="482600" y="643467"/>
            <a:ext cx="5373505" cy="5571066"/>
          </a:xfrm>
        </p:spPr>
        <p:txBody>
          <a:bodyPr vert="horz" lIns="91440" tIns="45720" rIns="91440" bIns="45720" rtlCol="0" anchor="ctr">
            <a:normAutofit/>
          </a:bodyPr>
          <a:lstStyle/>
          <a:p>
            <a:pPr algn="r"/>
            <a:r>
              <a:rPr lang="en-US" sz="5700" kern="1200" cap="all" spc="200" baseline="0">
                <a:solidFill>
                  <a:schemeClr val="tx1"/>
                </a:solidFill>
                <a:latin typeface="+mj-lt"/>
                <a:ea typeface="+mj-ea"/>
                <a:cs typeface="+mj-cs"/>
              </a:rPr>
              <a:t>¿Overwhelming?</a:t>
            </a:r>
          </a:p>
        </p:txBody>
      </p:sp>
      <p:sp>
        <p:nvSpPr>
          <p:cNvPr id="9" name="Marcador de texto 8">
            <a:extLst>
              <a:ext uri="{FF2B5EF4-FFF2-40B4-BE49-F238E27FC236}">
                <a16:creationId xmlns:a16="http://schemas.microsoft.com/office/drawing/2014/main" id="{86C15A10-4505-4ABD-9995-FB04297AB667}"/>
              </a:ext>
            </a:extLst>
          </p:cNvPr>
          <p:cNvSpPr>
            <a:spLocks noGrp="1"/>
          </p:cNvSpPr>
          <p:nvPr>
            <p:ph type="body" sz="half" idx="2"/>
          </p:nvPr>
        </p:nvSpPr>
        <p:spPr>
          <a:xfrm>
            <a:off x="6338706" y="643467"/>
            <a:ext cx="2322694" cy="5571066"/>
          </a:xfrm>
        </p:spPr>
        <p:txBody>
          <a:bodyPr vert="horz" lIns="91440" tIns="45720" rIns="91440" bIns="45720" rtlCol="0" anchor="ctr">
            <a:normAutofit/>
          </a:bodyPr>
          <a:lstStyle/>
          <a:p>
            <a:pPr>
              <a:lnSpc>
                <a:spcPct val="100000"/>
              </a:lnSpc>
              <a:spcBef>
                <a:spcPts val="0"/>
              </a:spcBef>
            </a:pPr>
            <a:r>
              <a:rPr lang="en-US" sz="1700"/>
              <a:t>And it’s just starting…</a:t>
            </a:r>
          </a:p>
        </p:txBody>
      </p:sp>
      <p:cxnSp>
        <p:nvCxnSpPr>
          <p:cNvPr id="79" name="Straight Connector 78">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4703"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876718"/>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2CF968-F1AB-4B83-A8F1-A9930BDBA452}"/>
              </a:ext>
            </a:extLst>
          </p:cNvPr>
          <p:cNvSpPr>
            <a:spLocks noGrp="1"/>
          </p:cNvSpPr>
          <p:nvPr>
            <p:ph type="title"/>
          </p:nvPr>
        </p:nvSpPr>
        <p:spPr/>
        <p:txBody>
          <a:bodyPr/>
          <a:lstStyle/>
          <a:p>
            <a:r>
              <a:rPr lang="es-CO"/>
              <a:t>SIGUIENTES PASOS</a:t>
            </a:r>
            <a:endParaRPr lang="es-CO" dirty="0"/>
          </a:p>
        </p:txBody>
      </p:sp>
      <p:sp>
        <p:nvSpPr>
          <p:cNvPr id="3" name="Marcador de contenido 2">
            <a:extLst>
              <a:ext uri="{FF2B5EF4-FFF2-40B4-BE49-F238E27FC236}">
                <a16:creationId xmlns:a16="http://schemas.microsoft.com/office/drawing/2014/main" id="{8D1E4791-9E83-4933-B3B8-07DB660EBE3B}"/>
              </a:ext>
            </a:extLst>
          </p:cNvPr>
          <p:cNvSpPr>
            <a:spLocks noGrp="1"/>
          </p:cNvSpPr>
          <p:nvPr>
            <p:ph idx="1"/>
          </p:nvPr>
        </p:nvSpPr>
        <p:spPr/>
        <p:txBody>
          <a:bodyPr>
            <a:normAutofit/>
          </a:bodyPr>
          <a:lstStyle/>
          <a:p>
            <a:r>
              <a:rPr lang="es-CO" sz="3600"/>
              <a:t>Stepwise Regression</a:t>
            </a:r>
          </a:p>
          <a:p>
            <a:r>
              <a:rPr lang="es-CO" sz="3600"/>
              <a:t>Lasso Regression</a:t>
            </a:r>
          </a:p>
          <a:p>
            <a:r>
              <a:rPr lang="es-CO" sz="3600"/>
              <a:t>y más…</a:t>
            </a:r>
            <a:endParaRPr lang="es-CO" sz="3600" dirty="0"/>
          </a:p>
        </p:txBody>
      </p:sp>
      <p:pic>
        <p:nvPicPr>
          <p:cNvPr id="4" name="Picture 4" descr="Tug of War">
            <a:extLst>
              <a:ext uri="{FF2B5EF4-FFF2-40B4-BE49-F238E27FC236}">
                <a16:creationId xmlns:a16="http://schemas.microsoft.com/office/drawing/2014/main" id="{384E9D85-6412-4CAD-B105-D5077112DF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992" y="4509120"/>
            <a:ext cx="4181475"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92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D65A442-FD71-4532-8B30-D3CE2631EF12}"/>
              </a:ext>
            </a:extLst>
          </p:cNvPr>
          <p:cNvSpPr txBox="1"/>
          <p:nvPr/>
        </p:nvSpPr>
        <p:spPr>
          <a:xfrm>
            <a:off x="337625" y="3127030"/>
            <a:ext cx="3235569" cy="1754326"/>
          </a:xfrm>
          <a:prstGeom prst="rect">
            <a:avLst/>
          </a:prstGeom>
          <a:noFill/>
        </p:spPr>
        <p:txBody>
          <a:bodyPr wrap="square" rtlCol="0">
            <a:spAutoFit/>
          </a:bodyPr>
          <a:lstStyle/>
          <a:p>
            <a:pPr algn="ctr"/>
            <a:r>
              <a:rPr lang="es-CO" sz="3600" b="1" dirty="0"/>
              <a:t>¿Qué es la ciencia de datos?</a:t>
            </a:r>
          </a:p>
        </p:txBody>
      </p:sp>
      <p:pic>
        <p:nvPicPr>
          <p:cNvPr id="2" name="Imagen 1"/>
          <p:cNvPicPr>
            <a:picLocks noChangeAspect="1"/>
          </p:cNvPicPr>
          <p:nvPr/>
        </p:nvPicPr>
        <p:blipFill>
          <a:blip r:embed="rId2"/>
          <a:stretch>
            <a:fillRect/>
          </a:stretch>
        </p:blipFill>
        <p:spPr>
          <a:xfrm>
            <a:off x="4486586" y="1010406"/>
            <a:ext cx="4238625" cy="5572125"/>
          </a:xfrm>
          <a:prstGeom prst="rect">
            <a:avLst/>
          </a:prstGeom>
        </p:spPr>
      </p:pic>
      <p:sp>
        <p:nvSpPr>
          <p:cNvPr id="5" name="CuadroTexto 4"/>
          <p:cNvSpPr txBox="1"/>
          <p:nvPr/>
        </p:nvSpPr>
        <p:spPr>
          <a:xfrm>
            <a:off x="4772784" y="2850031"/>
            <a:ext cx="3666227" cy="2308324"/>
          </a:xfrm>
          <a:prstGeom prst="rect">
            <a:avLst/>
          </a:prstGeom>
          <a:noFill/>
        </p:spPr>
        <p:txBody>
          <a:bodyPr wrap="square" rtlCol="0">
            <a:spAutoFit/>
          </a:bodyPr>
          <a:lstStyle/>
          <a:p>
            <a:r>
              <a:rPr lang="es-CO" sz="2400" dirty="0" err="1"/>
              <a:t>When</a:t>
            </a:r>
            <a:r>
              <a:rPr lang="es-CO" sz="2400" dirty="0"/>
              <a:t> </a:t>
            </a:r>
            <a:r>
              <a:rPr lang="es-CO" sz="2400" dirty="0" err="1"/>
              <a:t>you’re</a:t>
            </a:r>
            <a:r>
              <a:rPr lang="es-CO" sz="2400" dirty="0"/>
              <a:t> </a:t>
            </a:r>
            <a:r>
              <a:rPr lang="es-CO" sz="2400" dirty="0" err="1"/>
              <a:t>fundraising</a:t>
            </a:r>
            <a:r>
              <a:rPr lang="es-CO" sz="2400" dirty="0"/>
              <a:t>, </a:t>
            </a:r>
            <a:r>
              <a:rPr lang="es-CO" sz="2400" dirty="0" err="1"/>
              <a:t>it’s</a:t>
            </a:r>
            <a:r>
              <a:rPr lang="es-CO" sz="2400" dirty="0"/>
              <a:t> </a:t>
            </a:r>
            <a:r>
              <a:rPr lang="es-CO" sz="2400" b="1" dirty="0"/>
              <a:t>Artificial </a:t>
            </a:r>
            <a:r>
              <a:rPr lang="es-CO" sz="2400" b="1" dirty="0" err="1"/>
              <a:t>Inteligence</a:t>
            </a:r>
            <a:r>
              <a:rPr lang="es-CO" sz="2400" dirty="0"/>
              <a:t>.</a:t>
            </a:r>
          </a:p>
          <a:p>
            <a:r>
              <a:rPr lang="es-CO" sz="2400" dirty="0" err="1"/>
              <a:t>When</a:t>
            </a:r>
            <a:r>
              <a:rPr lang="es-CO" sz="2400" dirty="0"/>
              <a:t> </a:t>
            </a:r>
            <a:r>
              <a:rPr lang="es-CO" sz="2400" dirty="0" err="1"/>
              <a:t>you’re</a:t>
            </a:r>
            <a:r>
              <a:rPr lang="es-CO" sz="2400" dirty="0"/>
              <a:t> </a:t>
            </a:r>
            <a:r>
              <a:rPr lang="es-CO" sz="2400" dirty="0" err="1"/>
              <a:t>hiring</a:t>
            </a:r>
            <a:r>
              <a:rPr lang="es-CO" sz="2400" dirty="0"/>
              <a:t>, </a:t>
            </a:r>
            <a:r>
              <a:rPr lang="es-CO" sz="2400" dirty="0" err="1"/>
              <a:t>it’s</a:t>
            </a:r>
            <a:r>
              <a:rPr lang="es-CO" sz="2400" dirty="0"/>
              <a:t> </a:t>
            </a:r>
            <a:r>
              <a:rPr lang="es-CO" sz="2400" b="1" dirty="0"/>
              <a:t>Machine </a:t>
            </a:r>
            <a:r>
              <a:rPr lang="es-CO" sz="2400" b="1" dirty="0" err="1"/>
              <a:t>Learning</a:t>
            </a:r>
            <a:r>
              <a:rPr lang="es-CO" sz="2400" dirty="0"/>
              <a:t>.</a:t>
            </a:r>
          </a:p>
          <a:p>
            <a:r>
              <a:rPr lang="es-CO" sz="2400" dirty="0" err="1"/>
              <a:t>When</a:t>
            </a:r>
            <a:r>
              <a:rPr lang="es-CO" sz="2400" dirty="0"/>
              <a:t> </a:t>
            </a:r>
            <a:r>
              <a:rPr lang="es-CO" sz="2400" dirty="0" err="1"/>
              <a:t>you’re</a:t>
            </a:r>
            <a:r>
              <a:rPr lang="es-CO" sz="2400" dirty="0"/>
              <a:t> </a:t>
            </a:r>
            <a:r>
              <a:rPr lang="es-CO" sz="2400" dirty="0" err="1"/>
              <a:t>implementing</a:t>
            </a:r>
            <a:r>
              <a:rPr lang="es-CO" sz="2400" dirty="0"/>
              <a:t>, </a:t>
            </a:r>
            <a:r>
              <a:rPr lang="es-CO" sz="2400" dirty="0" err="1"/>
              <a:t>it’s</a:t>
            </a:r>
            <a:r>
              <a:rPr lang="es-CO" sz="2400" dirty="0"/>
              <a:t> </a:t>
            </a:r>
            <a:r>
              <a:rPr lang="es-CO" sz="2400" b="1" dirty="0"/>
              <a:t>Linear </a:t>
            </a:r>
            <a:r>
              <a:rPr lang="es-CO" sz="2400" b="1" dirty="0" err="1"/>
              <a:t>Regression</a:t>
            </a:r>
            <a:r>
              <a:rPr lang="es-CO" sz="2400" b="1" dirty="0"/>
              <a:t>.</a:t>
            </a:r>
          </a:p>
        </p:txBody>
      </p:sp>
    </p:spTree>
    <p:extLst>
      <p:ext uri="{BB962C8B-B14F-4D97-AF65-F5344CB8AC3E}">
        <p14:creationId xmlns:p14="http://schemas.microsoft.com/office/powerpoint/2010/main" val="37160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A2F54A-7F09-4CA5-BA9E-378FC468A666}"/>
              </a:ext>
            </a:extLst>
          </p:cNvPr>
          <p:cNvSpPr>
            <a:spLocks noGrp="1"/>
          </p:cNvSpPr>
          <p:nvPr>
            <p:ph type="title"/>
          </p:nvPr>
        </p:nvSpPr>
        <p:spPr/>
        <p:txBody>
          <a:bodyPr/>
          <a:lstStyle/>
          <a:p>
            <a:r>
              <a:rPr lang="es-CO" dirty="0"/>
              <a:t>Breve introducción – regresión lineal</a:t>
            </a:r>
          </a:p>
        </p:txBody>
      </p:sp>
      <p:pic>
        <p:nvPicPr>
          <p:cNvPr id="6" name="Imagen 5">
            <a:extLst>
              <a:ext uri="{FF2B5EF4-FFF2-40B4-BE49-F238E27FC236}">
                <a16:creationId xmlns:a16="http://schemas.microsoft.com/office/drawing/2014/main" id="{2ABD7161-41FF-44B7-B0CD-48553CAC55CA}"/>
              </a:ext>
            </a:extLst>
          </p:cNvPr>
          <p:cNvPicPr>
            <a:picLocks noChangeAspect="1"/>
          </p:cNvPicPr>
          <p:nvPr/>
        </p:nvPicPr>
        <p:blipFill>
          <a:blip r:embed="rId2"/>
          <a:stretch>
            <a:fillRect/>
          </a:stretch>
        </p:blipFill>
        <p:spPr>
          <a:xfrm>
            <a:off x="1385900" y="2084832"/>
            <a:ext cx="6372200" cy="4601475"/>
          </a:xfrm>
          <a:prstGeom prst="rect">
            <a:avLst/>
          </a:prstGeom>
        </p:spPr>
      </p:pic>
      <p:cxnSp>
        <p:nvCxnSpPr>
          <p:cNvPr id="8" name="Conector recto 7">
            <a:extLst>
              <a:ext uri="{FF2B5EF4-FFF2-40B4-BE49-F238E27FC236}">
                <a16:creationId xmlns:a16="http://schemas.microsoft.com/office/drawing/2014/main" id="{70A4F847-E55B-4EAF-B20D-11D9581EAAF7}"/>
              </a:ext>
            </a:extLst>
          </p:cNvPr>
          <p:cNvCxnSpPr/>
          <p:nvPr/>
        </p:nvCxnSpPr>
        <p:spPr>
          <a:xfrm>
            <a:off x="1691680" y="2084832"/>
            <a:ext cx="0" cy="4152480"/>
          </a:xfrm>
          <a:prstGeom prst="line">
            <a:avLst/>
          </a:prstGeom>
        </p:spPr>
        <p:style>
          <a:lnRef idx="3">
            <a:schemeClr val="dk1"/>
          </a:lnRef>
          <a:fillRef idx="0">
            <a:schemeClr val="dk1"/>
          </a:fillRef>
          <a:effectRef idx="2">
            <a:schemeClr val="dk1"/>
          </a:effectRef>
          <a:fontRef idx="minor">
            <a:schemeClr val="tx1"/>
          </a:fontRef>
        </p:style>
      </p:cxnSp>
      <p:cxnSp>
        <p:nvCxnSpPr>
          <p:cNvPr id="9" name="Conector recto 8">
            <a:extLst>
              <a:ext uri="{FF2B5EF4-FFF2-40B4-BE49-F238E27FC236}">
                <a16:creationId xmlns:a16="http://schemas.microsoft.com/office/drawing/2014/main" id="{0EB68C6A-863C-43AA-87E3-8E6BFAEA4DBE}"/>
              </a:ext>
            </a:extLst>
          </p:cNvPr>
          <p:cNvCxnSpPr>
            <a:cxnSpLocks/>
          </p:cNvCxnSpPr>
          <p:nvPr/>
        </p:nvCxnSpPr>
        <p:spPr>
          <a:xfrm flipH="1">
            <a:off x="1443469" y="6091382"/>
            <a:ext cx="6696744"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36607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723591" y="804333"/>
            <a:ext cx="2543925" cy="5249334"/>
          </a:xfrm>
        </p:spPr>
        <p:txBody>
          <a:bodyPr>
            <a:normAutofit/>
          </a:bodyPr>
          <a:lstStyle/>
          <a:p>
            <a:pPr algn="r"/>
            <a:r>
              <a:rPr lang="es-CO">
                <a:solidFill>
                  <a:srgbClr val="FFFFFF"/>
                </a:solidFill>
              </a:rPr>
              <a:t>ANÁLISIS DE VARIANZA PARA REGRESIÓN LINEAL</a:t>
            </a:r>
          </a:p>
        </p:txBody>
      </p:sp>
      <p:sp>
        <p:nvSpPr>
          <p:cNvPr id="3" name="2 Marcador de contenido"/>
          <p:cNvSpPr>
            <a:spLocks noGrp="1"/>
          </p:cNvSpPr>
          <p:nvPr>
            <p:ph idx="1"/>
          </p:nvPr>
        </p:nvSpPr>
        <p:spPr>
          <a:xfrm>
            <a:off x="3713286" y="804333"/>
            <a:ext cx="4729502" cy="5249334"/>
          </a:xfrm>
        </p:spPr>
        <p:txBody>
          <a:bodyPr anchor="ctr">
            <a:normAutofit/>
          </a:bodyPr>
          <a:lstStyle/>
          <a:p>
            <a:r>
              <a:rPr lang="es-CO" dirty="0"/>
              <a:t>La variación del modelo de regresión se divide en dos partes:</a:t>
            </a:r>
          </a:p>
          <a:p>
            <a:pPr lvl="1"/>
            <a:r>
              <a:rPr lang="es-CO" dirty="0"/>
              <a:t>La variación explicada al usar la recta de la regresión con una variable independiente x. (SCR o SSR).</a:t>
            </a:r>
          </a:p>
          <a:p>
            <a:pPr lvl="1"/>
            <a:r>
              <a:rPr lang="es-CO" dirty="0"/>
              <a:t>La variación residual en los datos que no está explicada por la variable independiente x (SCE o SSE).</a:t>
            </a:r>
          </a:p>
          <a:p>
            <a:pPr marL="0" indent="0">
              <a:buNone/>
            </a:pPr>
            <a:r>
              <a:rPr lang="es-CO" dirty="0" err="1"/>
              <a:t>SSR</a:t>
            </a:r>
            <a:r>
              <a:rPr lang="es-CO" baseline="-25000" dirty="0" err="1"/>
              <a:t>total</a:t>
            </a:r>
            <a:r>
              <a:rPr lang="es-CO" dirty="0"/>
              <a:t>=SSR+SSE</a:t>
            </a:r>
            <a:endParaRPr lang="es-CO"/>
          </a:p>
          <a:p>
            <a:pPr lvl="1"/>
            <a:endParaRPr lang="es-CO" dirty="0"/>
          </a:p>
        </p:txBody>
      </p:sp>
    </p:spTree>
    <p:extLst>
      <p:ext uri="{BB962C8B-B14F-4D97-AF65-F5344CB8AC3E}">
        <p14:creationId xmlns:p14="http://schemas.microsoft.com/office/powerpoint/2010/main" val="358905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ANÁLISIS DE VARIANZA PARA REGRESIÓN LINEAL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838130"/>
            <a:ext cx="3888432" cy="2344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55" y="4718450"/>
            <a:ext cx="8721439"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4 Conector recto de flecha"/>
          <p:cNvCxnSpPr/>
          <p:nvPr/>
        </p:nvCxnSpPr>
        <p:spPr>
          <a:xfrm>
            <a:off x="1619672" y="2774234"/>
            <a:ext cx="1728192" cy="298833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7" name="6 Conector recto de flecha"/>
          <p:cNvCxnSpPr/>
          <p:nvPr/>
        </p:nvCxnSpPr>
        <p:spPr>
          <a:xfrm>
            <a:off x="1763688" y="3494314"/>
            <a:ext cx="1512168" cy="2592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 name="8 Conector recto de flecha"/>
          <p:cNvCxnSpPr/>
          <p:nvPr/>
        </p:nvCxnSpPr>
        <p:spPr>
          <a:xfrm>
            <a:off x="1763688" y="3926362"/>
            <a:ext cx="1512168" cy="266429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1" name="10 Conector recto de flecha"/>
          <p:cNvCxnSpPr/>
          <p:nvPr/>
        </p:nvCxnSpPr>
        <p:spPr>
          <a:xfrm>
            <a:off x="2519772" y="2630218"/>
            <a:ext cx="2412268" cy="313234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3" name="12 Conector recto de flecha"/>
          <p:cNvCxnSpPr/>
          <p:nvPr/>
        </p:nvCxnSpPr>
        <p:spPr>
          <a:xfrm>
            <a:off x="2699792" y="3350298"/>
            <a:ext cx="2232248" cy="280831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5" name="14 Conector recto de flecha"/>
          <p:cNvCxnSpPr/>
          <p:nvPr/>
        </p:nvCxnSpPr>
        <p:spPr>
          <a:xfrm>
            <a:off x="2483768" y="3926362"/>
            <a:ext cx="2664296" cy="266429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087" y="1772816"/>
            <a:ext cx="44100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008" y="2362514"/>
            <a:ext cx="30861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016" y="3055023"/>
            <a:ext cx="31146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637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16"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53" presetClass="entr" presetSubtype="16"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par>
                                <p:cTn id="30" presetID="53" presetClass="entr" presetSubtype="16"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xit" presetSubtype="4" fill="hold" nodeType="clickEffect">
                                  <p:stCondLst>
                                    <p:cond delay="0"/>
                                  </p:stCondLst>
                                  <p:childTnLst>
                                    <p:animEffect transition="out" filter="wipe(down)">
                                      <p:cBhvr>
                                        <p:cTn id="38" dur="500"/>
                                        <p:tgtEl>
                                          <p:spTgt spid="5"/>
                                        </p:tgtEl>
                                      </p:cBhvr>
                                    </p:animEffect>
                                    <p:set>
                                      <p:cBhvr>
                                        <p:cTn id="39" dur="1" fill="hold">
                                          <p:stCondLst>
                                            <p:cond delay="499"/>
                                          </p:stCondLst>
                                        </p:cTn>
                                        <p:tgtEl>
                                          <p:spTgt spid="5"/>
                                        </p:tgtEl>
                                        <p:attrNameLst>
                                          <p:attrName>style.visibility</p:attrName>
                                        </p:attrNameLst>
                                      </p:cBhvr>
                                      <p:to>
                                        <p:strVal val="hidden"/>
                                      </p:to>
                                    </p:set>
                                  </p:childTnLst>
                                </p:cTn>
                              </p:par>
                              <p:par>
                                <p:cTn id="40" presetID="22" presetClass="exit" presetSubtype="4" fill="hold" nodeType="withEffect">
                                  <p:stCondLst>
                                    <p:cond delay="0"/>
                                  </p:stCondLst>
                                  <p:childTnLst>
                                    <p:animEffect transition="out" filter="wipe(down)">
                                      <p:cBhvr>
                                        <p:cTn id="41" dur="500"/>
                                        <p:tgtEl>
                                          <p:spTgt spid="7"/>
                                        </p:tgtEl>
                                      </p:cBhvr>
                                    </p:animEffect>
                                    <p:set>
                                      <p:cBhvr>
                                        <p:cTn id="42" dur="1" fill="hold">
                                          <p:stCondLst>
                                            <p:cond delay="499"/>
                                          </p:stCondLst>
                                        </p:cTn>
                                        <p:tgtEl>
                                          <p:spTgt spid="7"/>
                                        </p:tgtEl>
                                        <p:attrNameLst>
                                          <p:attrName>style.visibility</p:attrName>
                                        </p:attrNameLst>
                                      </p:cBhvr>
                                      <p:to>
                                        <p:strVal val="hidden"/>
                                      </p:to>
                                    </p:set>
                                  </p:childTnLst>
                                </p:cTn>
                              </p:par>
                              <p:par>
                                <p:cTn id="43" presetID="22" presetClass="exit" presetSubtype="4" fill="hold" nodeType="withEffect">
                                  <p:stCondLst>
                                    <p:cond delay="0"/>
                                  </p:stCondLst>
                                  <p:childTnLst>
                                    <p:animEffect transition="out" filter="wipe(down)">
                                      <p:cBhvr>
                                        <p:cTn id="44" dur="500"/>
                                        <p:tgtEl>
                                          <p:spTgt spid="9"/>
                                        </p:tgtEl>
                                      </p:cBhvr>
                                    </p:animEffect>
                                    <p:set>
                                      <p:cBhvr>
                                        <p:cTn id="45" dur="1" fill="hold">
                                          <p:stCondLst>
                                            <p:cond delay="499"/>
                                          </p:stCondLst>
                                        </p:cTn>
                                        <p:tgtEl>
                                          <p:spTgt spid="9"/>
                                        </p:tgtEl>
                                        <p:attrNameLst>
                                          <p:attrName>style.visibility</p:attrName>
                                        </p:attrNameLst>
                                      </p:cBhvr>
                                      <p:to>
                                        <p:strVal val="hidden"/>
                                      </p:to>
                                    </p:set>
                                  </p:childTnLst>
                                </p:cTn>
                              </p:par>
                              <p:par>
                                <p:cTn id="46" presetID="22" presetClass="exit" presetSubtype="4" fill="hold" nodeType="withEffect">
                                  <p:stCondLst>
                                    <p:cond delay="0"/>
                                  </p:stCondLst>
                                  <p:childTnLst>
                                    <p:animEffect transition="out" filter="wipe(down)">
                                      <p:cBhvr>
                                        <p:cTn id="47" dur="500"/>
                                        <p:tgtEl>
                                          <p:spTgt spid="11"/>
                                        </p:tgtEl>
                                      </p:cBhvr>
                                    </p:animEffect>
                                    <p:set>
                                      <p:cBhvr>
                                        <p:cTn id="48" dur="1" fill="hold">
                                          <p:stCondLst>
                                            <p:cond delay="499"/>
                                          </p:stCondLst>
                                        </p:cTn>
                                        <p:tgtEl>
                                          <p:spTgt spid="11"/>
                                        </p:tgtEl>
                                        <p:attrNameLst>
                                          <p:attrName>style.visibility</p:attrName>
                                        </p:attrNameLst>
                                      </p:cBhvr>
                                      <p:to>
                                        <p:strVal val="hidden"/>
                                      </p:to>
                                    </p:set>
                                  </p:childTnLst>
                                </p:cTn>
                              </p:par>
                              <p:par>
                                <p:cTn id="49" presetID="22" presetClass="exit" presetSubtype="4" fill="hold" nodeType="withEffect">
                                  <p:stCondLst>
                                    <p:cond delay="0"/>
                                  </p:stCondLst>
                                  <p:childTnLst>
                                    <p:animEffect transition="out" filter="wipe(down)">
                                      <p:cBhvr>
                                        <p:cTn id="50" dur="500"/>
                                        <p:tgtEl>
                                          <p:spTgt spid="13"/>
                                        </p:tgtEl>
                                      </p:cBhvr>
                                    </p:animEffect>
                                    <p:set>
                                      <p:cBhvr>
                                        <p:cTn id="51" dur="1" fill="hold">
                                          <p:stCondLst>
                                            <p:cond delay="499"/>
                                          </p:stCondLst>
                                        </p:cTn>
                                        <p:tgtEl>
                                          <p:spTgt spid="13"/>
                                        </p:tgtEl>
                                        <p:attrNameLst>
                                          <p:attrName>style.visibility</p:attrName>
                                        </p:attrNameLst>
                                      </p:cBhvr>
                                      <p:to>
                                        <p:strVal val="hidden"/>
                                      </p:to>
                                    </p:set>
                                  </p:childTnLst>
                                </p:cTn>
                              </p:par>
                              <p:par>
                                <p:cTn id="52" presetID="22" presetClass="exit" presetSubtype="4" fill="hold" nodeType="withEffect">
                                  <p:stCondLst>
                                    <p:cond delay="0"/>
                                  </p:stCondLst>
                                  <p:childTnLst>
                                    <p:animEffect transition="out" filter="wipe(down)">
                                      <p:cBhvr>
                                        <p:cTn id="53" dur="500"/>
                                        <p:tgtEl>
                                          <p:spTgt spid="15"/>
                                        </p:tgtEl>
                                      </p:cBhvr>
                                    </p:animEffect>
                                    <p:set>
                                      <p:cBhvr>
                                        <p:cTn id="54"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ANÁLISIS DE VARIANZA PARA REGRESIÓN LINEAL</a:t>
            </a:r>
          </a:p>
        </p:txBody>
      </p:sp>
      <p:sp>
        <p:nvSpPr>
          <p:cNvPr id="3" name="2 Marcador de contenido"/>
          <p:cNvSpPr>
            <a:spLocks noGrp="1"/>
          </p:cNvSpPr>
          <p:nvPr>
            <p:ph idx="1"/>
          </p:nvPr>
        </p:nvSpPr>
        <p:spPr/>
        <p:txBody>
          <a:bodyPr>
            <a:normAutofit/>
          </a:bodyPr>
          <a:lstStyle/>
          <a:p>
            <a:pPr marL="0" indent="0" algn="just">
              <a:buNone/>
            </a:pPr>
            <a:r>
              <a:rPr lang="es-CO" dirty="0"/>
              <a:t>El </a:t>
            </a:r>
            <a:r>
              <a:rPr lang="es-CO" b="1" dirty="0"/>
              <a:t>coeficiente de determinación </a:t>
            </a:r>
            <a:r>
              <a:rPr lang="es-CO" i="1" dirty="0"/>
              <a:t>r</a:t>
            </a:r>
            <a:r>
              <a:rPr lang="es-CO" i="1" baseline="30000" dirty="0"/>
              <a:t>2</a:t>
            </a:r>
            <a:r>
              <a:rPr lang="es-CO" sz="800" dirty="0"/>
              <a:t> </a:t>
            </a:r>
            <a:r>
              <a:rPr lang="es-CO" dirty="0"/>
              <a:t>se puede interpretar como el porcentaje de reducción en la variación total en el experimento obtenido al usar la recta de regresión (</a:t>
            </a:r>
            <a:r>
              <a:rPr lang="es-CO" dirty="0">
                <a:solidFill>
                  <a:srgbClr val="FF0000"/>
                </a:solidFill>
              </a:rPr>
              <a:t>PORCENTAJE DE LA VARIACIÓN EXPLICADA POR </a:t>
            </a:r>
            <a:r>
              <a:rPr lang="es-CO" b="1" i="1" dirty="0">
                <a:solidFill>
                  <a:srgbClr val="FF0000"/>
                </a:solidFill>
              </a:rPr>
              <a:t>x</a:t>
            </a:r>
            <a:r>
              <a:rPr lang="es-CO" dirty="0"/>
              <a:t>)</a:t>
            </a:r>
          </a:p>
          <a:p>
            <a:pPr algn="just"/>
            <a:endParaRPr lang="es-CO" dirty="0"/>
          </a:p>
          <a:p>
            <a:pPr algn="just"/>
            <a:endParaRPr lang="es-CO" dirty="0"/>
          </a:p>
          <a:p>
            <a:pPr marL="0" indent="0" algn="just">
              <a:buNone/>
            </a:pPr>
            <a:r>
              <a:rPr lang="es-CO" dirty="0"/>
              <a:t>En lugar de ignorar </a:t>
            </a:r>
            <a:r>
              <a:rPr lang="es-CO" b="1" i="1" dirty="0"/>
              <a:t>x</a:t>
            </a:r>
            <a:r>
              <a:rPr lang="es-CO" i="1" dirty="0"/>
              <a:t> </a:t>
            </a:r>
            <a:r>
              <a:rPr lang="es-CO" dirty="0"/>
              <a:t>y usar la media </a:t>
            </a:r>
            <a:r>
              <a:rPr lang="es-CO" dirty="0" err="1"/>
              <a:t>muestral</a:t>
            </a:r>
            <a:r>
              <a:rPr lang="es-CO" dirty="0"/>
              <a:t> </a:t>
            </a:r>
            <a:r>
              <a:rPr lang="es-CO" b="1" i="1" dirty="0"/>
              <a:t>y</a:t>
            </a:r>
            <a:r>
              <a:rPr lang="es-CO" dirty="0"/>
              <a:t> para predecir la variable de respuesta </a:t>
            </a:r>
            <a:r>
              <a:rPr lang="es-CO" i="1" dirty="0"/>
              <a:t>y</a:t>
            </a:r>
            <a:r>
              <a:rPr lang="es-CO" dirty="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8050" y="3645024"/>
            <a:ext cx="22479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3596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643467"/>
            <a:ext cx="8178799"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ráfico, Gráfico de líneas, Gráfico de dispersión&#10;&#10;Descripción generada automáticamente"/>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3249" y="1047748"/>
            <a:ext cx="7937499" cy="4762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1389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643467"/>
            <a:ext cx="8178799"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3249" y="1047748"/>
            <a:ext cx="7937499" cy="4762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32652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56</TotalTime>
  <Words>1137</Words>
  <Application>Microsoft Office PowerPoint</Application>
  <PresentationFormat>Presentación en pantalla (4:3)</PresentationFormat>
  <Paragraphs>98</Paragraphs>
  <Slides>25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25</vt:i4>
      </vt:variant>
    </vt:vector>
  </HeadingPairs>
  <TitlesOfParts>
    <vt:vector size="32" baseType="lpstr">
      <vt:lpstr>Arial</vt:lpstr>
      <vt:lpstr>Calibri</vt:lpstr>
      <vt:lpstr>Cambria Math</vt:lpstr>
      <vt:lpstr>Tw Cen MT</vt:lpstr>
      <vt:lpstr>Tw Cen MT Condensed</vt:lpstr>
      <vt:lpstr>Wingdings 3</vt:lpstr>
      <vt:lpstr>Integral</vt:lpstr>
      <vt:lpstr>REGRESIÓN  LINEAL SIMPLE</vt:lpstr>
      <vt:lpstr>Reflexión inicial</vt:lpstr>
      <vt:lpstr>Presentación de PowerPoint</vt:lpstr>
      <vt:lpstr>Breve introducción – regresión lineal</vt:lpstr>
      <vt:lpstr>ANÁLISIS DE VARIANZA PARA REGRESIÓN LINEAL</vt:lpstr>
      <vt:lpstr>ANÁLISIS DE VARIANZA PARA REGRESIÓN LINEAL</vt:lpstr>
      <vt:lpstr>ANÁLISIS DE VARIANZA PARA REGRESIÓN LINEAL</vt:lpstr>
      <vt:lpstr>Presentación de PowerPoint</vt:lpstr>
      <vt:lpstr>Presentación de PowerPoint</vt:lpstr>
      <vt:lpstr>Presentación de PowerPoint</vt:lpstr>
      <vt:lpstr>Presentación de PowerPoint</vt:lpstr>
      <vt:lpstr>PRUEBA DE UTILIDAD DE UN MODELO DE REGRESIÓN LINEAL</vt:lpstr>
      <vt:lpstr>PRUEBA DE UTILIDAD DE UN MODELO DE REGRESIÓN LINEAL</vt:lpstr>
      <vt:lpstr>ERRORES EN INFERENCIA ESTADÍSTICA</vt:lpstr>
      <vt:lpstr>EL R2 AJUSTADO</vt:lpstr>
      <vt:lpstr>CRITERIO DE INFORMACIÓN DE AKAIKE</vt:lpstr>
      <vt:lpstr>SUPUESTOS DE LA REGRESIÓN LINEAL</vt:lpstr>
      <vt:lpstr>MULTICOLINEALIDAD</vt:lpstr>
      <vt:lpstr>MULTICOLINEALIDAD</vt:lpstr>
      <vt:lpstr>MULTICOLINEALIDAD</vt:lpstr>
      <vt:lpstr>INTERPRETACIÓN DE GRÁFICAS DE RESIDUALES</vt:lpstr>
      <vt:lpstr>INTERPRETACIÓN DE GRÁFICAS DE RESIDUALES</vt:lpstr>
      <vt:lpstr>INTERPRETACIÓN DE GRÁFICAS DE RESIDUALES</vt:lpstr>
      <vt:lpstr>¿Overwhelming?</vt:lpstr>
      <vt:lpstr>SIGUIENTES PASOS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REGRESIÓN  LINEAL SIMPLE</dc:title>
  <dc:creator>Délany Ramírez</dc:creator>
  <cp:lastModifiedBy>Délany Ramírez</cp:lastModifiedBy>
  <cp:revision>15</cp:revision>
  <dcterms:created xsi:type="dcterms:W3CDTF">2020-10-19T23:02:36Z</dcterms:created>
  <dcterms:modified xsi:type="dcterms:W3CDTF">2020-10-22T23:23:32Z</dcterms:modified>
</cp:coreProperties>
</file>