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2" r:id="rId2"/>
    <p:sldId id="267" r:id="rId3"/>
    <p:sldId id="298" r:id="rId4"/>
    <p:sldId id="284" r:id="rId5"/>
    <p:sldId id="286" r:id="rId6"/>
    <p:sldId id="293" r:id="rId7"/>
    <p:sldId id="292" r:id="rId8"/>
    <p:sldId id="297" r:id="rId9"/>
    <p:sldId id="296" r:id="rId10"/>
    <p:sldId id="289" r:id="rId11"/>
    <p:sldId id="294" r:id="rId12"/>
    <p:sldId id="295" r:id="rId13"/>
    <p:sldId id="290" r:id="rId14"/>
    <p:sldId id="291" r:id="rId15"/>
    <p:sldId id="285" r:id="rId16"/>
    <p:sldId id="299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56558-3FA7-4563-AE21-CC901976E55F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0AAC-0BB9-4C47-B16D-9F2DA8F2B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Artificial Neural Networks </a:t>
            </a:r>
            <a:br>
              <a:rPr lang="en-US" dirty="0" smtClean="0"/>
            </a:br>
            <a:r>
              <a:rPr lang="en-US" sz="3200" dirty="0" smtClean="0"/>
              <a:t>Part 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0070C0"/>
                </a:solidFill>
              </a:rPr>
              <a:t>ML Study Group</a:t>
            </a:r>
          </a:p>
          <a:p>
            <a:r>
              <a:rPr lang="en-US" sz="3900" b="1" dirty="0" smtClean="0">
                <a:solidFill>
                  <a:srgbClr val="0070C0"/>
                </a:solidFill>
              </a:rPr>
              <a:t>Session 2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December 2nd, </a:t>
            </a:r>
            <a:r>
              <a:rPr lang="en-US" dirty="0">
                <a:solidFill>
                  <a:schemeClr val="tx1"/>
                </a:solidFill>
              </a:rPr>
              <a:t>2015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152650"/>
            <a:ext cx="3333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Training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511492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33875"/>
            <a:ext cx="3876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13" y="1066800"/>
            <a:ext cx="5459887" cy="54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</a:t>
            </a:r>
            <a:r>
              <a:rPr lang="en-US" dirty="0" smtClean="0"/>
              <a:t>descent increments </a:t>
            </a:r>
            <a:r>
              <a:rPr lang="en-US" dirty="0" smtClean="0"/>
              <a:t>the weights after summing over all training examples</a:t>
            </a:r>
          </a:p>
          <a:p>
            <a:r>
              <a:rPr lang="en-US" dirty="0" smtClean="0"/>
              <a:t>Incremental (aka Stochastic) gradient descent increments the weights for each training example.</a:t>
            </a:r>
          </a:p>
          <a:p>
            <a:r>
              <a:rPr lang="en-US" dirty="0" smtClean="0"/>
              <a:t>Both approaches used in practice.</a:t>
            </a:r>
          </a:p>
          <a:p>
            <a:r>
              <a:rPr lang="en-US" dirty="0" smtClean="0"/>
              <a:t>Stochastic version can avoid local minima.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network of sigmoid units.</a:t>
            </a:r>
          </a:p>
          <a:p>
            <a:r>
              <a:rPr lang="en-US" dirty="0" smtClean="0"/>
              <a:t>Multiple Layers of units</a:t>
            </a:r>
          </a:p>
          <a:p>
            <a:pPr lvl="1"/>
            <a:r>
              <a:rPr lang="en-US" dirty="0" smtClean="0"/>
              <a:t>Input units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Hidden units </a:t>
            </a:r>
            <a:endParaRPr lang="en-US" dirty="0" smtClean="0"/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Units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ALVINN</a:t>
            </a:r>
          </a:p>
          <a:p>
            <a:pPr lvl="1"/>
            <a:r>
              <a:rPr lang="en-US" dirty="0" smtClean="0"/>
              <a:t>960 Input Units</a:t>
            </a:r>
          </a:p>
          <a:p>
            <a:pPr lvl="1"/>
            <a:r>
              <a:rPr lang="en-US" dirty="0" smtClean="0"/>
              <a:t>4 Hidden Units</a:t>
            </a:r>
          </a:p>
          <a:p>
            <a:pPr lvl="1"/>
            <a:r>
              <a:rPr lang="en-US" dirty="0" smtClean="0"/>
              <a:t>30 Output Units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8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ALVINN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Drove Up 70 mph on California highway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96330"/>
            <a:ext cx="8001000" cy="2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Sigmoid Units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602134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4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Gradient for Sigmoid Unit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438650"/>
            <a:ext cx="78105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43051"/>
            <a:ext cx="8610600" cy="24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0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60120"/>
            <a:ext cx="5386387" cy="52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9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 method for learning real-valued, discrete-value and vector-valued functions from example</a:t>
            </a:r>
          </a:p>
          <a:p>
            <a:r>
              <a:rPr lang="en-US" sz="2400" dirty="0" smtClean="0"/>
              <a:t>Backpropagation uses gradient-descent to adjust weights to best fit training data (input/output pairs)</a:t>
            </a:r>
          </a:p>
          <a:p>
            <a:r>
              <a:rPr lang="en-US" sz="2400" dirty="0" smtClean="0"/>
              <a:t>Robust to noisy data</a:t>
            </a:r>
          </a:p>
          <a:p>
            <a:r>
              <a:rPr lang="en-US" sz="2400" dirty="0" smtClean="0"/>
              <a:t>Successfully used in image recognition, speech recognition and robot control strategies.</a:t>
            </a:r>
          </a:p>
          <a:p>
            <a:pPr lvl="1"/>
            <a:r>
              <a:rPr lang="en-US" sz="2000" dirty="0" err="1" smtClean="0"/>
              <a:t>LeCun</a:t>
            </a:r>
            <a:r>
              <a:rPr lang="en-US" sz="2000" dirty="0" smtClean="0"/>
              <a:t> 1989 (handwritten chars), Cottrell 1990 (face recognition)</a:t>
            </a:r>
          </a:p>
          <a:p>
            <a:r>
              <a:rPr lang="en-US" sz="2400" dirty="0" smtClean="0"/>
              <a:t>In their simples </a:t>
            </a:r>
            <a:r>
              <a:rPr lang="en-US" sz="2400" dirty="0" smtClean="0"/>
              <a:t>form they are a </a:t>
            </a:r>
            <a:r>
              <a:rPr lang="en-US" sz="2400" dirty="0" smtClean="0"/>
              <a:t>network of </a:t>
            </a:r>
            <a:r>
              <a:rPr lang="en-US" sz="2400" dirty="0" err="1" smtClean="0"/>
              <a:t>thresholded</a:t>
            </a:r>
            <a:r>
              <a:rPr lang="en-US" sz="2400" dirty="0" smtClean="0"/>
              <a:t> linear units.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7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are many attribute/value pairs</a:t>
            </a:r>
          </a:p>
          <a:p>
            <a:r>
              <a:rPr lang="en-US" dirty="0" smtClean="0"/>
              <a:t>Target fn is </a:t>
            </a:r>
            <a:r>
              <a:rPr lang="en-US" dirty="0"/>
              <a:t>real-valued, discrete-value and </a:t>
            </a:r>
            <a:r>
              <a:rPr lang="en-US" dirty="0" smtClean="0"/>
              <a:t>vector-valued</a:t>
            </a:r>
          </a:p>
          <a:p>
            <a:r>
              <a:rPr lang="en-US" dirty="0" smtClean="0"/>
              <a:t>Training data contains errors/noise</a:t>
            </a:r>
          </a:p>
          <a:p>
            <a:r>
              <a:rPr lang="en-US" dirty="0" smtClean="0"/>
              <a:t>Training time is not an issue </a:t>
            </a:r>
          </a:p>
          <a:p>
            <a:r>
              <a:rPr lang="en-US" dirty="0" smtClean="0"/>
              <a:t>Fast evaluation is important</a:t>
            </a:r>
          </a:p>
          <a:p>
            <a:r>
              <a:rPr lang="en-US" dirty="0" smtClean="0"/>
              <a:t>Humans understanding of target fn is not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units &amp; Perceptrons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362200"/>
            <a:ext cx="7591425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Unit: A linear combination of weighted inputs (real-valued)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Perceptron: Thresholded Linear Unit (discrete-valued)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Representational Capacity</a:t>
            </a:r>
            <a:br>
              <a:rPr lang="en-US" dirty="0" smtClean="0"/>
            </a:br>
            <a:r>
              <a:rPr lang="en-US" dirty="0" smtClean="0"/>
              <a:t>&amp; Linear Separabilty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single Perceptron can represent all primitive Boolean functions: AND, OR, NAND and NOR which are all linear separable.</a:t>
            </a:r>
          </a:p>
          <a:p>
            <a:r>
              <a:rPr lang="en-US" dirty="0" smtClean="0"/>
              <a:t>Every Boolean function can be represented by some network of perceptrons. </a:t>
            </a:r>
          </a:p>
          <a:p>
            <a:r>
              <a:rPr lang="en-US" dirty="0" smtClean="0"/>
              <a:t>The XOR cannot be represented by a single perceptron because the decision surface is not linearly separable.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6348412" cy="30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Perceptron Training Rule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06662"/>
            <a:ext cx="6172200" cy="309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6553200" cy="21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Perceptron Training Rule Convergence</a:t>
            </a:r>
          </a:p>
          <a:p>
            <a:pPr lvl="1"/>
            <a:r>
              <a:rPr lang="en-US" dirty="0" smtClean="0"/>
              <a:t>Data linearly separable</a:t>
            </a:r>
          </a:p>
          <a:p>
            <a:pPr lvl="1"/>
            <a:r>
              <a:rPr lang="en-US" dirty="0" smtClean="0"/>
              <a:t>Learning rate is small enough</a:t>
            </a:r>
          </a:p>
          <a:p>
            <a:pPr lvl="1"/>
            <a:r>
              <a:rPr lang="en-US" dirty="0" smtClean="0"/>
              <a:t>Proved by Minsky &amp; Pappert 1969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Delta Training Rule</a:t>
            </a:r>
          </a:p>
          <a:p>
            <a:pPr lvl="1"/>
            <a:r>
              <a:rPr lang="en-US" dirty="0" smtClean="0"/>
              <a:t>Works with non-linearly separable data</a:t>
            </a:r>
          </a:p>
          <a:p>
            <a:pPr lvl="1"/>
            <a:r>
              <a:rPr lang="en-US" dirty="0" smtClean="0"/>
              <a:t>Converges to a best-fit approximation</a:t>
            </a:r>
          </a:p>
          <a:p>
            <a:pPr lvl="1"/>
            <a:r>
              <a:rPr lang="en-US" dirty="0" smtClean="0"/>
              <a:t>Can use gradient descent to search space of possible weights (hypotheses).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Intuition Behind </a:t>
            </a:r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7719"/>
            <a:ext cx="7629525" cy="3590925"/>
          </a:xfrm>
        </p:spPr>
      </p:pic>
    </p:spTree>
    <p:extLst>
      <p:ext uri="{BB962C8B-B14F-4D97-AF65-F5344CB8AC3E}">
        <p14:creationId xmlns:p14="http://schemas.microsoft.com/office/powerpoint/2010/main" val="209209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5915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19990</TotalTime>
  <Words>347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Artificial Neural Networks  Part 1</vt:lpstr>
      <vt:lpstr>Introduction</vt:lpstr>
      <vt:lpstr>Appropriateness</vt:lpstr>
      <vt:lpstr>Linear units &amp; Perceptrons</vt:lpstr>
      <vt:lpstr>Representational Capacity &amp; Linear Separabilty</vt:lpstr>
      <vt:lpstr>Perceptron Training Rule</vt:lpstr>
      <vt:lpstr>Convergence</vt:lpstr>
      <vt:lpstr>Intuition Behind Gradient Descent</vt:lpstr>
      <vt:lpstr>Error Surface</vt:lpstr>
      <vt:lpstr>Delta Training Rule</vt:lpstr>
      <vt:lpstr>Gradient Descent</vt:lpstr>
      <vt:lpstr>Gradient Descent </vt:lpstr>
      <vt:lpstr>Artificial Neural Networks</vt:lpstr>
      <vt:lpstr>ALVINN</vt:lpstr>
      <vt:lpstr>Sigmoid Units</vt:lpstr>
      <vt:lpstr>Error Gradient for Sigmoid Unit</vt:lpstr>
      <vt:lpstr>Backpropagation Algorithm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 Lacaze</dc:creator>
  <cp:lastModifiedBy>Raymond de Lacaze</cp:lastModifiedBy>
  <cp:revision>114</cp:revision>
  <dcterms:created xsi:type="dcterms:W3CDTF">2015-05-25T16:02:07Z</dcterms:created>
  <dcterms:modified xsi:type="dcterms:W3CDTF">2015-12-02T23:07:13Z</dcterms:modified>
</cp:coreProperties>
</file>