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2" r:id="rId2"/>
    <p:sldId id="267" r:id="rId3"/>
    <p:sldId id="283" r:id="rId4"/>
    <p:sldId id="285" r:id="rId5"/>
    <p:sldId id="271" r:id="rId6"/>
    <p:sldId id="288" r:id="rId7"/>
    <p:sldId id="272" r:id="rId8"/>
    <p:sldId id="281" r:id="rId9"/>
    <p:sldId id="284" r:id="rId10"/>
    <p:sldId id="268" r:id="rId11"/>
    <p:sldId id="286" r:id="rId12"/>
    <p:sldId id="287" r:id="rId13"/>
    <p:sldId id="289" r:id="rId14"/>
    <p:sldId id="269" r:id="rId15"/>
    <p:sldId id="274" r:id="rId16"/>
    <p:sldId id="270" r:id="rId17"/>
    <p:sldId id="27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6558-3FA7-4563-AE21-CC901976E55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7" Type="http://schemas.openxmlformats.org/officeDocument/2006/relationships/hyperlink" Target="https://en.wikipedia.org/wiki/Overfitting" TargetMode="External"/><Relationship Id="rId2" Type="http://schemas.openxmlformats.org/officeDocument/2006/relationships/hyperlink" Target="https://en.wikipedia.org/wiki/Ensembl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e_(statistics)" TargetMode="External"/><Relationship Id="rId5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Regression_analys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4.5_algorithm" TargetMode="External"/><Relationship Id="rId2" Type="http://schemas.openxmlformats.org/officeDocument/2006/relationships/hyperlink" Target="http://en.wikipedia.org/wiki/ID3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afs/cs/project/theo-20/www/mlbook/ch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0070C0"/>
                </a:solidFill>
              </a:rPr>
              <a:t>ML Study Group</a:t>
            </a:r>
          </a:p>
          <a:p>
            <a:r>
              <a:rPr lang="en-US" sz="3900" b="1" dirty="0" smtClean="0">
                <a:solidFill>
                  <a:srgbClr val="0070C0"/>
                </a:solidFill>
              </a:rPr>
              <a:t>Session 1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November 18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2015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152650"/>
            <a:ext cx="3333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Trees as Prolog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545839"/>
            <a:ext cx="5562600" cy="123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play-tennis () :- outlook(rain), wind(weak) </a:t>
            </a:r>
          </a:p>
          <a:p>
            <a:pPr marL="0" indent="0">
              <a:buNone/>
            </a:pPr>
            <a:r>
              <a:rPr lang="en-US" sz="2000" dirty="0"/>
              <a:t>play-tennis </a:t>
            </a:r>
            <a:r>
              <a:rPr lang="en-US" sz="2000" dirty="0" smtClean="0"/>
              <a:t>() :- outlook(overcast)  </a:t>
            </a:r>
          </a:p>
          <a:p>
            <a:pPr marL="0" indent="0">
              <a:buNone/>
            </a:pPr>
            <a:r>
              <a:rPr lang="en-US" sz="2000" dirty="0" smtClean="0"/>
              <a:t>play-tennis () :- outlook(sunny), humidity(normal)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61833"/>
            <a:ext cx="15675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OUTLOOK</a:t>
            </a:r>
            <a:endParaRPr lang="en-US" sz="1600" b="1" dirty="0">
              <a:solidFill>
                <a:srgbClr val="002060"/>
              </a:solidFill>
            </a:endParaRPr>
          </a:p>
          <a:p>
            <a:r>
              <a:rPr lang="en-US" sz="1600" dirty="0"/>
              <a:t>   </a:t>
            </a:r>
            <a:r>
              <a:rPr lang="en-US" sz="1600" dirty="0" smtClean="0"/>
              <a:t>rain</a:t>
            </a:r>
          </a:p>
          <a:p>
            <a:r>
              <a:rPr lang="en-US" sz="1600" dirty="0" smtClean="0"/>
              <a:t>      </a:t>
            </a:r>
            <a:r>
              <a:rPr lang="en-US" sz="1600" b="1" dirty="0">
                <a:solidFill>
                  <a:srgbClr val="002060"/>
                </a:solidFill>
              </a:rPr>
              <a:t>WIND</a:t>
            </a:r>
          </a:p>
          <a:p>
            <a:r>
              <a:rPr lang="en-US" sz="1600" dirty="0" smtClean="0"/>
              <a:t>         weak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+</a:t>
            </a:r>
          </a:p>
          <a:p>
            <a:r>
              <a:rPr lang="en-US" sz="1600" dirty="0" smtClean="0"/>
              <a:t>   overcast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+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sunny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 </a:t>
            </a:r>
            <a:r>
              <a:rPr lang="en-US" sz="1600" b="1" dirty="0">
                <a:solidFill>
                  <a:srgbClr val="002060"/>
                </a:solidFill>
              </a:rPr>
              <a:t>HUMIDITY</a:t>
            </a:r>
          </a:p>
          <a:p>
            <a:r>
              <a:rPr lang="en-US" sz="1600" dirty="0" smtClean="0"/>
              <a:t>          normal</a:t>
            </a:r>
          </a:p>
          <a:p>
            <a:r>
              <a:rPr lang="en-US" sz="1600" dirty="0" smtClean="0"/>
              <a:t>             +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657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⇒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each positive branch of the decision tree and add it as Prolog rule </a:t>
            </a:r>
            <a:r>
              <a:rPr lang="en-US" dirty="0" smtClean="0"/>
              <a:t>(if-then rule) for </a:t>
            </a:r>
            <a:r>
              <a:rPr lang="en-US" dirty="0" smtClean="0"/>
              <a:t>the target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3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Instances are represented as attribute value pairs.</a:t>
            </a:r>
          </a:p>
          <a:p>
            <a:r>
              <a:rPr lang="en-US" dirty="0" smtClean="0"/>
              <a:t>Target function has discrete output values</a:t>
            </a:r>
          </a:p>
          <a:p>
            <a:r>
              <a:rPr lang="en-US" dirty="0" smtClean="0"/>
              <a:t>Disjunctive descriptions may be required</a:t>
            </a:r>
          </a:p>
          <a:p>
            <a:r>
              <a:rPr lang="en-US" dirty="0" smtClean="0"/>
              <a:t>Training data may contain errors</a:t>
            </a:r>
          </a:p>
          <a:p>
            <a:r>
              <a:rPr lang="en-US" dirty="0" smtClean="0"/>
              <a:t>Training data may contain missing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Issues with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Depth of the Trees</a:t>
            </a:r>
          </a:p>
          <a:p>
            <a:r>
              <a:rPr lang="en-US" dirty="0" smtClean="0"/>
              <a:t>Continuous Valued Attributes</a:t>
            </a:r>
          </a:p>
          <a:p>
            <a:pPr lvl="1"/>
            <a:r>
              <a:rPr lang="en-US" dirty="0" smtClean="0"/>
              <a:t>Determine Threshold Values that maximize gain.</a:t>
            </a:r>
          </a:p>
          <a:p>
            <a:r>
              <a:rPr lang="en-US" dirty="0" smtClean="0"/>
              <a:t>Attribute Selection Measure</a:t>
            </a:r>
          </a:p>
          <a:p>
            <a:pPr lvl="1"/>
            <a:r>
              <a:rPr lang="en-US" dirty="0" smtClean="0"/>
              <a:t>Gain Ratio to penalize attributes like data which the information gain measure favors.</a:t>
            </a:r>
          </a:p>
          <a:p>
            <a:r>
              <a:rPr lang="en-US" dirty="0" smtClean="0"/>
              <a:t>Missing Attribute Values</a:t>
            </a:r>
          </a:p>
          <a:p>
            <a:pPr lvl="1"/>
            <a:r>
              <a:rPr lang="en-US" dirty="0" smtClean="0"/>
              <a:t>Assign them most common value for that attribute</a:t>
            </a:r>
          </a:p>
          <a:p>
            <a:pPr lvl="1"/>
            <a:r>
              <a:rPr lang="en-US" dirty="0" smtClean="0"/>
              <a:t>Assign probabilities to values of the attribute.</a:t>
            </a:r>
          </a:p>
          <a:p>
            <a:r>
              <a:rPr lang="en-US" dirty="0" smtClean="0"/>
              <a:t>Handling Overfitting</a:t>
            </a:r>
          </a:p>
          <a:p>
            <a:pPr lvl="1"/>
            <a:r>
              <a:rPr lang="en-US" dirty="0" smtClean="0"/>
              <a:t>Stop growing tree early</a:t>
            </a:r>
          </a:p>
          <a:p>
            <a:pPr lvl="1"/>
            <a:r>
              <a:rPr lang="en-US" dirty="0" smtClean="0"/>
              <a:t>Post pruning trees</a:t>
            </a:r>
          </a:p>
          <a:p>
            <a:r>
              <a:rPr lang="en-US" dirty="0" smtClean="0"/>
              <a:t>Quinlan,C4.5, 1993 extends ID3 to handle all of the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Forests</a:t>
            </a:r>
            <a:br>
              <a:rPr lang="en-US" dirty="0" smtClean="0"/>
            </a:br>
            <a:r>
              <a:rPr lang="en-US" sz="2000" dirty="0" smtClean="0"/>
              <a:t>(Wikipedia)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Random forests</a:t>
            </a:r>
            <a:r>
              <a:rPr lang="en-US" sz="2400" dirty="0"/>
              <a:t> is a notion of the general technique of random decision </a:t>
            </a:r>
            <a:r>
              <a:rPr lang="en-US" sz="2400" dirty="0" smtClean="0"/>
              <a:t>forests</a:t>
            </a:r>
            <a:r>
              <a:rPr lang="en-US" sz="2400" baseline="30000" dirty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are an </a:t>
            </a:r>
            <a:r>
              <a:rPr lang="en-US" sz="2400" dirty="0">
                <a:hlinkClick r:id="rId2" tooltip="Ensemble learning"/>
              </a:rPr>
              <a:t>ensemble learning</a:t>
            </a:r>
            <a:r>
              <a:rPr lang="en-US" sz="2400" dirty="0"/>
              <a:t> method for </a:t>
            </a:r>
            <a:r>
              <a:rPr lang="en-US" sz="2400" dirty="0">
                <a:hlinkClick r:id="rId3" tooltip="Statistical classification"/>
              </a:rPr>
              <a:t>classification</a:t>
            </a:r>
            <a:r>
              <a:rPr lang="en-US" sz="2400" dirty="0"/>
              <a:t>, </a:t>
            </a:r>
            <a:r>
              <a:rPr lang="en-US" sz="2400" dirty="0">
                <a:hlinkClick r:id="rId4" tooltip="Regression analysis"/>
              </a:rPr>
              <a:t>regression</a:t>
            </a:r>
            <a:r>
              <a:rPr lang="en-US" sz="2400" dirty="0"/>
              <a:t> and other </a:t>
            </a:r>
            <a:r>
              <a:rPr lang="en-US" sz="2400" dirty="0" smtClean="0"/>
              <a:t>tasks.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operate by constructing a multitude of </a:t>
            </a:r>
            <a:r>
              <a:rPr lang="en-US" sz="2400" dirty="0">
                <a:hlinkClick r:id="rId5" tooltip="Decision tree learning"/>
              </a:rPr>
              <a:t>decision trees</a:t>
            </a:r>
            <a:r>
              <a:rPr lang="en-US" sz="2400" dirty="0"/>
              <a:t> at training time and outputting the class that is the </a:t>
            </a:r>
            <a:r>
              <a:rPr lang="en-US" sz="2400" dirty="0">
                <a:hlinkClick r:id="rId6" tooltip="Mode (statistics)"/>
              </a:rPr>
              <a:t>mode</a:t>
            </a:r>
            <a:r>
              <a:rPr lang="en-US" sz="2400" dirty="0"/>
              <a:t> of the classes (classification) or mean prediction (regression) of the individual trees. </a:t>
            </a:r>
            <a:endParaRPr lang="en-US" sz="2400" dirty="0" smtClean="0"/>
          </a:p>
          <a:p>
            <a:r>
              <a:rPr lang="en-US" sz="2400" dirty="0" smtClean="0"/>
              <a:t>Random </a:t>
            </a:r>
            <a:r>
              <a:rPr lang="en-US" sz="2400" dirty="0"/>
              <a:t>decision forests correct for decision </a:t>
            </a:r>
            <a:r>
              <a:rPr lang="en-US" sz="2400" dirty="0" smtClean="0"/>
              <a:t>trees habit </a:t>
            </a:r>
            <a:r>
              <a:rPr lang="en-US" sz="2400" dirty="0"/>
              <a:t>of </a:t>
            </a:r>
            <a:r>
              <a:rPr lang="en-US" sz="2400" dirty="0">
                <a:hlinkClick r:id="rId7" tooltip="Overfitting"/>
              </a:rPr>
              <a:t>overfitting</a:t>
            </a:r>
            <a:r>
              <a:rPr lang="en-US" sz="2400" dirty="0"/>
              <a:t> to their training set</a:t>
            </a:r>
          </a:p>
        </p:txBody>
      </p:sp>
    </p:spTree>
    <p:extLst>
      <p:ext uri="{BB962C8B-B14F-4D97-AF65-F5344CB8AC3E}">
        <p14:creationId xmlns:p14="http://schemas.microsoft.com/office/powerpoint/2010/main" val="96651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Covering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Sequential-covering</a:t>
            </a:r>
            <a:r>
              <a:rPr lang="en-US" sz="2000" dirty="0" smtClean="0"/>
              <a:t> (target-attribute, attributes, examples, threshold)</a:t>
            </a:r>
          </a:p>
          <a:p>
            <a:pPr marL="0" indent="0">
              <a:buNone/>
            </a:pPr>
            <a:r>
              <a:rPr lang="en-US" sz="2000" dirty="0" smtClean="0"/>
              <a:t>learned-rules </a:t>
            </a:r>
            <a:r>
              <a:rPr lang="en-US" sz="2000" dirty="0" smtClean="0">
                <a:sym typeface="Wingdings" panose="05000000000000000000" pitchFamily="2" charset="2"/>
              </a:rPr>
              <a:t> {}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rule  learn-one-rule </a:t>
            </a:r>
            <a:r>
              <a:rPr lang="en-US" sz="2000" dirty="0"/>
              <a:t>(target-attribute, attributes, </a:t>
            </a:r>
            <a:r>
              <a:rPr lang="en-US" sz="2000" dirty="0" smtClean="0"/>
              <a:t>examples)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</a:t>
            </a:r>
            <a:r>
              <a:rPr lang="en-US" sz="2000" dirty="0" smtClean="0">
                <a:sym typeface="Wingdings" panose="05000000000000000000" pitchFamily="2" charset="2"/>
              </a:rPr>
              <a:t>hile performance (rule, examples) &gt; threshold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learned-rules  learned-rules + rule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examples  examples – (examples correctly classified by rule)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rule  learn-one-rule </a:t>
            </a:r>
            <a:r>
              <a:rPr lang="en-US" sz="2000" dirty="0"/>
              <a:t>(target-attribute, attributes, examples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learned-rules &lt;- sort learned-rules based on performance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return (learned rules)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Performance</a:t>
            </a:r>
            <a:r>
              <a:rPr lang="en-US" sz="2000" dirty="0" smtClean="0">
                <a:sym typeface="Wingdings" panose="05000000000000000000" pitchFamily="2" charset="2"/>
              </a:rPr>
              <a:t>(h, target-attribute, examples)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entropy(subset of examples that match h </a:t>
            </a:r>
            <a:r>
              <a:rPr lang="en-US" sz="2000" dirty="0" err="1" smtClean="0">
                <a:sym typeface="Wingdings" panose="05000000000000000000" pitchFamily="2" charset="2"/>
              </a:rPr>
              <a:t>wrt</a:t>
            </a:r>
            <a:r>
              <a:rPr lang="en-US" sz="2000" dirty="0" smtClean="0">
                <a:sym typeface="Wingdings" panose="05000000000000000000" pitchFamily="2" charset="2"/>
              </a:rPr>
              <a:t> to target-attribute)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52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Learn-one-Rule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Learn-one-Rule</a:t>
            </a:r>
            <a:r>
              <a:rPr lang="en-US" sz="2000" dirty="0" smtClean="0"/>
              <a:t> (target-attribute, attributes, </a:t>
            </a:r>
            <a:r>
              <a:rPr lang="en-US" sz="2000" dirty="0"/>
              <a:t>e</a:t>
            </a:r>
            <a:r>
              <a:rPr lang="en-US" sz="2000" dirty="0" smtClean="0"/>
              <a:t>xamples)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smtClean="0"/>
              <a:t>Initialize best-hypothesis to {} and candidate-hypotheses {best-hypothesis}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While candidate-hypotheses not empty</a:t>
            </a:r>
          </a:p>
          <a:p>
            <a:pPr>
              <a:buFont typeface="+mj-lt"/>
              <a:buAutoNum type="arabicPeriod"/>
            </a:pPr>
            <a:r>
              <a:rPr lang="en-US" sz="1500" b="1" dirty="0" smtClean="0"/>
              <a:t>Generate next most specific candidate-hypotheses</a:t>
            </a:r>
          </a:p>
          <a:p>
            <a:pPr marL="0" indent="0">
              <a:buNone/>
            </a:pPr>
            <a:r>
              <a:rPr lang="en-US" sz="1500" b="1" dirty="0" smtClean="0"/>
              <a:t>         </a:t>
            </a:r>
            <a:r>
              <a:rPr lang="en-US" sz="1500" dirty="0" smtClean="0"/>
              <a:t>all-constraints </a:t>
            </a:r>
            <a:r>
              <a:rPr lang="en-US" sz="1500" dirty="0" smtClean="0">
                <a:sym typeface="Wingdings" panose="05000000000000000000" pitchFamily="2" charset="2"/>
              </a:rPr>
              <a:t></a:t>
            </a:r>
            <a:r>
              <a:rPr lang="en-US" sz="1500" dirty="0" smtClean="0"/>
              <a:t> all constraints of the form (a = v) in examples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new-candidate-hypotheses </a:t>
            </a:r>
            <a:r>
              <a:rPr lang="en-US" sz="1500" dirty="0" smtClean="0">
                <a:sym typeface="Wingdings" panose="05000000000000000000" pitchFamily="2" charset="2"/>
              </a:rPr>
              <a:t></a:t>
            </a:r>
          </a:p>
          <a:p>
            <a:pPr marL="400050" lvl="1" indent="0">
              <a:buNone/>
            </a:pPr>
            <a:r>
              <a:rPr lang="en-US" sz="1500" dirty="0" smtClean="0"/>
              <a:t>   for each h in candidate-hypotheses and each c in all-constraints</a:t>
            </a:r>
            <a:br>
              <a:rPr lang="en-US" sz="1500" dirty="0" smtClean="0"/>
            </a:br>
            <a:r>
              <a:rPr lang="en-US" sz="1500" dirty="0" smtClean="0"/>
              <a:t>         create a specialization  of h by adding c to it</a:t>
            </a:r>
          </a:p>
          <a:p>
            <a:pPr marL="400050" lvl="1" indent="0">
              <a:buNone/>
            </a:pPr>
            <a:r>
              <a:rPr lang="en-US" sz="1500" dirty="0" smtClean="0"/>
              <a:t>remove from new-candidate-hypotheses duplicates, inconsistent hypotheses and non-maximally specific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 smtClean="0"/>
              <a:t>2.      Update best-hypothesis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for all h in new-candidate-hypotheses</a:t>
            </a:r>
          </a:p>
          <a:p>
            <a:pPr marL="400050" lvl="1" indent="0">
              <a:buNone/>
            </a:pPr>
            <a:r>
              <a:rPr lang="en-US" sz="1500" dirty="0" smtClean="0"/>
              <a:t>        If performance (h, examples, target-attribute) &gt; performance(best-hypothesis, examples, target-attribute)</a:t>
            </a:r>
          </a:p>
          <a:p>
            <a:pPr marL="400050" lvl="1" indent="0">
              <a:buNone/>
            </a:pPr>
            <a:r>
              <a:rPr lang="en-US" sz="1500" dirty="0" smtClean="0"/>
              <a:t>        then best-hypothesis </a:t>
            </a:r>
            <a:r>
              <a:rPr lang="en-US" sz="1500" dirty="0" smtClean="0">
                <a:sym typeface="Wingdings" panose="05000000000000000000" pitchFamily="2" charset="2"/>
              </a:rPr>
              <a:t> h</a:t>
            </a:r>
            <a:endParaRPr lang="en-US" sz="1500" dirty="0" smtClean="0"/>
          </a:p>
          <a:p>
            <a:pPr>
              <a:buAutoNum type="arabicPeriod" startAt="3"/>
            </a:pPr>
            <a:r>
              <a:rPr lang="en-US" sz="1500" b="1" dirty="0" smtClean="0"/>
              <a:t>Update candidate-hypotheses</a:t>
            </a:r>
          </a:p>
          <a:p>
            <a:pPr marL="0" indent="0">
              <a:buNone/>
            </a:pPr>
            <a:r>
              <a:rPr lang="en-US" sz="1500" dirty="0" smtClean="0"/>
              <a:t>         set candidate-hypotheses best k hypotheses according performance metric.</a:t>
            </a:r>
          </a:p>
          <a:p>
            <a:pPr marL="457200" indent="-457200">
              <a:buAutoNum type="arabicPeriod"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Return a rule of the form “if  &lt;best-hypothesis&gt; then &lt;prediction&gt;” where prediction is the most frequently occurring value for target attribute amongst covered examples.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700" baseline="30000" dirty="0" smtClean="0"/>
              <a:t>1</a:t>
            </a:r>
            <a:r>
              <a:rPr lang="en-US" sz="1700" dirty="0" smtClean="0"/>
              <a:t>Based on CN2 algorithm by Clark &amp; Niblett (1989)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1528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Horn Clauses: FOIL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FOIL (</a:t>
            </a:r>
            <a:r>
              <a:rPr lang="en-US" sz="2400" i="1" dirty="0" smtClean="0"/>
              <a:t>target-predicate</a:t>
            </a:r>
            <a:r>
              <a:rPr lang="en-US" sz="2400" dirty="0" smtClean="0"/>
              <a:t>, </a:t>
            </a:r>
            <a:r>
              <a:rPr lang="en-US" sz="2400" i="1" dirty="0" smtClean="0"/>
              <a:t>predicates</a:t>
            </a:r>
            <a:r>
              <a:rPr lang="en-US" sz="2400" dirty="0" smtClean="0"/>
              <a:t>, </a:t>
            </a:r>
            <a:r>
              <a:rPr lang="en-US" sz="2400" i="1" dirty="0" smtClean="0"/>
              <a:t>examples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1400" i="1" dirty="0" smtClean="0"/>
              <a:t>pos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 </a:t>
            </a:r>
            <a:r>
              <a:rPr lang="en-US" sz="1400" dirty="0" smtClean="0"/>
              <a:t> those examples for target-predicate is true</a:t>
            </a:r>
          </a:p>
          <a:p>
            <a:pPr marL="0" indent="0">
              <a:buNone/>
            </a:pPr>
            <a:r>
              <a:rPr lang="en-US" sz="1400" i="1" dirty="0" smtClean="0"/>
              <a:t>neg </a:t>
            </a:r>
            <a:r>
              <a:rPr lang="en-US" sz="1400" dirty="0" smtClean="0">
                <a:sym typeface="Wingdings" panose="05000000000000000000" pitchFamily="2" charset="2"/>
              </a:rPr>
              <a:t> </a:t>
            </a:r>
            <a:r>
              <a:rPr lang="en-US" sz="1400" dirty="0"/>
              <a:t>those examples for target-predicate is </a:t>
            </a:r>
            <a:r>
              <a:rPr lang="en-US" sz="1400" dirty="0" smtClean="0"/>
              <a:t>true</a:t>
            </a:r>
          </a:p>
          <a:p>
            <a:pPr marL="0" indent="0">
              <a:buNone/>
            </a:pPr>
            <a:r>
              <a:rPr lang="en-US" sz="1400" dirty="0" smtClean="0"/>
              <a:t>learned-rules </a:t>
            </a:r>
            <a:r>
              <a:rPr lang="en-US" sz="1400" dirty="0" smtClean="0">
                <a:sym typeface="Wingdings" panose="05000000000000000000" pitchFamily="2" charset="2"/>
              </a:rPr>
              <a:t> {}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w</a:t>
            </a:r>
            <a:r>
              <a:rPr lang="en-US" sz="1400" dirty="0" smtClean="0">
                <a:sym typeface="Wingdings" panose="05000000000000000000" pitchFamily="2" charset="2"/>
              </a:rPr>
              <a:t>hile pos is not empty do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</a:t>
            </a:r>
            <a:r>
              <a:rPr lang="en-US" sz="1400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learn a new rule</a:t>
            </a:r>
          </a:p>
          <a:p>
            <a:pPr marL="0" indent="0"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          </a:t>
            </a:r>
            <a:r>
              <a:rPr lang="en-US" sz="1400" i="1" dirty="0" smtClean="0">
                <a:sym typeface="Wingdings" panose="05000000000000000000" pitchFamily="2" charset="2"/>
              </a:rPr>
              <a:t>new-rule</a:t>
            </a:r>
            <a:r>
              <a:rPr lang="en-US" sz="1400" dirty="0" smtClean="0">
                <a:sym typeface="Wingdings" panose="05000000000000000000" pitchFamily="2" charset="2"/>
              </a:rPr>
              <a:t>   rule that predicts target predicate with no preconditions.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</a:t>
            </a:r>
            <a:r>
              <a:rPr lang="en-US" sz="1400" i="1" dirty="0" smtClean="0">
                <a:sym typeface="Wingdings" panose="05000000000000000000" pitchFamily="2" charset="2"/>
              </a:rPr>
              <a:t>new-rule-neg</a:t>
            </a:r>
            <a:r>
              <a:rPr lang="en-US" sz="1400" dirty="0" smtClean="0">
                <a:sym typeface="Wingdings" panose="05000000000000000000" pitchFamily="2" charset="2"/>
              </a:rPr>
              <a:t>  neg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 while new-rule-neg do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             </a:t>
            </a:r>
            <a:r>
              <a:rPr lang="en-US" sz="1400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add a new literal to specialize new rule </a:t>
            </a:r>
          </a:p>
          <a:p>
            <a:pPr marL="0" indent="0">
              <a:buNone/>
            </a:pPr>
            <a:r>
              <a:rPr lang="en-US" sz="1400" i="1" dirty="0">
                <a:sym typeface="Wingdings" panose="05000000000000000000" pitchFamily="2" charset="2"/>
              </a:rPr>
              <a:t> </a:t>
            </a:r>
            <a:r>
              <a:rPr lang="en-US" sz="1400" i="1" dirty="0" smtClean="0">
                <a:sym typeface="Wingdings" panose="05000000000000000000" pitchFamily="2" charset="2"/>
              </a:rPr>
              <a:t>                      candidate-literals</a:t>
            </a:r>
            <a:r>
              <a:rPr lang="en-US" sz="1400" dirty="0" smtClean="0">
                <a:sym typeface="Wingdings" panose="05000000000000000000" pitchFamily="2" charset="2"/>
              </a:rPr>
              <a:t>  new literal candidates based on </a:t>
            </a:r>
            <a:r>
              <a:rPr lang="en-US" sz="1400" i="1" dirty="0" smtClean="0">
                <a:sym typeface="Wingdings" panose="05000000000000000000" pitchFamily="2" charset="2"/>
              </a:rPr>
              <a:t>predicates</a:t>
            </a:r>
          </a:p>
          <a:p>
            <a:pPr marL="0" indent="0">
              <a:buNone/>
            </a:pPr>
            <a:r>
              <a:rPr lang="en-US" sz="1400" i="1" dirty="0">
                <a:sym typeface="Wingdings" panose="05000000000000000000" pitchFamily="2" charset="2"/>
              </a:rPr>
              <a:t> </a:t>
            </a:r>
            <a:r>
              <a:rPr lang="en-US" sz="1400" i="1" dirty="0" smtClean="0">
                <a:sym typeface="Wingdings" panose="05000000000000000000" pitchFamily="2" charset="2"/>
              </a:rPr>
              <a:t>                      best-literal  </a:t>
            </a:r>
            <a:r>
              <a:rPr lang="en-US" sz="1400" i="1" dirty="0" err="1" smtClean="0">
                <a:sym typeface="Wingdings" panose="05000000000000000000" pitchFamily="2" charset="2"/>
              </a:rPr>
              <a:t>argmax</a:t>
            </a:r>
            <a:r>
              <a:rPr lang="en-US" sz="1400" i="1" dirty="0" smtClean="0">
                <a:sym typeface="Wingdings" panose="05000000000000000000" pitchFamily="2" charset="2"/>
              </a:rPr>
              <a:t> (FOIL-Gain (literal, new-rule)) </a:t>
            </a:r>
            <a:r>
              <a:rPr lang="en-US" sz="1400" dirty="0" smtClean="0">
                <a:sym typeface="Wingdings" panose="05000000000000000000" pitchFamily="2" charset="2"/>
              </a:rPr>
              <a:t>over</a:t>
            </a:r>
            <a:r>
              <a:rPr lang="en-US" sz="1400" i="1" dirty="0" smtClean="0">
                <a:sym typeface="Wingdings" panose="05000000000000000000" pitchFamily="2" charset="2"/>
              </a:rPr>
              <a:t> candidate-literals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              </a:t>
            </a:r>
            <a:r>
              <a:rPr lang="en-US" sz="1400" dirty="0" smtClean="0">
                <a:sym typeface="Wingdings" panose="05000000000000000000" pitchFamily="2" charset="2"/>
              </a:rPr>
              <a:t>add </a:t>
            </a:r>
            <a:r>
              <a:rPr lang="en-US" sz="1400" i="1" dirty="0" smtClean="0">
                <a:sym typeface="Wingdings" panose="05000000000000000000" pitchFamily="2" charset="2"/>
              </a:rPr>
              <a:t>best-literal</a:t>
            </a:r>
            <a:r>
              <a:rPr lang="en-US" sz="1400" dirty="0" smtClean="0">
                <a:sym typeface="Wingdings" panose="05000000000000000000" pitchFamily="2" charset="2"/>
              </a:rPr>
              <a:t> to the preconditions of </a:t>
            </a:r>
            <a:r>
              <a:rPr lang="en-US" sz="1400" i="1" dirty="0" smtClean="0">
                <a:sym typeface="Wingdings" panose="05000000000000000000" pitchFamily="2" charset="2"/>
              </a:rPr>
              <a:t>new-rule</a:t>
            </a:r>
          </a:p>
          <a:p>
            <a:pPr marL="0" indent="0">
              <a:buNone/>
            </a:pPr>
            <a:r>
              <a:rPr lang="en-US" sz="1400" i="1" dirty="0">
                <a:sym typeface="Wingdings" panose="05000000000000000000" pitchFamily="2" charset="2"/>
              </a:rPr>
              <a:t> </a:t>
            </a:r>
            <a:r>
              <a:rPr lang="en-US" sz="1400" i="1" dirty="0" smtClean="0">
                <a:sym typeface="Wingdings" panose="05000000000000000000" pitchFamily="2" charset="2"/>
              </a:rPr>
              <a:t>                       new-rule-neg  </a:t>
            </a:r>
            <a:r>
              <a:rPr lang="en-US" sz="1400" dirty="0" smtClean="0">
                <a:sym typeface="Wingdings" panose="05000000000000000000" pitchFamily="2" charset="2"/>
              </a:rPr>
              <a:t>subset of </a:t>
            </a:r>
            <a:r>
              <a:rPr lang="en-US" sz="1400" i="1" dirty="0" smtClean="0">
                <a:sym typeface="Wingdings" panose="05000000000000000000" pitchFamily="2" charset="2"/>
              </a:rPr>
              <a:t>new-rule-neg </a:t>
            </a:r>
            <a:r>
              <a:rPr lang="en-US" sz="1400" dirty="0" smtClean="0">
                <a:sym typeface="Wingdings" panose="05000000000000000000" pitchFamily="2" charset="2"/>
              </a:rPr>
              <a:t>which satisfy </a:t>
            </a:r>
            <a:r>
              <a:rPr lang="en-US" sz="1400" i="1" dirty="0" smtClean="0">
                <a:sym typeface="Wingdings" panose="05000000000000000000" pitchFamily="2" charset="2"/>
              </a:rPr>
              <a:t>new-rule </a:t>
            </a:r>
            <a:r>
              <a:rPr lang="en-US" sz="1400" dirty="0" smtClean="0">
                <a:sym typeface="Wingdings" panose="05000000000000000000" pitchFamily="2" charset="2"/>
              </a:rPr>
              <a:t>preconditions.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  </a:t>
            </a:r>
            <a:r>
              <a:rPr lang="en-US" sz="1400" i="1" dirty="0" smtClean="0">
                <a:sym typeface="Wingdings" panose="05000000000000000000" pitchFamily="2" charset="2"/>
              </a:rPr>
              <a:t>learned-rules</a:t>
            </a:r>
            <a:r>
              <a:rPr lang="en-US" sz="1400" dirty="0" smtClean="0">
                <a:sym typeface="Wingdings" panose="05000000000000000000" pitchFamily="2" charset="2"/>
              </a:rPr>
              <a:t>  </a:t>
            </a:r>
            <a:r>
              <a:rPr lang="en-US" sz="1400" i="1" dirty="0" smtClean="0">
                <a:sym typeface="Wingdings" panose="05000000000000000000" pitchFamily="2" charset="2"/>
              </a:rPr>
              <a:t>learned-rules + new-rule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           </a:t>
            </a:r>
            <a:r>
              <a:rPr lang="en-US" sz="1400" i="1" dirty="0" smtClean="0">
                <a:sym typeface="Wingdings" panose="05000000000000000000" pitchFamily="2" charset="2"/>
              </a:rPr>
              <a:t>pos</a:t>
            </a:r>
            <a:r>
              <a:rPr lang="en-US" sz="1400" dirty="0" smtClean="0">
                <a:sym typeface="Wingdings" panose="05000000000000000000" pitchFamily="2" charset="2"/>
              </a:rPr>
              <a:t>  </a:t>
            </a:r>
            <a:r>
              <a:rPr lang="en-US" sz="1400" i="1" dirty="0" smtClean="0">
                <a:sym typeface="Wingdings" panose="05000000000000000000" pitchFamily="2" charset="2"/>
              </a:rPr>
              <a:t>pos</a:t>
            </a:r>
            <a:r>
              <a:rPr lang="en-US" sz="1400" dirty="0" smtClean="0">
                <a:sym typeface="Wingdings" panose="05000000000000000000" pitchFamily="2" charset="2"/>
              </a:rPr>
              <a:t> – (members of pos covered by new-rule)</a:t>
            </a:r>
          </a:p>
          <a:p>
            <a:pPr marL="0" indent="0"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return learned-rules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97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FOIL Information Gain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Gain(R</a:t>
            </a:r>
            <a:r>
              <a:rPr lang="en-US" sz="2600" b="1" baseline="-25000" dirty="0"/>
              <a:t>0</a:t>
            </a:r>
            <a:r>
              <a:rPr lang="en-US" sz="2600" b="1" dirty="0"/>
              <a:t>, R</a:t>
            </a:r>
            <a:r>
              <a:rPr lang="en-US" sz="2600" b="1" baseline="-25000" dirty="0"/>
              <a:t>1</a:t>
            </a:r>
            <a:r>
              <a:rPr lang="en-US" sz="2600" b="1" dirty="0"/>
              <a:t>)</a:t>
            </a:r>
            <a:r>
              <a:rPr lang="en-US" sz="2600" dirty="0"/>
              <a:t> := t * ( log</a:t>
            </a:r>
            <a:r>
              <a:rPr lang="en-US" sz="2600" baseline="-25000" dirty="0"/>
              <a:t>2</a:t>
            </a:r>
            <a:r>
              <a:rPr lang="en-US" sz="2600" dirty="0"/>
              <a:t>(p</a:t>
            </a:r>
            <a:r>
              <a:rPr lang="en-US" sz="2600" baseline="-25000" dirty="0"/>
              <a:t>1</a:t>
            </a:r>
            <a:r>
              <a:rPr lang="en-US" sz="2600" dirty="0"/>
              <a:t>/(p</a:t>
            </a:r>
            <a:r>
              <a:rPr lang="en-US" sz="2600" baseline="-25000" dirty="0"/>
              <a:t>1</a:t>
            </a:r>
            <a:r>
              <a:rPr lang="en-US" sz="2600" dirty="0"/>
              <a:t>+n</a:t>
            </a:r>
            <a:r>
              <a:rPr lang="en-US" sz="2600" baseline="-25000" dirty="0"/>
              <a:t>1</a:t>
            </a:r>
            <a:r>
              <a:rPr lang="en-US" sz="2600" dirty="0"/>
              <a:t>)) - log</a:t>
            </a:r>
            <a:r>
              <a:rPr lang="en-US" sz="2600" baseline="-25000" dirty="0"/>
              <a:t>2</a:t>
            </a:r>
            <a:r>
              <a:rPr lang="en-US" sz="2600" dirty="0"/>
              <a:t>(p</a:t>
            </a:r>
            <a:r>
              <a:rPr lang="en-US" sz="2600" baseline="-25000" dirty="0"/>
              <a:t>0</a:t>
            </a:r>
            <a:r>
              <a:rPr lang="en-US" sz="2600" dirty="0"/>
              <a:t>/(p</a:t>
            </a:r>
            <a:r>
              <a:rPr lang="en-US" sz="2600" baseline="-25000" dirty="0"/>
              <a:t>0</a:t>
            </a:r>
            <a:r>
              <a:rPr lang="en-US" sz="2600" dirty="0"/>
              <a:t>+n</a:t>
            </a:r>
            <a:r>
              <a:rPr lang="en-US" sz="2600" baseline="-25000" dirty="0"/>
              <a:t>0</a:t>
            </a:r>
            <a:r>
              <a:rPr lang="en-US" sz="2600" dirty="0"/>
              <a:t>)) </a:t>
            </a:r>
            <a:r>
              <a:rPr lang="en-US" sz="2600" dirty="0" smtClean="0"/>
              <a:t>)</a:t>
            </a:r>
          </a:p>
          <a:p>
            <a:endParaRPr lang="en-US" dirty="0"/>
          </a:p>
          <a:p>
            <a:r>
              <a:rPr lang="en-US" sz="1900" b="1" dirty="0"/>
              <a:t>R</a:t>
            </a:r>
            <a:r>
              <a:rPr lang="en-US" sz="1900" b="1" baseline="-25000" dirty="0"/>
              <a:t>0</a:t>
            </a:r>
            <a:r>
              <a:rPr lang="en-US" sz="1900" dirty="0"/>
              <a:t> denotes a rule before adding a new literal.</a:t>
            </a:r>
          </a:p>
          <a:p>
            <a:r>
              <a:rPr lang="en-US" sz="1900" b="1" dirty="0"/>
              <a:t>R</a:t>
            </a:r>
            <a:r>
              <a:rPr lang="en-US" sz="1900" b="1" baseline="-25000" dirty="0"/>
              <a:t>1</a:t>
            </a:r>
            <a:r>
              <a:rPr lang="en-US" sz="1900" dirty="0"/>
              <a:t> is an </a:t>
            </a:r>
            <a:r>
              <a:rPr lang="en-US" sz="1900" dirty="0" err="1"/>
              <a:t>extesion</a:t>
            </a:r>
            <a:r>
              <a:rPr lang="en-US" sz="1900" dirty="0"/>
              <a:t> of R</a:t>
            </a:r>
            <a:r>
              <a:rPr lang="en-US" sz="1900" baseline="-25000" dirty="0"/>
              <a:t>0</a:t>
            </a:r>
            <a:r>
              <a:rPr lang="en-US" sz="1900" dirty="0" smtClean="0"/>
              <a:t>.</a:t>
            </a:r>
            <a:endParaRPr lang="en-US" sz="1900" b="1" dirty="0" smtClean="0"/>
          </a:p>
          <a:p>
            <a:r>
              <a:rPr lang="en-US" sz="1900" b="1" dirty="0" smtClean="0"/>
              <a:t>p</a:t>
            </a:r>
            <a:r>
              <a:rPr lang="en-US" sz="1900" b="1" baseline="-25000" dirty="0" smtClean="0"/>
              <a:t>0</a:t>
            </a:r>
            <a:r>
              <a:rPr lang="en-US" sz="1900" dirty="0" smtClean="0"/>
              <a:t> </a:t>
            </a:r>
            <a:r>
              <a:rPr lang="en-US" sz="1900" dirty="0"/>
              <a:t>denotes the number of positive </a:t>
            </a:r>
            <a:r>
              <a:rPr lang="en-US" sz="1900" dirty="0" smtClean="0"/>
              <a:t>examples, </a:t>
            </a:r>
            <a:r>
              <a:rPr lang="en-US" sz="1900" dirty="0"/>
              <a:t>covered by R</a:t>
            </a:r>
            <a:r>
              <a:rPr lang="en-US" sz="1900" baseline="-25000" dirty="0"/>
              <a:t>0</a:t>
            </a:r>
            <a:r>
              <a:rPr lang="en-US" sz="1900" dirty="0"/>
              <a:t>,</a:t>
            </a:r>
          </a:p>
          <a:p>
            <a:r>
              <a:rPr lang="en-US" sz="1900" b="1" dirty="0"/>
              <a:t>p</a:t>
            </a:r>
            <a:r>
              <a:rPr lang="en-US" sz="1900" b="1" baseline="-25000" dirty="0"/>
              <a:t>1</a:t>
            </a:r>
            <a:r>
              <a:rPr lang="en-US" sz="1900" dirty="0"/>
              <a:t> the number of positive </a:t>
            </a:r>
            <a:r>
              <a:rPr lang="en-US" sz="1900" dirty="0" smtClean="0"/>
              <a:t>examples </a:t>
            </a:r>
            <a:r>
              <a:rPr lang="en-US" sz="1900" dirty="0"/>
              <a:t>covered by R</a:t>
            </a:r>
            <a:r>
              <a:rPr lang="en-US" sz="1900" baseline="-25000" dirty="0"/>
              <a:t>1</a:t>
            </a:r>
            <a:r>
              <a:rPr lang="en-US" sz="1900" dirty="0"/>
              <a:t>.</a:t>
            </a:r>
          </a:p>
          <a:p>
            <a:r>
              <a:rPr lang="en-US" sz="1900" b="1" dirty="0"/>
              <a:t>n</a:t>
            </a:r>
            <a:r>
              <a:rPr lang="en-US" sz="1900" b="1" baseline="-25000" dirty="0"/>
              <a:t>0</a:t>
            </a:r>
            <a:r>
              <a:rPr lang="en-US" sz="1900" dirty="0"/>
              <a:t> and </a:t>
            </a:r>
            <a:r>
              <a:rPr lang="en-US" sz="1900" b="1" dirty="0"/>
              <a:t>n</a:t>
            </a:r>
            <a:r>
              <a:rPr lang="en-US" sz="1900" b="1" baseline="-25000" dirty="0"/>
              <a:t>1</a:t>
            </a:r>
            <a:r>
              <a:rPr lang="en-US" sz="1900" dirty="0"/>
              <a:t> are the number of negative </a:t>
            </a:r>
            <a:r>
              <a:rPr lang="en-US" sz="1900" dirty="0" smtClean="0"/>
              <a:t>examples, </a:t>
            </a:r>
            <a:r>
              <a:rPr lang="en-US" sz="1900" dirty="0"/>
              <a:t>covered by the according rule.</a:t>
            </a:r>
          </a:p>
          <a:p>
            <a:r>
              <a:rPr lang="en-US" sz="1900" b="1" dirty="0"/>
              <a:t>t</a:t>
            </a:r>
            <a:r>
              <a:rPr lang="en-US" sz="1900" dirty="0"/>
              <a:t> is the number of positive </a:t>
            </a:r>
            <a:r>
              <a:rPr lang="en-US" sz="1900" dirty="0" smtClean="0"/>
              <a:t>examples, </a:t>
            </a:r>
            <a:r>
              <a:rPr lang="en-US" sz="1900" dirty="0"/>
              <a:t>covered by </a:t>
            </a:r>
            <a:r>
              <a:rPr lang="en-US" sz="1900" dirty="0" smtClean="0"/>
              <a:t>both R</a:t>
            </a:r>
            <a:r>
              <a:rPr lang="en-US" sz="1900" baseline="-25000" dirty="0" smtClean="0"/>
              <a:t>0</a:t>
            </a:r>
            <a:r>
              <a:rPr lang="en-US" sz="1900" dirty="0" smtClean="0"/>
              <a:t> and R</a:t>
            </a:r>
            <a:r>
              <a:rPr lang="en-US" sz="1900" baseline="-25000" dirty="0" smtClean="0"/>
              <a:t>1</a:t>
            </a:r>
            <a:r>
              <a:rPr lang="en-US" sz="1900" dirty="0"/>
              <a:t>. 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http://www-ai.cs.uni-dortmund.de/kdnet/auto?self=$81d91e8ddbd8094353</a:t>
            </a:r>
          </a:p>
        </p:txBody>
      </p:sp>
    </p:spTree>
    <p:extLst>
      <p:ext uri="{BB962C8B-B14F-4D97-AF65-F5344CB8AC3E}">
        <p14:creationId xmlns:p14="http://schemas.microsoft.com/office/powerpoint/2010/main" val="160526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en.wikipedia.org/wiki/ID3_algorithm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en.wikipedia.org/wiki/C4.5_algorithm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www.cs.cmu.edu/afs/cs/project/theo-20/www/mlbook/ch3.pdf</a:t>
            </a:r>
            <a:endParaRPr lang="en-US" sz="1800" dirty="0"/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://www.cs.cmu.edu/afs/cs/project/theo-20/www/mlbook/ch10.pdf</a:t>
            </a:r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Quinlan</a:t>
            </a:r>
            <a:r>
              <a:rPr lang="en-US" sz="2400" dirty="0"/>
              <a:t>, J. R., (1986). Induction of Decision Trees.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tree can be "learned" by splitting the source set into subsets based on an attribute value </a:t>
            </a:r>
            <a:r>
              <a:rPr lang="en-US" sz="2400" dirty="0" smtClean="0"/>
              <a:t>test, then recursively repeated.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process of </a:t>
            </a:r>
            <a:r>
              <a:rPr lang="en-US" sz="2400" i="1" dirty="0"/>
              <a:t>top-down induction of decision trees</a:t>
            </a:r>
            <a:r>
              <a:rPr lang="en-US" sz="2400" dirty="0"/>
              <a:t> (TDIDT) </a:t>
            </a:r>
            <a:r>
              <a:rPr lang="en-US" sz="2400" dirty="0" smtClean="0"/>
              <a:t> </a:t>
            </a:r>
            <a:r>
              <a:rPr lang="en-US" sz="2400" dirty="0"/>
              <a:t>is an example of a greedy algorithm, and it is by far the most common strategy for learning decision trees from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Partitioning is based on </a:t>
            </a:r>
            <a:r>
              <a:rPr lang="en-US" sz="2400" i="1" dirty="0" smtClean="0"/>
              <a:t>Attribute Gain </a:t>
            </a:r>
            <a:r>
              <a:rPr lang="en-US" sz="2400" dirty="0" smtClean="0"/>
              <a:t>as measured by </a:t>
            </a:r>
            <a:r>
              <a:rPr lang="en-US" sz="2400" dirty="0" smtClean="0"/>
              <a:t>th</a:t>
            </a:r>
            <a:r>
              <a:rPr lang="en-US" sz="2400" dirty="0" smtClean="0"/>
              <a:t>e </a:t>
            </a:r>
            <a:r>
              <a:rPr lang="en-US" sz="2400" i="1" dirty="0" smtClean="0"/>
              <a:t>Entropy </a:t>
            </a:r>
            <a:r>
              <a:rPr lang="en-US" sz="2400" dirty="0" smtClean="0"/>
              <a:t>of an attribute.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7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Entropy measures homogeneity or impurity of a set of a set.</a:t>
            </a:r>
          </a:p>
          <a:p>
            <a:r>
              <a:rPr lang="en-US" sz="2400" dirty="0" smtClean="0"/>
              <a:t>Concept from Information Theory that effectively represents the minimum number of bits of information needed to encode the classification of an arbitrary member of a set 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4" y="3657600"/>
            <a:ext cx="5551716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4895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have a Set S of 14 examples, 9 positive and 5 negative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Entropy(S) =  - (9/14)  x log(9/14) – (5/14) x log(5/14) = 0.94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 gain measures the reduction in Entropy that a particular attribute contributes to the set.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105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Attribute gain is used by the ID3 algorithm to select the next attribute to partition by at each node in the tree.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79838"/>
            <a:ext cx="6959600" cy="25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ID3 </a:t>
            </a:r>
            <a:r>
              <a:rPr lang="en-US" dirty="0" smtClean="0"/>
              <a:t>Algorithm Summary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(from Wikipedia)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Calculate the </a:t>
            </a:r>
            <a:r>
              <a:rPr lang="en-US" sz="2400" dirty="0" smtClean="0"/>
              <a:t>gain of </a:t>
            </a:r>
            <a:r>
              <a:rPr lang="en-US" sz="2400" dirty="0"/>
              <a:t>every attribute using the </a:t>
            </a:r>
            <a:r>
              <a:rPr lang="en-US" sz="2400" dirty="0" smtClean="0"/>
              <a:t>training </a:t>
            </a:r>
            <a:r>
              <a:rPr lang="en-US" sz="2400" dirty="0"/>
              <a:t>set </a:t>
            </a:r>
          </a:p>
          <a:p>
            <a:r>
              <a:rPr lang="en-US" sz="2400" dirty="0"/>
              <a:t>Split the set into subsets using the attribute for which </a:t>
            </a:r>
            <a:r>
              <a:rPr lang="en-US" sz="2400" dirty="0" smtClean="0"/>
              <a:t>gain </a:t>
            </a:r>
            <a:r>
              <a:rPr lang="en-US" sz="2400" dirty="0"/>
              <a:t>is </a:t>
            </a:r>
            <a:r>
              <a:rPr lang="en-US" sz="2400" dirty="0" smtClean="0"/>
              <a:t>maximal</a:t>
            </a:r>
            <a:endParaRPr lang="en-US" sz="2400" dirty="0"/>
          </a:p>
          <a:p>
            <a:r>
              <a:rPr lang="en-US" sz="2400" dirty="0"/>
              <a:t>Make a decision tree node containing that attribute</a:t>
            </a:r>
          </a:p>
          <a:p>
            <a:r>
              <a:rPr lang="en-US" sz="2400" dirty="0"/>
              <a:t>Recur on subsets using remaining attributes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C4.5 Algorithm (</a:t>
            </a:r>
            <a:r>
              <a:rPr lang="en-US" sz="2400" dirty="0" smtClean="0"/>
              <a:t>Quinlan, 1993) </a:t>
            </a:r>
            <a:r>
              <a:rPr lang="en-US" sz="2400" dirty="0" smtClean="0"/>
              <a:t>extends ID3</a:t>
            </a:r>
          </a:p>
          <a:p>
            <a:pPr lvl="1"/>
            <a:r>
              <a:rPr lang="en-US" sz="2200" dirty="0"/>
              <a:t>Handling both continuous and discrete attributes </a:t>
            </a:r>
            <a:endParaRPr lang="en-US" sz="2200" dirty="0" smtClean="0"/>
          </a:p>
          <a:p>
            <a:pPr lvl="1"/>
            <a:r>
              <a:rPr lang="en-US" sz="2200" dirty="0" smtClean="0"/>
              <a:t>Handling </a:t>
            </a:r>
            <a:r>
              <a:rPr lang="en-US" sz="2200" dirty="0"/>
              <a:t>training data with missing </a:t>
            </a:r>
            <a:r>
              <a:rPr lang="en-US" sz="2200" dirty="0" smtClean="0"/>
              <a:t>attribute</a:t>
            </a:r>
            <a:endParaRPr lang="en-US" sz="2200" dirty="0"/>
          </a:p>
          <a:p>
            <a:pPr lvl="1"/>
            <a:r>
              <a:rPr lang="en-US" sz="2200" dirty="0"/>
              <a:t>Handling attributes with differing costs.</a:t>
            </a:r>
          </a:p>
          <a:p>
            <a:pPr lvl="1"/>
            <a:r>
              <a:rPr lang="en-US" sz="2200" dirty="0"/>
              <a:t>Pruning trees after creation - C4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56367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Tennis Training Data</a:t>
            </a:r>
            <a:br>
              <a:rPr lang="en-US" dirty="0" smtClean="0"/>
            </a:br>
            <a:r>
              <a:rPr lang="en-US" sz="2000" dirty="0" smtClean="0"/>
              <a:t>Tom Mitchell, Machine Learning, Chapter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49283"/>
              </p:ext>
            </p:extLst>
          </p:nvPr>
        </p:nvGraphicFramePr>
        <p:xfrm>
          <a:off x="1447800" y="1600200"/>
          <a:ext cx="6324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600200"/>
                <a:gridCol w="1219200"/>
                <a:gridCol w="838200"/>
                <a:gridCol w="14478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Outlook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Humidity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Play Tennis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Overcast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Overcast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Overcast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Overcast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7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Play Tennis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572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ML(15): </a:t>
            </a:r>
            <a:r>
              <a:rPr lang="en-US" sz="1200" b="1" dirty="0">
                <a:solidFill>
                  <a:srgbClr val="002060"/>
                </a:solidFill>
              </a:rPr>
              <a:t>(defvar dt (id3 'play-tennis a e))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Attribute-gains ((OUTLOOK 0.24674982) (HUMIDITY 0.1518355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</a:t>
            </a:r>
            <a:r>
              <a:rPr lang="en-US" sz="1200" dirty="0"/>
              <a:t>(WIND 0.048126996) (TEMPERATURE 0.029222548))</a:t>
            </a:r>
          </a:p>
          <a:p>
            <a:pPr marL="0" indent="0">
              <a:buNone/>
            </a:pPr>
            <a:r>
              <a:rPr lang="en-US" sz="1200" dirty="0"/>
              <a:t>Attribute: OUTLOOK = RAIN, </a:t>
            </a:r>
          </a:p>
          <a:p>
            <a:pPr marL="0" indent="0">
              <a:buNone/>
            </a:pPr>
            <a:r>
              <a:rPr lang="en-US" sz="1200" dirty="0"/>
              <a:t>Attributes (WIND HUMIDITY TEMPERATURE)</a:t>
            </a:r>
          </a:p>
          <a:p>
            <a:pPr marL="0" indent="0">
              <a:buNone/>
            </a:pPr>
            <a:r>
              <a:rPr lang="en-US" sz="1200" dirty="0"/>
              <a:t>Attribute-gains ((WIND 0.9709506) (HUMIDITY 0.01997304)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(</a:t>
            </a:r>
            <a:r>
              <a:rPr lang="en-US" sz="1200" dirty="0"/>
              <a:t>TEMPERATURE 0.01997304))</a:t>
            </a:r>
          </a:p>
          <a:p>
            <a:pPr marL="0" indent="0">
              <a:buNone/>
            </a:pPr>
            <a:r>
              <a:rPr lang="en-US" sz="1200" dirty="0"/>
              <a:t>Attribute: WIND = WEAK, </a:t>
            </a:r>
          </a:p>
          <a:p>
            <a:pPr marL="0" indent="0">
              <a:buNone/>
            </a:pPr>
            <a:r>
              <a:rPr lang="en-US" sz="1200" dirty="0"/>
              <a:t>Attributes (HUMIDITY TEMPERATURE)</a:t>
            </a:r>
          </a:p>
          <a:p>
            <a:pPr marL="0" indent="0">
              <a:buNone/>
            </a:pPr>
            <a:r>
              <a:rPr lang="en-US" sz="1200" dirty="0"/>
              <a:t>Attribute: WIND = STRONG, </a:t>
            </a:r>
          </a:p>
          <a:p>
            <a:pPr marL="0" indent="0">
              <a:buNone/>
            </a:pPr>
            <a:r>
              <a:rPr lang="en-US" sz="1200" dirty="0"/>
              <a:t>Attributes (HUMIDITY TEMPERATURE)</a:t>
            </a:r>
          </a:p>
          <a:p>
            <a:pPr marL="0" indent="0">
              <a:buNone/>
            </a:pPr>
            <a:r>
              <a:rPr lang="en-US" sz="1200" dirty="0"/>
              <a:t>Attribute: OUTLOOK = OVERCAST, </a:t>
            </a:r>
          </a:p>
          <a:p>
            <a:pPr marL="0" indent="0">
              <a:buNone/>
            </a:pPr>
            <a:r>
              <a:rPr lang="en-US" sz="1200" dirty="0"/>
              <a:t>Attributes (WIND HUMIDITY TEMPERATURE)</a:t>
            </a:r>
          </a:p>
          <a:p>
            <a:pPr marL="0" indent="0">
              <a:buNone/>
            </a:pPr>
            <a:r>
              <a:rPr lang="en-US" sz="1200" dirty="0"/>
              <a:t>Attribute: OUTLOOK = SUNNY, </a:t>
            </a:r>
          </a:p>
          <a:p>
            <a:pPr marL="0" indent="0">
              <a:buNone/>
            </a:pPr>
            <a:r>
              <a:rPr lang="en-US" sz="1200" dirty="0"/>
              <a:t>Attributes (WIND HUMIDITY TEMPERATURE)</a:t>
            </a:r>
          </a:p>
          <a:p>
            <a:pPr marL="0" indent="0">
              <a:buNone/>
            </a:pPr>
            <a:r>
              <a:rPr lang="en-US" sz="1200" dirty="0"/>
              <a:t>Attribute-gains ((HUMIDITY 0.9709506) (TEMPERATURE 0.5709506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</a:t>
            </a:r>
            <a:r>
              <a:rPr lang="en-US" sz="1200" dirty="0"/>
              <a:t>(WIND 0.01997304))</a:t>
            </a:r>
          </a:p>
          <a:p>
            <a:pPr marL="0" indent="0">
              <a:buNone/>
            </a:pPr>
            <a:r>
              <a:rPr lang="en-US" sz="1200" dirty="0"/>
              <a:t>Attribute: HUMIDITY = HIGH, </a:t>
            </a:r>
          </a:p>
          <a:p>
            <a:pPr marL="0" indent="0">
              <a:buNone/>
            </a:pPr>
            <a:r>
              <a:rPr lang="en-US" sz="1200" dirty="0"/>
              <a:t>Attributes (WIND TEMPERATURE)</a:t>
            </a:r>
          </a:p>
          <a:p>
            <a:pPr marL="0" indent="0">
              <a:buNone/>
            </a:pPr>
            <a:r>
              <a:rPr lang="en-US" sz="1200" dirty="0"/>
              <a:t>Attribute: HUMIDITY = NORMAL, </a:t>
            </a:r>
          </a:p>
          <a:p>
            <a:pPr marL="0" indent="0">
              <a:buNone/>
            </a:pPr>
            <a:r>
              <a:rPr lang="en-US" sz="1200" dirty="0"/>
              <a:t>Attributes (WIND TEMPERATURE)</a:t>
            </a:r>
          </a:p>
          <a:p>
            <a:pPr marL="0" indent="0">
              <a:buNone/>
            </a:pPr>
            <a:r>
              <a:rPr lang="en-US" sz="1200" dirty="0"/>
              <a:t>DT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436906"/>
            <a:ext cx="342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ML(16): </a:t>
            </a:r>
            <a:r>
              <a:rPr lang="en-US" sz="1600" b="1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util</a:t>
            </a:r>
            <a:r>
              <a:rPr lang="en-US" sz="1600" b="1" dirty="0">
                <a:solidFill>
                  <a:srgbClr val="002060"/>
                </a:solidFill>
              </a:rPr>
              <a:t>::print-tree dt)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OUTLOOK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rain</a:t>
            </a:r>
          </a:p>
          <a:p>
            <a:r>
              <a:rPr lang="en-US" sz="1600" dirty="0" smtClean="0"/>
              <a:t>      </a:t>
            </a:r>
            <a:r>
              <a:rPr lang="en-US" sz="1600" dirty="0">
                <a:solidFill>
                  <a:srgbClr val="002060"/>
                </a:solidFill>
              </a:rPr>
              <a:t>WIND</a:t>
            </a:r>
          </a:p>
          <a:p>
            <a:r>
              <a:rPr lang="en-US" sz="1600" dirty="0" smtClean="0"/>
              <a:t>         weak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+</a:t>
            </a:r>
          </a:p>
          <a:p>
            <a:r>
              <a:rPr lang="en-US" sz="1600" dirty="0" smtClean="0"/>
              <a:t>         strong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-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overcast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+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sunny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 </a:t>
            </a:r>
            <a:r>
              <a:rPr lang="en-US" sz="1600" dirty="0">
                <a:solidFill>
                  <a:srgbClr val="002060"/>
                </a:solidFill>
              </a:rPr>
              <a:t>HUMIDITY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high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-</a:t>
            </a:r>
          </a:p>
          <a:p>
            <a:r>
              <a:rPr lang="en-US" sz="1600" dirty="0" smtClean="0"/>
              <a:t>         normal</a:t>
            </a:r>
          </a:p>
          <a:p>
            <a:r>
              <a:rPr lang="en-US" sz="1600" dirty="0" smtClean="0"/>
              <a:t>            +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0" y="1447800"/>
            <a:ext cx="38100" cy="480060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Tennis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2336"/>
            <a:ext cx="7848600" cy="52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15417</TotalTime>
  <Words>1094</Words>
  <Application>Microsoft Office PowerPoint</Application>
  <PresentationFormat>On-screen Show (4:3)</PresentationFormat>
  <Paragraphs>259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Decision Tree Learning</vt:lpstr>
      <vt:lpstr>Decision Tree Learning</vt:lpstr>
      <vt:lpstr>Entropy</vt:lpstr>
      <vt:lpstr>Attribute Gain</vt:lpstr>
      <vt:lpstr>The ID3 Algorithm Summary (from Wikipedia)</vt:lpstr>
      <vt:lpstr>ID3 Algorithm</vt:lpstr>
      <vt:lpstr>Play Tennis Training Data Tom Mitchell, Machine Learning, Chapter 3</vt:lpstr>
      <vt:lpstr>Play Tennis Example</vt:lpstr>
      <vt:lpstr>Play Tennis Decision Tree</vt:lpstr>
      <vt:lpstr>Decision Trees as Prolog Programs</vt:lpstr>
      <vt:lpstr>When to use Decision Trees</vt:lpstr>
      <vt:lpstr>Issues with Decision Trees</vt:lpstr>
      <vt:lpstr>Random Forests (Wikipedia)</vt:lpstr>
      <vt:lpstr>Sequential Covering Algorithms</vt:lpstr>
      <vt:lpstr>Learn-one-Rule1</vt:lpstr>
      <vt:lpstr>Learning Horn Clauses: FOIL</vt:lpstr>
      <vt:lpstr>FOIL Information Gain Criteria</vt:lpstr>
      <vt:lpstr>Decision Tree 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 Lacaze</dc:creator>
  <cp:lastModifiedBy>Raymond de Lacaze</cp:lastModifiedBy>
  <cp:revision>95</cp:revision>
  <dcterms:created xsi:type="dcterms:W3CDTF">2015-05-25T16:02:07Z</dcterms:created>
  <dcterms:modified xsi:type="dcterms:W3CDTF">2015-11-18T20:42:11Z</dcterms:modified>
</cp:coreProperties>
</file>