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A365E1-E87C-4EA4-AE56-6F09EA6F25BE}">
  <a:tblStyle styleId="{1EA365E1-E87C-4EA4-AE56-6F09EA6F25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1A5B8F4-72FA-430C-9EE7-4C11BB423793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92fa08e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92fa08e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2f8bc880cd65edc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2f8bc880cd65edc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2f8bc880cd65edc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2f8bc880cd65edc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eaeef8d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eaeef8d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2f8bc880cd65edc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2f8bc880cd65edc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5653f3c1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5653f3c1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00e66bb8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00e66bb8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5653f3c1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5653f3c1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2f8bc880cd65edc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2f8bc880cd65edc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9bf2c85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9bf2c85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15ec766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15ec766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2f8bc880cd65edc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2f8bc880cd65edc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00e66bb8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00e66bb8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f5649d29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f5649d29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00e66bb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c00e66bb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632d116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632d116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2f8bc880cd65edc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2f8bc880cd65edc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2f8bc880cd65edc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2f8bc880cd65edc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2f8bc880cd65edc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2f8bc880cd65edc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2f8bc880cd65edc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2f8bc880cd65edc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1624de7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1624de7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15ec7667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15ec7667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2f8bc880cd65edc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62f8bc880cd65edc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c6f8cde38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c6f8cde38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cc48ec78c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cc48ec78c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c99321f5b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c99321f5b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c99321f5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c99321f5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99321f5b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c99321f5b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62f8bc880cd65ed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62f8bc880cd65ed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c99321f5b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c99321f5b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c1624de78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c1624de78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c15ec7667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c15ec7667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2f8bc880cd65edc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2f8bc880cd65edc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5653f3c1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5653f3c1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bf5649d29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bf5649d29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c00e66bb8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c00e66bb8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1624de78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c1624de78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f5649d2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bf5649d2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bf5649d29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bf5649d29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bf5649d29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bf5649d29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bf5649d29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bf5649d29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bf5649d29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bf5649d29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cc48ec78c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cc48ec78c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2f8bc880cd65edc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2f8bc880cd65edc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c5653f3c1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c5653f3c1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c5653f3c1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c5653f3c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bf5649d29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bf5649d29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c9582646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c9582646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caf8f41ad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caf8f41ad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c00e66bb8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c00e66bb8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62f8bc880cd65edc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62f8bc880cd65edc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bf5649d29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bf5649d29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c28925a6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c28925a6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caf8f41a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caf8f41a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15ec7667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15ec7667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62f8bc880cd65edc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62f8bc880cd65edc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f8bc880cd65edc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2f8bc880cd65edc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2f8bc880cd65edc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2f8bc880cd65edc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9bd583a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9bd583a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2f8bc880cd65edc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2f8bc880cd65edc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00e66bb8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00e66bb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2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pl@lispnyc.org" TargetMode="External"/><Relationship Id="rId4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localhost:3000/stat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ypi.org/project/gensim/" TargetMode="External"/><Relationship Id="rId4" Type="http://schemas.openxmlformats.org/officeDocument/2006/relationships/hyperlink" Target="https://keras.io/" TargetMode="External"/><Relationship Id="rId5" Type="http://schemas.openxmlformats.org/officeDocument/2006/relationships/hyperlink" Target="https://www.tensorflow.org/" TargetMode="External"/><Relationship Id="rId6" Type="http://schemas.openxmlformats.org/officeDocument/2006/relationships/hyperlink" Target="https://ai.googleblog.com/2018/11/open-sourcing-bert-state-of-art-pre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ypi.org/project/gensi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localhost:3000/embeddings" TargetMode="External"/><Relationship Id="rId4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n.wikipedia.org/wiki/AlexNet" TargetMode="External"/><Relationship Id="rId4" Type="http://schemas.openxmlformats.org/officeDocument/2006/relationships/hyperlink" Target="https://en.wikipedia.org/wiki/ImageNet" TargetMode="External"/><Relationship Id="rId5" Type="http://schemas.openxmlformats.org/officeDocument/2006/relationships/hyperlink" Target="https://deepmind.com/research/case-studies/alphago-the-story-so-far" TargetMode="External"/><Relationship Id="rId6" Type="http://schemas.openxmlformats.org/officeDocument/2006/relationships/hyperlink" Target="https://deepmind.com/research/case-studies/alphafold" TargetMode="External"/><Relationship Id="rId7" Type="http://schemas.openxmlformats.org/officeDocument/2006/relationships/hyperlink" Target="https://openai.com/blog/gpt-3-apps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John_McCarthy_(computer_scientist)" TargetMode="External"/><Relationship Id="rId4" Type="http://schemas.openxmlformats.org/officeDocument/2006/relationships/hyperlink" Target="https://en.wikipedia.org/wiki/Lisp_(programming_language)" TargetMode="External"/><Relationship Id="rId5" Type="http://schemas.openxmlformats.org/officeDocument/2006/relationships/hyperlink" Target="http://www-formal.stanford.edu/jmc/elephant.pdf" TargetMode="External"/><Relationship Id="rId6" Type="http://schemas.openxmlformats.org/officeDocument/2006/relationships/hyperlink" Target="https://en.wikipedia.org/wiki/Babar_the_Elepha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rxiv.org/abs/1706.03762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localhost:3000/classifiers" TargetMode="External"/><Relationship Id="rId4" Type="http://schemas.openxmlformats.org/officeDocument/2006/relationships/image" Target="../media/image23.jpg"/><Relationship Id="rId5" Type="http://schemas.openxmlformats.org/officeDocument/2006/relationships/image" Target="../media/image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eb.media.mit.edu/~minsky/papers/Frames/frames.html" TargetMode="External"/><Relationship Id="rId4" Type="http://schemas.openxmlformats.org/officeDocument/2006/relationships/hyperlink" Target="https://web.media.mit.edu/~minsky/papers/Frames/frames.html" TargetMode="External"/><Relationship Id="rId5" Type="http://schemas.openxmlformats.org/officeDocument/2006/relationships/hyperlink" Target="https://web.media.mit.edu/~minsky/papers/Frames/frames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eb.stanford.edu/~jurafsky/slp3/ed3book.pdf" TargetMode="External"/><Relationship Id="rId4" Type="http://schemas.openxmlformats.org/officeDocument/2006/relationships/hyperlink" Target="https://en.wikipedia.org/wiki/Context-free_grammar" TargetMode="External"/><Relationship Id="rId5" Type="http://schemas.openxmlformats.org/officeDocument/2006/relationships/hyperlink" Target="https://en.wikipedia.org/wiki/Earley_parser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jpg"/><Relationship Id="rId4" Type="http://schemas.openxmlformats.org/officeDocument/2006/relationships/hyperlink" Target="http://localhost:3000/parser" TargetMode="External"/><Relationship Id="rId5" Type="http://schemas.openxmlformats.org/officeDocument/2006/relationships/hyperlink" Target="http://drive.google.com/file/d/12aTGzPSvgUF1rMKcFH1aqiikOB40CxFR/view" TargetMode="External"/><Relationship Id="rId6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en.wikipedia.org/wiki/Semantic_network" TargetMode="External"/><Relationship Id="rId4" Type="http://schemas.openxmlformats.org/officeDocument/2006/relationships/hyperlink" Target="https://en.wikipedia.org/wiki/Hypergraph" TargetMode="External"/><Relationship Id="rId5" Type="http://schemas.openxmlformats.org/officeDocument/2006/relationships/image" Target="../media/image1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en.wikipedia.org/wiki/Dendrogram" TargetMode="External"/><Relationship Id="rId4" Type="http://schemas.openxmlformats.org/officeDocument/2006/relationships/hyperlink" Target="https://spark.apache.org/docs/latest/ml-clustering.html" TargetMode="External"/><Relationship Id="rId5" Type="http://schemas.openxmlformats.org/officeDocument/2006/relationships/hyperlink" Target="https://en.wikipedia.org/wiki/CURE_algorithm" TargetMode="External"/><Relationship Id="rId6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en.wikipedia.org/wiki/Jaccard_index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link.springer.com/content/pdf/10.1007/BF00117105.pdf" TargetMode="External"/><Relationship Id="rId4" Type="http://schemas.openxmlformats.org/officeDocument/2006/relationships/hyperlink" Target="https://en.wikipedia.org/wiki/Decision_tree_learning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en.wikipedia.org/wiki/First-order_inductive_learner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0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en.wikipedia.org/wiki/Semi-supervised_learning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8.png"/><Relationship Id="rId4" Type="http://schemas.openxmlformats.org/officeDocument/2006/relationships/hyperlink" Target="http://drive.google.com/file/d/1QhXucNxkh3Cq8O2e-dZvbYBz0xJEA61d/view" TargetMode="External"/><Relationship Id="rId5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ring-clojure/ring" TargetMode="External"/><Relationship Id="rId4" Type="http://schemas.openxmlformats.org/officeDocument/2006/relationships/hyperlink" Target="https://github.com/weavejester/hiccup" TargetMode="External"/><Relationship Id="rId5" Type="http://schemas.openxmlformats.org/officeDocument/2006/relationships/hyperlink" Target="https://github.com/weavejester/compojure" TargetMode="External"/><Relationship Id="rId6" Type="http://schemas.openxmlformats.org/officeDocument/2006/relationships/hyperlink" Target="https://clojurescript.org/" TargetMode="External"/><Relationship Id="rId7" Type="http://schemas.openxmlformats.org/officeDocument/2006/relationships/hyperlink" Target="https://github.com/day8/re-frame" TargetMode="External"/><Relationship Id="rId8" Type="http://schemas.openxmlformats.org/officeDocument/2006/relationships/hyperlink" Target="https://reagent-project.github.io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846038" y="333550"/>
            <a:ext cx="4149000" cy="12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000000"/>
                </a:solidFill>
              </a:rPr>
              <a:t>BABAR</a:t>
            </a:r>
            <a:endParaRPr b="1" sz="56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828488" y="1538725"/>
            <a:ext cx="4184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</a:rPr>
              <a:t>Knowledge System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897638" y="2719200"/>
            <a:ext cx="40458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Raymond Pierre de Lacaze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rpl@lispnyc.org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Lisp NYC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Tuesday, April 13, 2021</a:t>
            </a:r>
            <a:endParaRPr sz="22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533400"/>
            <a:ext cx="4121699" cy="4166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Interfacing Clojure &amp; Javascript: </a:t>
            </a:r>
            <a:r>
              <a:rPr lang="en" u="sng">
                <a:solidFill>
                  <a:schemeClr val="hlink"/>
                </a:solidFill>
                <a:hlinkClick r:id="rId3"/>
              </a:rPr>
              <a:t>Pie Charts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311700" y="560525"/>
            <a:ext cx="8520600" cy="449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</a:t>
            </a:r>
            <a:r>
              <a:rPr lang="en" sz="1700"/>
              <a:t>defn </a:t>
            </a:r>
            <a:r>
              <a:rPr b="1" lang="en" sz="1700"/>
              <a:t>select-pie-edges-data</a:t>
            </a:r>
            <a:r>
              <a:rPr lang="en" sz="1700"/>
              <a:t> [rows]</a:t>
            </a:r>
            <a:br>
              <a:rPr lang="en" sz="1700"/>
            </a:br>
            <a:r>
              <a:rPr lang="en" sz="1700"/>
              <a:t>  (let [erows (filter (fn [x](str/includes? (:name x) "Edges") rows)</a:t>
            </a:r>
            <a:br>
              <a:rPr lang="en" sz="1700"/>
            </a:br>
            <a:r>
              <a:rPr lang="en" sz="1700"/>
              <a:t>         frows  (filter (fn [x](&gt; (:count x) 2000000)) erows)</a:t>
            </a:r>
            <a:br>
              <a:rPr lang="en" sz="1700"/>
            </a:br>
            <a:r>
              <a:rPr lang="en" sz="1700"/>
              <a:t>         labels (map data-label frows)</a:t>
            </a:r>
            <a:br>
              <a:rPr lang="en" sz="1700"/>
            </a:br>
            <a:r>
              <a:rPr lang="en" sz="1700"/>
              <a:t>         data (map :count frows)</a:t>
            </a:r>
            <a:br>
              <a:rPr lang="en" sz="1700"/>
            </a:br>
            <a:r>
              <a:rPr lang="en" sz="1700"/>
              <a:t>         js-data (apply str (map (fn [x y](str x ":" y ",")) labels data))]</a:t>
            </a:r>
            <a:br>
              <a:rPr lang="en" sz="1700"/>
            </a:br>
            <a:r>
              <a:rPr lang="en" sz="1700"/>
              <a:t>    (str </a:t>
            </a:r>
            <a:r>
              <a:rPr b="1" lang="en" sz="1700"/>
              <a:t>"var </a:t>
            </a:r>
            <a:r>
              <a:rPr b="1" lang="en" sz="1700">
                <a:solidFill>
                  <a:srgbClr val="000000"/>
                </a:solidFill>
              </a:rPr>
              <a:t>data</a:t>
            </a:r>
            <a:r>
              <a:rPr b="1" lang="en" sz="1700"/>
              <a:t> = {" js-data "};")</a:t>
            </a:r>
            <a:r>
              <a:rPr lang="en" sz="1700"/>
              <a:t>))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(defn </a:t>
            </a:r>
            <a:r>
              <a:rPr b="1" lang="en" sz="1700"/>
              <a:t>pie-chart-section</a:t>
            </a:r>
            <a:r>
              <a:rPr lang="en" sz="1700"/>
              <a:t> [rows]</a:t>
            </a:r>
            <a:br>
              <a:rPr lang="en" sz="1700"/>
            </a:br>
            <a:r>
              <a:rPr lang="en" sz="1700"/>
              <a:t>  (let [js-str (select-pie-edges-data rows)]</a:t>
            </a:r>
            <a:br>
              <a:rPr lang="en" sz="1700"/>
            </a:br>
            <a:r>
              <a:rPr lang="en" sz="1700"/>
              <a:t>    [:div {:class "row-2"}</a:t>
            </a:r>
            <a:br>
              <a:rPr lang="en" sz="1700"/>
            </a:br>
            <a:r>
              <a:rPr lang="en" sz="1700"/>
              <a:t>       [:h2 "Edge Tables Distribution (96,260,661)"]</a:t>
            </a:r>
            <a:br>
              <a:rPr lang="en" sz="1700"/>
            </a:br>
            <a:r>
              <a:rPr lang="en" sz="1700"/>
              <a:t>       </a:t>
            </a:r>
            <a:r>
              <a:rPr b="1" lang="en" sz="1700"/>
              <a:t>[:script  {:type "text/javascript"} js-str]</a:t>
            </a:r>
            <a:br>
              <a:rPr lang="en" sz="1700">
                <a:highlight>
                  <a:srgbClr val="00FF00"/>
                </a:highlight>
              </a:rPr>
            </a:br>
            <a:r>
              <a:rPr lang="en" sz="1700"/>
              <a:t>     </a:t>
            </a:r>
            <a:r>
              <a:rPr lang="en" sz="1700"/>
              <a:t>  </a:t>
            </a:r>
            <a:r>
              <a:rPr lang="en" sz="1700">
                <a:solidFill>
                  <a:srgbClr val="FF0000"/>
                </a:solidFill>
              </a:rPr>
              <a:t>[:div {:id "my_dataviz"}</a:t>
            </a:r>
            <a:br>
              <a:rPr lang="en" sz="1700">
                <a:solidFill>
                  <a:srgbClr val="FF0000"/>
                </a:solidFill>
              </a:rPr>
            </a:br>
            <a:r>
              <a:rPr lang="en" sz="1700">
                <a:solidFill>
                  <a:srgbClr val="FF0000"/>
                </a:solidFill>
              </a:rPr>
              <a:t>       [:script {:src "js/pie-chart.js"}]]</a:t>
            </a:r>
            <a:r>
              <a:rPr lang="en" sz="1700"/>
              <a:t>))</a:t>
            </a:r>
            <a:endParaRPr sz="1700"/>
          </a:p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159300" y="100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Graphs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159300" y="866775"/>
            <a:ext cx="4971000" cy="4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Wikipedia as Universal Knowledge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56 Million Wikipedia pages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Comparable to all the books in a library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Fifth</a:t>
            </a:r>
            <a:r>
              <a:rPr lang="en" sz="1600"/>
              <a:t> most visited website in the world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 Graph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Depth three crawl of a Wikipedia topic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By definition a subgraph of Wikipedia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Quickly access relevant knowledge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More c</a:t>
            </a:r>
            <a:r>
              <a:rPr lang="en" sz="1600"/>
              <a:t>omputationally plausible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Provide a contextual frame of </a:t>
            </a:r>
            <a:r>
              <a:rPr lang="en" sz="1600"/>
              <a:t>reference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Interactively</a:t>
            </a:r>
            <a:r>
              <a:rPr lang="en" sz="1600"/>
              <a:t> create topic graphs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Persisted in Postgres</a:t>
            </a:r>
            <a:endParaRPr sz="1600"/>
          </a:p>
        </p:txBody>
      </p:sp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700" y="866775"/>
            <a:ext cx="3556501" cy="3048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PYBAR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311700" y="712925"/>
            <a:ext cx="8520600" cy="44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</a:t>
            </a:r>
            <a:r>
              <a:rPr lang="en"/>
              <a:t>crawling</a:t>
            </a:r>
            <a:r>
              <a:rPr lang="en"/>
              <a:t> &amp; Scraping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Embeddings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Automatically generated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Provided by Pybar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Gensim</a:t>
            </a:r>
            <a:r>
              <a:rPr lang="en"/>
              <a:t>: Google’s Word2Vec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Automatically generated from Wikipedia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Based on prior human classification (i.e. </a:t>
            </a:r>
            <a:r>
              <a:rPr lang="en"/>
              <a:t>k</a:t>
            </a:r>
            <a:r>
              <a:rPr lang="en" sz="1400"/>
              <a:t>nowledge)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 Classifiers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Automatically generated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Provided</a:t>
            </a:r>
            <a:r>
              <a:rPr lang="en"/>
              <a:t> by Pybar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</a:t>
            </a:r>
            <a:r>
              <a:rPr lang="en" u="sng">
                <a:solidFill>
                  <a:schemeClr val="hlink"/>
                </a:solidFill>
                <a:hlinkClick r:id="rId4"/>
              </a:rPr>
              <a:t>Keras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5"/>
              </a:rPr>
              <a:t>Tensorflow</a:t>
            </a:r>
            <a:r>
              <a:rPr lang="en"/>
              <a:t> open source libraries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LSTM Based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Future: </a:t>
            </a:r>
            <a:r>
              <a:rPr lang="en" u="sng">
                <a:solidFill>
                  <a:schemeClr val="hlink"/>
                </a:solidFill>
                <a:hlinkClick r:id="rId6"/>
              </a:rPr>
              <a:t>BERT</a:t>
            </a:r>
            <a:r>
              <a:rPr lang="en"/>
              <a:t> (Bidirectional Encoding Representation from Transformers)</a:t>
            </a:r>
            <a:endParaRPr/>
          </a:p>
        </p:txBody>
      </p:sp>
      <p:sp>
        <p:nvSpPr>
          <p:cNvPr id="200" name="Google Shape;20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28600"/>
            <a:ext cx="7586351" cy="432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/>
        </p:nvSpPr>
        <p:spPr>
          <a:xfrm>
            <a:off x="849175" y="4646125"/>
            <a:ext cx="52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Take away:</a:t>
            </a:r>
            <a:r>
              <a:rPr lang="en"/>
              <a:t> AI is much more extensive than just Deep Learning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311700" y="771475"/>
            <a:ext cx="8520600" cy="42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Vectorization of words from a corpus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1-Hot Encoding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TF-IDF Encoding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Word2Vec Encoding (Google)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Glove (Stanford)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Spatially capture semantic similarity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Both distance and direction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Babar uses </a:t>
            </a:r>
            <a:r>
              <a:rPr lang="en" u="sng">
                <a:solidFill>
                  <a:schemeClr val="hlink"/>
                </a:solidFill>
                <a:hlinkClick r:id="rId3"/>
              </a:rPr>
              <a:t>Gensim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Gensim is popular implementation of Word2Vec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Interactively create embeddings from </a:t>
            </a:r>
            <a:r>
              <a:rPr lang="en"/>
              <a:t>Wikipedia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first layer in an LSTM or </a:t>
            </a:r>
            <a:r>
              <a:rPr lang="en"/>
              <a:t>Transformer based architecture</a:t>
            </a:r>
            <a:endParaRPr/>
          </a:p>
        </p:txBody>
      </p:sp>
      <p:sp>
        <p:nvSpPr>
          <p:cNvPr id="214" name="Google Shape;21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295400" y="329000"/>
            <a:ext cx="652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Word Embedding Demo</a:t>
            </a:r>
            <a:endParaRPr b="1" sz="2620">
              <a:solidFill>
                <a:srgbClr val="000000"/>
              </a:solidFill>
            </a:endParaRPr>
          </a:p>
        </p:txBody>
      </p:sp>
      <p:sp>
        <p:nvSpPr>
          <p:cNvPr id="220" name="Google Shape;22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400" y="1093925"/>
            <a:ext cx="6523915" cy="36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Word Embedding Example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159300" y="881675"/>
            <a:ext cx="3955500" cy="41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30"/>
              <a:t>Name: </a:t>
            </a:r>
            <a:r>
              <a:rPr b="1" lang="en" sz="1430"/>
              <a:t>Art-Science</a:t>
            </a:r>
            <a:br>
              <a:rPr lang="en" sz="1430"/>
            </a:br>
            <a:r>
              <a:rPr lang="en" sz="1430"/>
              <a:t>Topics: ['art’, ‘science']</a:t>
            </a:r>
            <a:br>
              <a:rPr lang="en" sz="1430"/>
            </a:br>
            <a:endParaRPr sz="14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30"/>
              <a:t>Processing create embedding request:</a:t>
            </a:r>
            <a:br>
              <a:rPr lang="en" sz="1430"/>
            </a:br>
            <a:r>
              <a:rPr lang="en" sz="1430"/>
              <a:t>Computing topic sentences…</a:t>
            </a:r>
            <a:br>
              <a:rPr lang="en" sz="1430"/>
            </a:br>
            <a:endParaRPr sz="14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30"/>
              <a:t>Processing topic: Art</a:t>
            </a:r>
            <a:endParaRPr sz="14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30"/>
              <a:t>Related topics count: 5,910</a:t>
            </a:r>
            <a:endParaRPr sz="14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30"/>
              <a:t>Total Art related sentences: 378,290</a:t>
            </a:r>
            <a:br>
              <a:rPr lang="en" sz="1430"/>
            </a:br>
            <a:endParaRPr sz="14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30"/>
              <a:t>Processing topic: Science</a:t>
            </a:r>
            <a:endParaRPr sz="14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30"/>
              <a:t>Related topics count: 5,782</a:t>
            </a:r>
            <a:endParaRPr sz="14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430"/>
              <a:t>Total Science related sentences: 310,797</a:t>
            </a:r>
            <a:endParaRPr sz="1430"/>
          </a:p>
        </p:txBody>
      </p:sp>
      <p:sp>
        <p:nvSpPr>
          <p:cNvPr id="228" name="Google Shape;22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4221950" y="881675"/>
            <a:ext cx="4875600" cy="41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2"/>
              <a:t>Saving training data to:</a:t>
            </a:r>
            <a:br>
              <a:rPr lang="en" sz="1682"/>
            </a:br>
            <a:r>
              <a:rPr lang="en" sz="1682"/>
              <a:t>C:\babar\data\training\Art-Science-training-data.csv</a:t>
            </a:r>
            <a:endParaRPr sz="168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/>
              <a:t>Computing word embeddings..</a:t>
            </a:r>
            <a:endParaRPr sz="168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/>
              <a:t>Saving Gensim weights to:</a:t>
            </a:r>
            <a:br>
              <a:rPr lang="en" sz="1682"/>
            </a:br>
            <a:r>
              <a:rPr lang="en" sz="1682"/>
              <a:t>C:\babar\pybar\models\art_science_gensim_weights.npz</a:t>
            </a:r>
            <a:endParaRPr sz="168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/>
              <a:t>Saving Gensim vocabulary to:</a:t>
            </a:r>
            <a:br>
              <a:rPr lang="en" sz="1682"/>
            </a:br>
            <a:r>
              <a:rPr lang="en" sz="1682"/>
              <a:t>C:\babar\pybar\models\art_science_gensim_vocab.json</a:t>
            </a:r>
            <a:br>
              <a:rPr lang="en" sz="1682"/>
            </a:br>
            <a:r>
              <a:rPr lang="en" sz="1682"/>
              <a:t>Vocabulary Size:  68,221</a:t>
            </a:r>
            <a:endParaRPr sz="168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/>
              <a:t>Sending word embedding confirmation email to: delaray@hotmail.com</a:t>
            </a:r>
            <a:endParaRPr sz="168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/>
              <a:t>Finished processing request.</a:t>
            </a:r>
            <a:endParaRPr sz="168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29885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Word Comparisons`</a:t>
            </a:r>
            <a:endParaRPr/>
          </a:p>
        </p:txBody>
      </p:sp>
      <p:graphicFrame>
        <p:nvGraphicFramePr>
          <p:cNvPr id="235" name="Google Shape;235;p29"/>
          <p:cNvGraphicFramePr/>
          <p:nvPr/>
        </p:nvGraphicFramePr>
        <p:xfrm>
          <a:off x="375050" y="209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{1EA365E1-E87C-4EA4-AE56-6F09EA6F25BE}</a:tableStyleId>
              </a:tblPr>
              <a:tblGrid>
                <a:gridCol w="1810950"/>
                <a:gridCol w="1605100"/>
                <a:gridCol w="1744100"/>
              </a:tblGrid>
              <a:tr h="39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</a:t>
                      </a:r>
                      <a:r>
                        <a:rPr b="1" lang="en"/>
                        <a:t>ord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</a:t>
                      </a:r>
                      <a:r>
                        <a:rPr b="1" lang="en"/>
                        <a:t>ord 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</a:t>
                      </a:r>
                      <a:r>
                        <a:rPr b="1" lang="en"/>
                        <a:t>alue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8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marsupial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placental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93.36%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98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nake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lizard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r>
                        <a:rPr b="1" lang="en">
                          <a:solidFill>
                            <a:srgbClr val="0000FF"/>
                          </a:solidFill>
                        </a:rPr>
                        <a:t>92.94%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9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zebra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lizard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74.21%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9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lizards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58.91%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9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birds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</a:t>
                      </a:r>
                      <a:r>
                        <a:rPr b="1" lang="en">
                          <a:solidFill>
                            <a:srgbClr val="FF0000"/>
                          </a:solidFill>
                        </a:rPr>
                        <a:t>76.51%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9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birds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69.39%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36" name="Google Shape;236;p29"/>
          <p:cNvSpPr txBox="1"/>
          <p:nvPr/>
        </p:nvSpPr>
        <p:spPr>
          <a:xfrm>
            <a:off x="222650" y="703650"/>
            <a:ext cx="5250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Animals</a:t>
            </a:r>
            <a:r>
              <a:rPr lang="en" sz="1600"/>
              <a:t> Word Embedding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Topics: Mammal, </a:t>
            </a:r>
            <a:r>
              <a:rPr lang="en" sz="1600"/>
              <a:t>Reptile, Bird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Total sentences:  69,570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Vocabulary size: 17,438</a:t>
            </a:r>
            <a:endParaRPr sz="1600"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1950" y="272225"/>
            <a:ext cx="2805550" cy="45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88">
                <a:solidFill>
                  <a:schemeClr val="dk2"/>
                </a:solidFill>
              </a:rPr>
              <a:t>Artificial Neural Networks (ANN)</a:t>
            </a:r>
            <a:br>
              <a:rPr lang="en" sz="1800">
                <a:solidFill>
                  <a:schemeClr val="dk2"/>
                </a:solidFill>
              </a:rPr>
            </a:b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235500" y="789125"/>
            <a:ext cx="8520600" cy="4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Tremendous amount of success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Alexnet</a:t>
            </a:r>
            <a:r>
              <a:rPr lang="en"/>
              <a:t> </a:t>
            </a:r>
            <a:r>
              <a:rPr lang="en"/>
              <a:t>CNN,  Krizhevsky, Sutskever and Hinton(2012)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ImageNet Large Scale Visual Recognition Challenge (</a:t>
            </a:r>
            <a:r>
              <a:rPr lang="en" u="sng">
                <a:solidFill>
                  <a:schemeClr val="hlink"/>
                </a:solidFill>
                <a:hlinkClick r:id="rId4"/>
              </a:rPr>
              <a:t>ILSVRC</a:t>
            </a:r>
            <a:r>
              <a:rPr lang="en"/>
              <a:t>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Object Identification &amp; </a:t>
            </a:r>
            <a:r>
              <a:rPr lang="en" sz="1500"/>
              <a:t>Facial Recognition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Language translation &amp; generation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/>
              <a:t>Deepmind's</a:t>
            </a:r>
            <a:r>
              <a:rPr lang="en" sz="1500"/>
              <a:t> </a:t>
            </a:r>
            <a:r>
              <a:rPr lang="en" sz="1500" u="sng">
                <a:solidFill>
                  <a:schemeClr val="hlink"/>
                </a:solidFill>
                <a:hlinkClick r:id="rId5"/>
              </a:rPr>
              <a:t>AlphaGo</a:t>
            </a:r>
            <a:r>
              <a:rPr lang="en" sz="1500"/>
              <a:t> (beat Lee Sedol)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/>
              <a:t>Deepmind's</a:t>
            </a:r>
            <a:r>
              <a:rPr lang="en" sz="1500"/>
              <a:t> </a:t>
            </a:r>
            <a:r>
              <a:rPr lang="en" sz="1500" u="sng">
                <a:solidFill>
                  <a:schemeClr val="hlink"/>
                </a:solidFill>
                <a:hlinkClick r:id="rId6"/>
              </a:rPr>
              <a:t>AlphaFold</a:t>
            </a:r>
            <a:r>
              <a:rPr lang="en"/>
              <a:t> (3D models of proteins)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OpenAI’s </a:t>
            </a:r>
            <a:r>
              <a:rPr lang="en" u="sng">
                <a:solidFill>
                  <a:schemeClr val="hlink"/>
                </a:solidFill>
                <a:hlinkClick r:id="rId7"/>
              </a:rPr>
              <a:t>GPT-3</a:t>
            </a:r>
            <a:r>
              <a:rPr lang="en"/>
              <a:t> (largest language model to date)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types of Neural Nets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Convolutional Neural Networks (CNN): Computer Vision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Recurrent Neural Networks (RNN): Natural Language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Generative Adversarial Networks (GAN): Computer Vision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/>
              <a:t>Encoder</a:t>
            </a:r>
            <a:r>
              <a:rPr lang="en" sz="1500"/>
              <a:t>/Decoder Networks (Transformers): NLP and Image processing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of Babar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Leverage both Neural &amp; Symbolic AI</a:t>
            </a:r>
            <a:endParaRPr sz="1500"/>
          </a:p>
        </p:txBody>
      </p:sp>
      <p:sp>
        <p:nvSpPr>
          <p:cNvPr id="244" name="Google Shape;24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Learning and Classification in Deep Learning</a:t>
            </a:r>
            <a:endParaRPr/>
          </a:p>
        </p:txBody>
      </p:sp>
      <p:sp>
        <p:nvSpPr>
          <p:cNvPr id="250" name="Google Shape;25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8725"/>
            <a:ext cx="8167658" cy="2817747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1"/>
          <p:cNvSpPr txBox="1"/>
          <p:nvPr/>
        </p:nvSpPr>
        <p:spPr>
          <a:xfrm>
            <a:off x="407200" y="4586300"/>
            <a:ext cx="80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Take away</a:t>
            </a:r>
            <a:r>
              <a:rPr lang="en"/>
              <a:t>: First learn high level features, then train a neural net using those features as input.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7250" y="167125"/>
            <a:ext cx="90105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Foreword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27075" y="760800"/>
            <a:ext cx="8761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Babar is a </a:t>
            </a:r>
            <a:r>
              <a:rPr lang="en"/>
              <a:t>research</a:t>
            </a:r>
            <a:r>
              <a:rPr lang="en"/>
              <a:t> project in Artificial Intelligence. The Babar knowledge system is named in homage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John McCarthy</a:t>
            </a:r>
            <a:r>
              <a:rPr lang="en"/>
              <a:t> who not only invented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LISP</a:t>
            </a:r>
            <a:r>
              <a:rPr lang="en"/>
              <a:t> programming language but also coined the term “Artificial Intelligence” in 1958.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had the honor and pleasure of knowing John personally when I worked at the Stanford </a:t>
            </a:r>
            <a:r>
              <a:rPr lang="en"/>
              <a:t>Research</a:t>
            </a:r>
            <a:r>
              <a:rPr lang="en"/>
              <a:t> Institute. We had lunch and dinner on several occasions and he was also a keynote speaker at both International Lisp Conferences  that I organised and chaired in 2002 and 2003.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last projects John worked on was the design of a programming language called </a:t>
            </a:r>
            <a:r>
              <a:rPr lang="en" u="sng">
                <a:solidFill>
                  <a:schemeClr val="hlink"/>
                </a:solidFill>
                <a:hlinkClick r:id="rId5"/>
              </a:rPr>
              <a:t>Elephant 2000</a:t>
            </a:r>
            <a:r>
              <a:rPr lang="en"/>
              <a:t> which was based on speech acts</a:t>
            </a:r>
            <a:br>
              <a:rPr lang="en"/>
            </a:br>
            <a:br>
              <a:rPr lang="en"/>
            </a:br>
            <a:r>
              <a:rPr lang="en"/>
              <a:t>I grew up up in a French culture in NYC and </a:t>
            </a:r>
            <a:r>
              <a:rPr lang="en" u="sng">
                <a:solidFill>
                  <a:schemeClr val="hlink"/>
                </a:solidFill>
                <a:hlinkClick r:id="rId6"/>
              </a:rPr>
              <a:t>Babar the Elephant</a:t>
            </a:r>
            <a:r>
              <a:rPr lang="en"/>
              <a:t> was a childhood character that I was particularly fond of.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Sadly, John McCarthy past away on October 24, 2011 which was the same year I started working on my knowledge extraction system.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chose the name “Babar” as a way of honoring the memory of John McCarthy.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Babar Uses Long Short-Term Memory (LSTM)</a:t>
            </a:r>
            <a:endParaRPr/>
          </a:p>
        </p:txBody>
      </p:sp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235500" y="882350"/>
            <a:ext cx="8520600" cy="4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of Recurrent Neural Network (RNN)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gated neural nets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Trained used Backpropagation Algorithm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Solve vanishing and exploding gradient issue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 multi-layered networks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Well suited to handle sequences of inputs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Textual Language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Speech Processing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Becoming somewhat obsolete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Transformers (</a:t>
            </a:r>
            <a:r>
              <a:rPr lang="en" u="sng">
                <a:solidFill>
                  <a:schemeClr val="hlink"/>
                </a:solidFill>
                <a:hlinkClick r:id="rId3"/>
              </a:rPr>
              <a:t>Attention mechanism)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BERT (Bidirectional Encoder Representation from Transformers)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GPT-3 (OpenAI): Largest language model to date.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175 billion machine learning parameters (variables)</a:t>
            </a:r>
            <a:endParaRPr/>
          </a:p>
        </p:txBody>
      </p:sp>
      <p:sp>
        <p:nvSpPr>
          <p:cNvPr id="259" name="Google Shape;25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900" y="1600200"/>
            <a:ext cx="1081175" cy="225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799997">
            <a:off x="5016100" y="1600200"/>
            <a:ext cx="1081175" cy="225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500" y="1600200"/>
            <a:ext cx="1081175" cy="225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799997">
            <a:off x="2958700" y="1600200"/>
            <a:ext cx="1081175" cy="225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700" y="1600200"/>
            <a:ext cx="1081175" cy="225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/>
        </p:nvSpPr>
        <p:spPr>
          <a:xfrm>
            <a:off x="178450" y="96000"/>
            <a:ext cx="87150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Babar </a:t>
            </a:r>
            <a:r>
              <a:rPr lang="en" sz="2400">
                <a:solidFill>
                  <a:schemeClr val="dk1"/>
                </a:solidFill>
              </a:rPr>
              <a:t>LSTM Classifier </a:t>
            </a:r>
            <a:r>
              <a:rPr lang="en" sz="2400"/>
              <a:t>Based Architecture</a:t>
            </a:r>
            <a:endParaRPr sz="2400"/>
          </a:p>
        </p:txBody>
      </p:sp>
      <p:sp>
        <p:nvSpPr>
          <p:cNvPr id="271" name="Google Shape;271;p33"/>
          <p:cNvSpPr txBox="1"/>
          <p:nvPr/>
        </p:nvSpPr>
        <p:spPr>
          <a:xfrm>
            <a:off x="1595425" y="1034788"/>
            <a:ext cx="415500" cy="3402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272" name="Google Shape;272;p33"/>
          <p:cNvSpPr txBox="1"/>
          <p:nvPr/>
        </p:nvSpPr>
        <p:spPr>
          <a:xfrm>
            <a:off x="2656425" y="1034788"/>
            <a:ext cx="415500" cy="3402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0.2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 txBox="1"/>
          <p:nvPr/>
        </p:nvSpPr>
        <p:spPr>
          <a:xfrm>
            <a:off x="4784225" y="1034788"/>
            <a:ext cx="415500" cy="3402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 txBox="1"/>
          <p:nvPr/>
        </p:nvSpPr>
        <p:spPr>
          <a:xfrm>
            <a:off x="6888825" y="1034788"/>
            <a:ext cx="415500" cy="3402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σ</a:t>
            </a:r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5827825" y="1034788"/>
            <a:ext cx="415500" cy="3402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0.2</a:t>
            </a:r>
            <a:endParaRPr sz="1100"/>
          </a:p>
        </p:txBody>
      </p:sp>
      <p:sp>
        <p:nvSpPr>
          <p:cNvPr id="276" name="Google Shape;276;p33"/>
          <p:cNvSpPr txBox="1"/>
          <p:nvPr/>
        </p:nvSpPr>
        <p:spPr>
          <a:xfrm>
            <a:off x="3717425" y="1034788"/>
            <a:ext cx="415500" cy="3402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 txBox="1"/>
          <p:nvPr/>
        </p:nvSpPr>
        <p:spPr>
          <a:xfrm>
            <a:off x="178450" y="2428438"/>
            <a:ext cx="925200" cy="615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278" name="Google Shape;278;p33"/>
          <p:cNvSpPr txBox="1"/>
          <p:nvPr/>
        </p:nvSpPr>
        <p:spPr>
          <a:xfrm>
            <a:off x="7722250" y="2320588"/>
            <a:ext cx="1171200" cy="831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</a:t>
            </a:r>
            <a:endParaRPr/>
          </a:p>
        </p:txBody>
      </p:sp>
      <p:cxnSp>
        <p:nvCxnSpPr>
          <p:cNvPr id="279" name="Google Shape;279;p33"/>
          <p:cNvCxnSpPr>
            <a:stCxn id="277" idx="3"/>
            <a:endCxn id="271" idx="1"/>
          </p:cNvCxnSpPr>
          <p:nvPr/>
        </p:nvCxnSpPr>
        <p:spPr>
          <a:xfrm>
            <a:off x="1103650" y="2736238"/>
            <a:ext cx="491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33"/>
          <p:cNvCxnSpPr>
            <a:stCxn id="274" idx="3"/>
            <a:endCxn id="278" idx="1"/>
          </p:cNvCxnSpPr>
          <p:nvPr/>
        </p:nvCxnSpPr>
        <p:spPr>
          <a:xfrm>
            <a:off x="7304325" y="2736238"/>
            <a:ext cx="41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616500" y="216425"/>
            <a:ext cx="536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Art/Science Classifier Demo</a:t>
            </a:r>
            <a:endParaRPr sz="3120">
              <a:solidFill>
                <a:srgbClr val="000000"/>
              </a:solidFill>
            </a:endParaRPr>
          </a:p>
        </p:txBody>
      </p:sp>
      <p:sp>
        <p:nvSpPr>
          <p:cNvPr id="286" name="Google Shape;28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7" name="Google Shape;28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00" y="1246325"/>
            <a:ext cx="3493100" cy="34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0175" y="1246325"/>
            <a:ext cx="3493100" cy="34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Prediction Example: Art vs. Science</a:t>
            </a:r>
            <a:endParaRPr/>
          </a:p>
        </p:txBody>
      </p:sp>
      <p:sp>
        <p:nvSpPr>
          <p:cNvPr id="294" name="Google Shape;294;p35"/>
          <p:cNvSpPr txBox="1"/>
          <p:nvPr>
            <p:ph idx="1" type="body"/>
          </p:nvPr>
        </p:nvSpPr>
        <p:spPr>
          <a:xfrm>
            <a:off x="311700" y="932250"/>
            <a:ext cx="8520600" cy="4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[93]: classifier =</a:t>
            </a:r>
            <a:r>
              <a:rPr b="1" lang="en"/>
              <a:t> cl.load_category_classifier("Art-Science")</a:t>
            </a:r>
            <a:br>
              <a:rPr b="1"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[94]: s1 = </a:t>
            </a:r>
            <a:r>
              <a:rPr i="1" lang="en"/>
              <a:t>"</a:t>
            </a:r>
            <a:r>
              <a:rPr b="1" i="1" lang="en">
                <a:solidFill>
                  <a:srgbClr val="0000FF"/>
                </a:solidFill>
              </a:rPr>
              <a:t>John went to the Louvre museum for the Monet exhibit.</a:t>
            </a:r>
            <a:r>
              <a:rPr i="1" lang="en"/>
              <a:t>"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[95]: </a:t>
            </a:r>
            <a:r>
              <a:rPr b="1" lang="en"/>
              <a:t>pr.predict_category(classifier, s1)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Out[95]: </a:t>
            </a:r>
            <a:r>
              <a:rPr b="1" lang="en">
                <a:solidFill>
                  <a:srgbClr val="0000FF"/>
                </a:solidFill>
              </a:rPr>
              <a:t>('Art', 0.99781513)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[96]: s2 = </a:t>
            </a:r>
            <a:r>
              <a:rPr i="1" lang="en"/>
              <a:t>"</a:t>
            </a:r>
            <a:r>
              <a:rPr b="1" i="1" lang="en">
                <a:solidFill>
                  <a:srgbClr val="0000FF"/>
                </a:solidFill>
              </a:rPr>
              <a:t>The technology in computers uses advanced circuits.</a:t>
            </a:r>
            <a:r>
              <a:rPr i="1" lang="en"/>
              <a:t>"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[97]: </a:t>
            </a:r>
            <a:r>
              <a:rPr b="1" lang="en"/>
              <a:t>pr.predict_category(classifier, s2)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Out[97]: </a:t>
            </a:r>
            <a:r>
              <a:rPr b="1" lang="en">
                <a:solidFill>
                  <a:srgbClr val="0000FF"/>
                </a:solidFill>
              </a:rPr>
              <a:t>('Science', 0.7981771)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95" name="Google Shape;29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Prediction Ambiguity: Art vs. Science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6"/>
          <p:cNvSpPr txBox="1"/>
          <p:nvPr>
            <p:ph idx="1" type="body"/>
          </p:nvPr>
        </p:nvSpPr>
        <p:spPr>
          <a:xfrm>
            <a:off x="311700" y="897675"/>
            <a:ext cx="8520600" cy="4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[21]: classifier =</a:t>
            </a:r>
            <a:r>
              <a:rPr b="1" lang="en"/>
              <a:t> cl.load_category_classifier("Art-Science")</a:t>
            </a:r>
            <a:br>
              <a:rPr b="1" lang="en"/>
            </a:br>
            <a:br>
              <a:rPr b="1" lang="en"/>
            </a:br>
            <a:r>
              <a:rPr lang="en"/>
              <a:t>In [22]: s = </a:t>
            </a:r>
            <a:r>
              <a:rPr i="1" lang="en"/>
              <a:t>"</a:t>
            </a:r>
            <a:r>
              <a:rPr b="1" i="1" lang="en">
                <a:solidFill>
                  <a:srgbClr val="0000FF"/>
                </a:solidFill>
              </a:rPr>
              <a:t>Lucy went to the Zoo with her dad to see the elephants.”</a:t>
            </a:r>
            <a:br>
              <a:rPr b="1" i="1" lang="en">
                <a:solidFill>
                  <a:srgbClr val="0000FF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[23]: </a:t>
            </a:r>
            <a:r>
              <a:rPr b="1" lang="en"/>
              <a:t>pr.predict_category(classifier, s)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Out[23]: </a:t>
            </a:r>
            <a:r>
              <a:rPr b="1" lang="en">
                <a:solidFill>
                  <a:srgbClr val="0000FF"/>
                </a:solidFill>
              </a:rPr>
              <a:t>(‘Art’, 0.58)</a:t>
            </a:r>
            <a:br>
              <a:rPr b="1" lang="en">
                <a:solidFill>
                  <a:srgbClr val="0000FF"/>
                </a:solidFill>
              </a:rPr>
            </a:b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 of context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Maybe Lucy wanted to paint various exotic animals (Art)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Maybe Lucy wanted to work on her science project (Science)</a:t>
            </a:r>
            <a:endParaRPr/>
          </a:p>
        </p:txBody>
      </p:sp>
      <p:sp>
        <p:nvSpPr>
          <p:cNvPr id="302" name="Google Shape;30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1979975" y="140225"/>
            <a:ext cx="514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Moment of Discontinuity</a:t>
            </a:r>
            <a:endParaRPr/>
          </a:p>
        </p:txBody>
      </p:sp>
      <p:sp>
        <p:nvSpPr>
          <p:cNvPr id="308" name="Google Shape;30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9" name="Google Shape;3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175" y="796275"/>
            <a:ext cx="4910376" cy="4004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0" name="Google Shape;310;p37"/>
          <p:cNvGrpSpPr/>
          <p:nvPr/>
        </p:nvGrpSpPr>
        <p:grpSpPr>
          <a:xfrm>
            <a:off x="194067" y="1976425"/>
            <a:ext cx="1698329" cy="1590000"/>
            <a:chOff x="323700" y="2281225"/>
            <a:chExt cx="1302000" cy="1590000"/>
          </a:xfrm>
        </p:grpSpPr>
        <p:sp>
          <p:nvSpPr>
            <p:cNvPr id="311" name="Google Shape;311;p37"/>
            <p:cNvSpPr txBox="1"/>
            <p:nvPr/>
          </p:nvSpPr>
          <p:spPr>
            <a:xfrm>
              <a:off x="323700" y="2281225"/>
              <a:ext cx="1302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/>
                <a:t>BRAINS</a:t>
              </a:r>
              <a:endParaRPr sz="2900"/>
            </a:p>
          </p:txBody>
        </p:sp>
        <p:sp>
          <p:nvSpPr>
            <p:cNvPr id="312" name="Google Shape;312;p37"/>
            <p:cNvSpPr txBox="1"/>
            <p:nvPr/>
          </p:nvSpPr>
          <p:spPr>
            <a:xfrm>
              <a:off x="323700" y="2852725"/>
              <a:ext cx="1302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/>
                <a:t>Neurons</a:t>
              </a:r>
              <a:endParaRPr sz="2300"/>
            </a:p>
          </p:txBody>
        </p:sp>
        <p:sp>
          <p:nvSpPr>
            <p:cNvPr id="313" name="Google Shape;313;p37"/>
            <p:cNvSpPr txBox="1"/>
            <p:nvPr/>
          </p:nvSpPr>
          <p:spPr>
            <a:xfrm>
              <a:off x="323700" y="3348025"/>
              <a:ext cx="1302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/>
                <a:t>Python</a:t>
              </a:r>
              <a:endParaRPr sz="2300"/>
            </a:p>
          </p:txBody>
        </p:sp>
      </p:grpSp>
      <p:grpSp>
        <p:nvGrpSpPr>
          <p:cNvPr id="314" name="Google Shape;314;p37"/>
          <p:cNvGrpSpPr/>
          <p:nvPr/>
        </p:nvGrpSpPr>
        <p:grpSpPr>
          <a:xfrm>
            <a:off x="7254208" y="1976425"/>
            <a:ext cx="1698354" cy="1590000"/>
            <a:chOff x="7410300" y="2281225"/>
            <a:chExt cx="1347900" cy="1590000"/>
          </a:xfrm>
        </p:grpSpPr>
        <p:sp>
          <p:nvSpPr>
            <p:cNvPr id="315" name="Google Shape;315;p37"/>
            <p:cNvSpPr txBox="1"/>
            <p:nvPr/>
          </p:nvSpPr>
          <p:spPr>
            <a:xfrm>
              <a:off x="7484850" y="2281225"/>
              <a:ext cx="1198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/>
                <a:t>MINDS</a:t>
              </a:r>
              <a:endParaRPr sz="2900"/>
            </a:p>
          </p:txBody>
        </p:sp>
        <p:sp>
          <p:nvSpPr>
            <p:cNvPr id="316" name="Google Shape;316;p37"/>
            <p:cNvSpPr txBox="1"/>
            <p:nvPr/>
          </p:nvSpPr>
          <p:spPr>
            <a:xfrm>
              <a:off x="7410300" y="2852725"/>
              <a:ext cx="1347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/>
                <a:t>Thoughts</a:t>
              </a:r>
              <a:endParaRPr sz="2300"/>
            </a:p>
          </p:txBody>
        </p:sp>
        <p:sp>
          <p:nvSpPr>
            <p:cNvPr id="317" name="Google Shape;317;p37"/>
            <p:cNvSpPr txBox="1"/>
            <p:nvPr/>
          </p:nvSpPr>
          <p:spPr>
            <a:xfrm>
              <a:off x="7410300" y="3348025"/>
              <a:ext cx="1347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/>
                <a:t>LISP</a:t>
              </a:r>
              <a:endParaRPr sz="230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LISPBAR (Symbolic AI)</a:t>
            </a:r>
            <a:endParaRPr/>
          </a:p>
        </p:txBody>
      </p:sp>
      <p:sp>
        <p:nvSpPr>
          <p:cNvPr id="323" name="Google Shape;32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38"/>
          <p:cNvSpPr txBox="1"/>
          <p:nvPr/>
        </p:nvSpPr>
        <p:spPr>
          <a:xfrm>
            <a:off x="311700" y="789125"/>
            <a:ext cx="8520600" cy="4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Knowledge Representation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Clausal Form Logic</a:t>
            </a:r>
            <a:br>
              <a:rPr i="1" lang="en">
                <a:solidFill>
                  <a:schemeClr val="dk2"/>
                </a:solidFill>
              </a:rPr>
            </a:br>
            <a:endParaRPr i="1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English Language </a:t>
            </a:r>
            <a:r>
              <a:rPr lang="en" sz="1800">
                <a:solidFill>
                  <a:srgbClr val="595959"/>
                </a:solidFill>
              </a:rPr>
              <a:t>Parser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Layered Design: </a:t>
            </a:r>
            <a:r>
              <a:rPr lang="en">
                <a:solidFill>
                  <a:srgbClr val="595959"/>
                </a:solidFill>
              </a:rPr>
              <a:t>Simple, Generic, Domain, English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Symbolic Machine Learning </a:t>
            </a:r>
            <a:br>
              <a:rPr lang="en">
                <a:solidFill>
                  <a:srgbClr val="595959"/>
                </a:solidFill>
              </a:rPr>
            </a:b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Semantic Nets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In-memory hypergraph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Implemented Sparse matrices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Knowledge Base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Clustering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Unsupervised Learning</a:t>
            </a:r>
            <a:br>
              <a:rPr lang="en">
                <a:solidFill>
                  <a:srgbClr val="595959"/>
                </a:solidFill>
              </a:rPr>
            </a:br>
            <a:endParaRPr>
              <a:solidFill>
                <a:srgbClr val="595959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en" sz="1800">
                <a:solidFill>
                  <a:srgbClr val="595959"/>
                </a:solidFill>
              </a:rPr>
              <a:t>Inductive Logic Programming (ILP)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i="1" lang="en">
                <a:solidFill>
                  <a:srgbClr val="595959"/>
                </a:solidFill>
              </a:rPr>
              <a:t>FOIL: Learning sets of Horn clauses</a:t>
            </a:r>
            <a:endParaRPr i="1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</a:t>
            </a:r>
            <a:r>
              <a:rPr lang="en"/>
              <a:t>Representation</a:t>
            </a:r>
            <a:r>
              <a:rPr lang="en"/>
              <a:t> (KR)</a:t>
            </a:r>
            <a:endParaRPr/>
          </a:p>
        </p:txBody>
      </p:sp>
      <p:sp>
        <p:nvSpPr>
          <p:cNvPr id="330" name="Google Shape;330;p39"/>
          <p:cNvSpPr txBox="1"/>
          <p:nvPr>
            <p:ph idx="1" type="body"/>
          </p:nvPr>
        </p:nvSpPr>
        <p:spPr>
          <a:xfrm>
            <a:off x="311700" y="680875"/>
            <a:ext cx="8520600" cy="4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Wikipedia is Knowledge for humans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Need for a language for representation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Mathematics is the language of Science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E.g. </a:t>
            </a:r>
            <a:r>
              <a:rPr lang="en"/>
              <a:t>Ideal</a:t>
            </a:r>
            <a:r>
              <a:rPr lang="en"/>
              <a:t> Gas Law: PV=nRT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Logics for Artificial </a:t>
            </a:r>
            <a:r>
              <a:rPr lang="en"/>
              <a:t>Intelligence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Propositional Calculus (PC)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First Order Predicate Calculus (FOPC)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First order Logic</a:t>
            </a:r>
            <a:endParaRPr/>
          </a:p>
          <a:p>
            <a:pPr indent="-292494" lvl="2" marL="1371600" rtl="0" algn="l">
              <a:spcBef>
                <a:spcPts val="0"/>
              </a:spcBef>
              <a:spcAft>
                <a:spcPts val="0"/>
              </a:spcAft>
              <a:buSzPct val="70304"/>
              <a:buChar char="■"/>
            </a:pPr>
            <a:r>
              <a:rPr b="1" lang="en" sz="1683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∃ x ∀ y | x+y=y</a:t>
            </a:r>
            <a:r>
              <a:rPr lang="en" sz="1683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i="1" lang="en" sz="1683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existence of a neutral element)</a:t>
            </a:r>
            <a:endParaRPr i="1" sz="1683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494" lvl="2" marL="1371600" rtl="0" algn="l">
              <a:spcBef>
                <a:spcPts val="0"/>
              </a:spcBef>
              <a:spcAft>
                <a:spcPts val="0"/>
              </a:spcAft>
              <a:buSzPct val="70304"/>
              <a:buChar char="■"/>
            </a:pPr>
            <a:r>
              <a:rPr b="1" lang="en" sz="1683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∀ x ∃ y | x+y=0</a:t>
            </a:r>
            <a:r>
              <a:rPr lang="en" sz="1683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683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(existence of a inverse element)</a:t>
            </a:r>
            <a:endParaRPr i="1" sz="1683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Non-monotonic </a:t>
            </a:r>
            <a:r>
              <a:rPr lang="en"/>
              <a:t>Reasoning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Modal Logics </a:t>
            </a:r>
            <a:r>
              <a:rPr i="1" lang="en"/>
              <a:t>(Believes Jane (Stole John money))</a:t>
            </a:r>
            <a:br>
              <a:rPr i="1" lang="en"/>
            </a:br>
            <a:endParaRPr i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Clausal Form Logic (CFL)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First Order Logics: (&lt;predicate&gt; &lt;atomic-1&gt; &lt;atomic-2&gt;...)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(mother Jane Peter)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(grandparent ?x ?y) ⇐ (parent ?x ?z)(parent ?z ?y)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Second Order Logics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(told Jeff Pierre (believes Zoe (ISA Arthur party-animal)))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HORN Clauses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Disjunction of conjuncts with at most one positive literal</a:t>
            </a:r>
            <a:endParaRPr/>
          </a:p>
        </p:txBody>
      </p:sp>
      <p:sp>
        <p:nvSpPr>
          <p:cNvPr id="331" name="Google Shape;33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Babar Knowledge Extraction </a:t>
            </a:r>
            <a:r>
              <a:rPr i="1" lang="en"/>
              <a:t>(WIP)</a:t>
            </a:r>
            <a:endParaRPr i="1"/>
          </a:p>
        </p:txBody>
      </p:sp>
      <p:sp>
        <p:nvSpPr>
          <p:cNvPr id="337" name="Google Shape;337;p40"/>
          <p:cNvSpPr txBox="1"/>
          <p:nvPr>
            <p:ph idx="1" type="body"/>
          </p:nvPr>
        </p:nvSpPr>
        <p:spPr>
          <a:xfrm>
            <a:off x="311700" y="685800"/>
            <a:ext cx="8520600" cy="4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human knowledge to clausal form logic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Horn clauses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disjunction of literals with at most one positive literal (</a:t>
            </a:r>
            <a:r>
              <a:rPr lang="en"/>
              <a:t>Alfred Horn, 1951)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a literal is a predicate symbol applied to some terms. e.g. (isa cat mammal)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(a</a:t>
            </a:r>
            <a:r>
              <a:rPr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^a</a:t>
            </a:r>
            <a:r>
              <a:rPr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^...a</a:t>
            </a:r>
            <a:r>
              <a:rPr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) ⇒ b   </a:t>
            </a:r>
            <a:r>
              <a:rPr lang="en" sz="19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⇔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~(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^a</a:t>
            </a:r>
            <a:r>
              <a:rPr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^...a</a:t>
            </a:r>
            <a:r>
              <a:rPr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 b   </a:t>
            </a:r>
            <a:r>
              <a:rPr lang="en" sz="19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⇔</a:t>
            </a:r>
            <a:r>
              <a:rPr lang="en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(~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lang="en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 ~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 … </a:t>
            </a:r>
            <a:r>
              <a:rPr lang="en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 ~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 b)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Parser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Scanner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Phraser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Knowledge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Frames (</a:t>
            </a:r>
            <a:r>
              <a:rPr lang="en" u="sng">
                <a:solidFill>
                  <a:schemeClr val="hlink"/>
                </a:solidFill>
                <a:hlinkClick r:id="rId3"/>
              </a:rPr>
              <a:t>Marvin </a:t>
            </a:r>
            <a:r>
              <a:rPr lang="en" u="sng">
                <a:solidFill>
                  <a:schemeClr val="hlink"/>
                </a:solidFill>
                <a:hlinkClick r:id="rId4"/>
              </a:rPr>
              <a:t>Minsky</a:t>
            </a:r>
            <a:r>
              <a:rPr lang="en" u="sng">
                <a:solidFill>
                  <a:schemeClr val="hlink"/>
                </a:solidFill>
                <a:hlinkClick r:id="rId5"/>
              </a:rPr>
              <a:t>, 1974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Horn Clauses</a:t>
            </a:r>
            <a:endParaRPr/>
          </a:p>
        </p:txBody>
      </p:sp>
      <p:sp>
        <p:nvSpPr>
          <p:cNvPr id="338" name="Google Shape;33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41"/>
          <p:cNvSpPr/>
          <p:nvPr/>
        </p:nvSpPr>
        <p:spPr>
          <a:xfrm>
            <a:off x="5733900" y="1971963"/>
            <a:ext cx="1966200" cy="873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1"/>
          <p:cNvSpPr/>
          <p:nvPr/>
        </p:nvSpPr>
        <p:spPr>
          <a:xfrm>
            <a:off x="5709825" y="2977200"/>
            <a:ext cx="1966200" cy="1426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1"/>
          <p:cNvSpPr/>
          <p:nvPr/>
        </p:nvSpPr>
        <p:spPr>
          <a:xfrm>
            <a:off x="2461050" y="1256150"/>
            <a:ext cx="2294100" cy="2399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1"/>
          <p:cNvSpPr txBox="1"/>
          <p:nvPr/>
        </p:nvSpPr>
        <p:spPr>
          <a:xfrm>
            <a:off x="403930" y="101950"/>
            <a:ext cx="398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Knowledge Extraction in Babar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48" name="Google Shape;348;p41"/>
          <p:cNvSpPr txBox="1"/>
          <p:nvPr/>
        </p:nvSpPr>
        <p:spPr>
          <a:xfrm>
            <a:off x="2568325" y="647625"/>
            <a:ext cx="2068200" cy="4155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English Sentence</a:t>
            </a:r>
            <a:endParaRPr b="1" sz="1500"/>
          </a:p>
        </p:txBody>
      </p:sp>
      <p:sp>
        <p:nvSpPr>
          <p:cNvPr id="349" name="Google Shape;349;p41"/>
          <p:cNvSpPr/>
          <p:nvPr/>
        </p:nvSpPr>
        <p:spPr>
          <a:xfrm>
            <a:off x="2985475" y="1479127"/>
            <a:ext cx="1233900" cy="31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SCANNER</a:t>
            </a:r>
            <a:endParaRPr sz="1200"/>
          </a:p>
        </p:txBody>
      </p:sp>
      <p:sp>
        <p:nvSpPr>
          <p:cNvPr id="350" name="Google Shape;350;p41"/>
          <p:cNvSpPr txBox="1"/>
          <p:nvPr/>
        </p:nvSpPr>
        <p:spPr>
          <a:xfrm>
            <a:off x="403928" y="1367150"/>
            <a:ext cx="1233900" cy="523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English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LEXICON</a:t>
            </a:r>
            <a:endParaRPr sz="1100"/>
          </a:p>
        </p:txBody>
      </p:sp>
      <p:sp>
        <p:nvSpPr>
          <p:cNvPr id="351" name="Google Shape;351;p41"/>
          <p:cNvSpPr/>
          <p:nvPr/>
        </p:nvSpPr>
        <p:spPr>
          <a:xfrm>
            <a:off x="2985475" y="2242562"/>
            <a:ext cx="1233900" cy="31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PARSER</a:t>
            </a:r>
            <a:endParaRPr sz="1200"/>
          </a:p>
        </p:txBody>
      </p:sp>
      <p:sp>
        <p:nvSpPr>
          <p:cNvPr id="352" name="Google Shape;352;p41"/>
          <p:cNvSpPr txBox="1"/>
          <p:nvPr/>
        </p:nvSpPr>
        <p:spPr>
          <a:xfrm>
            <a:off x="427399" y="2130062"/>
            <a:ext cx="1210500" cy="523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English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GRAMMAR</a:t>
            </a:r>
            <a:endParaRPr sz="1100"/>
          </a:p>
        </p:txBody>
      </p:sp>
      <p:sp>
        <p:nvSpPr>
          <p:cNvPr id="353" name="Google Shape;353;p41"/>
          <p:cNvSpPr/>
          <p:nvPr/>
        </p:nvSpPr>
        <p:spPr>
          <a:xfrm>
            <a:off x="2985475" y="3126797"/>
            <a:ext cx="1233900" cy="31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PHRASER</a:t>
            </a:r>
            <a:endParaRPr sz="1200"/>
          </a:p>
        </p:txBody>
      </p:sp>
      <p:sp>
        <p:nvSpPr>
          <p:cNvPr id="354" name="Google Shape;354;p41"/>
          <p:cNvSpPr/>
          <p:nvPr/>
        </p:nvSpPr>
        <p:spPr>
          <a:xfrm>
            <a:off x="5943775" y="3087650"/>
            <a:ext cx="1572000" cy="393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FRAME Mapper</a:t>
            </a:r>
            <a:endParaRPr sz="1200"/>
          </a:p>
        </p:txBody>
      </p:sp>
      <p:sp>
        <p:nvSpPr>
          <p:cNvPr id="355" name="Google Shape;355;p41"/>
          <p:cNvSpPr/>
          <p:nvPr/>
        </p:nvSpPr>
        <p:spPr>
          <a:xfrm>
            <a:off x="5943775" y="3830250"/>
            <a:ext cx="1572000" cy="431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Horn Clause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Generator</a:t>
            </a:r>
            <a:endParaRPr sz="1200"/>
          </a:p>
        </p:txBody>
      </p:sp>
      <p:cxnSp>
        <p:nvCxnSpPr>
          <p:cNvPr id="356" name="Google Shape;356;p41"/>
          <p:cNvCxnSpPr>
            <a:stCxn id="350" idx="3"/>
            <a:endCxn id="349" idx="1"/>
          </p:cNvCxnSpPr>
          <p:nvPr/>
        </p:nvCxnSpPr>
        <p:spPr>
          <a:xfrm>
            <a:off x="1637828" y="1628750"/>
            <a:ext cx="1347600" cy="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41"/>
          <p:cNvCxnSpPr>
            <a:stCxn id="352" idx="3"/>
            <a:endCxn id="351" idx="1"/>
          </p:cNvCxnSpPr>
          <p:nvPr/>
        </p:nvCxnSpPr>
        <p:spPr>
          <a:xfrm>
            <a:off x="1637899" y="2391662"/>
            <a:ext cx="13476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41"/>
          <p:cNvCxnSpPr>
            <a:stCxn id="353" idx="3"/>
            <a:endCxn id="354" idx="1"/>
          </p:cNvCxnSpPr>
          <p:nvPr/>
        </p:nvCxnSpPr>
        <p:spPr>
          <a:xfrm>
            <a:off x="4219375" y="3284447"/>
            <a:ext cx="1724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41"/>
          <p:cNvCxnSpPr>
            <a:stCxn id="349" idx="2"/>
            <a:endCxn id="351" idx="0"/>
          </p:cNvCxnSpPr>
          <p:nvPr/>
        </p:nvCxnSpPr>
        <p:spPr>
          <a:xfrm>
            <a:off x="3602425" y="1794427"/>
            <a:ext cx="0" cy="44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41"/>
          <p:cNvCxnSpPr>
            <a:stCxn id="351" idx="2"/>
            <a:endCxn id="353" idx="0"/>
          </p:cNvCxnSpPr>
          <p:nvPr/>
        </p:nvCxnSpPr>
        <p:spPr>
          <a:xfrm>
            <a:off x="3602425" y="2557862"/>
            <a:ext cx="0" cy="56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41"/>
          <p:cNvCxnSpPr>
            <a:stCxn id="354" idx="2"/>
            <a:endCxn id="355" idx="0"/>
          </p:cNvCxnSpPr>
          <p:nvPr/>
        </p:nvCxnSpPr>
        <p:spPr>
          <a:xfrm>
            <a:off x="6729775" y="3481250"/>
            <a:ext cx="0" cy="3489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41"/>
          <p:cNvCxnSpPr>
            <a:stCxn id="354" idx="2"/>
            <a:endCxn id="355" idx="0"/>
          </p:cNvCxnSpPr>
          <p:nvPr/>
        </p:nvCxnSpPr>
        <p:spPr>
          <a:xfrm>
            <a:off x="6729775" y="3481250"/>
            <a:ext cx="0" cy="348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41"/>
          <p:cNvSpPr txBox="1"/>
          <p:nvPr/>
        </p:nvSpPr>
        <p:spPr>
          <a:xfrm>
            <a:off x="2606975" y="1833838"/>
            <a:ext cx="109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 Tokens</a:t>
            </a:r>
            <a:endParaRPr sz="1200"/>
          </a:p>
        </p:txBody>
      </p:sp>
      <p:sp>
        <p:nvSpPr>
          <p:cNvPr id="364" name="Google Shape;364;p41"/>
          <p:cNvSpPr txBox="1"/>
          <p:nvPr/>
        </p:nvSpPr>
        <p:spPr>
          <a:xfrm>
            <a:off x="2668475" y="2633700"/>
            <a:ext cx="96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Parse Tree</a:t>
            </a:r>
            <a:endParaRPr sz="1200"/>
          </a:p>
        </p:txBody>
      </p:sp>
      <p:sp>
        <p:nvSpPr>
          <p:cNvPr id="365" name="Google Shape;365;p41"/>
          <p:cNvSpPr txBox="1"/>
          <p:nvPr/>
        </p:nvSpPr>
        <p:spPr>
          <a:xfrm>
            <a:off x="6672926" y="3483563"/>
            <a:ext cx="82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Frames</a:t>
            </a:r>
            <a:endParaRPr sz="1200"/>
          </a:p>
        </p:txBody>
      </p:sp>
      <p:sp>
        <p:nvSpPr>
          <p:cNvPr id="366" name="Google Shape;366;p41"/>
          <p:cNvSpPr txBox="1"/>
          <p:nvPr/>
        </p:nvSpPr>
        <p:spPr>
          <a:xfrm>
            <a:off x="5943775" y="4573075"/>
            <a:ext cx="1572000" cy="415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Horn Clauses</a:t>
            </a:r>
            <a:endParaRPr b="1" sz="1500"/>
          </a:p>
        </p:txBody>
      </p:sp>
      <p:cxnSp>
        <p:nvCxnSpPr>
          <p:cNvPr id="367" name="Google Shape;367;p41"/>
          <p:cNvCxnSpPr>
            <a:stCxn id="355" idx="2"/>
            <a:endCxn id="366" idx="0"/>
          </p:cNvCxnSpPr>
          <p:nvPr/>
        </p:nvCxnSpPr>
        <p:spPr>
          <a:xfrm>
            <a:off x="6729775" y="4261950"/>
            <a:ext cx="0" cy="31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41"/>
          <p:cNvCxnSpPr>
            <a:stCxn id="348" idx="2"/>
            <a:endCxn id="349" idx="0"/>
          </p:cNvCxnSpPr>
          <p:nvPr/>
        </p:nvCxnSpPr>
        <p:spPr>
          <a:xfrm>
            <a:off x="3602425" y="1063125"/>
            <a:ext cx="0" cy="41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41"/>
          <p:cNvSpPr txBox="1"/>
          <p:nvPr/>
        </p:nvSpPr>
        <p:spPr>
          <a:xfrm>
            <a:off x="530950" y="2977200"/>
            <a:ext cx="1652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Parser Module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(Syntactic Analysis)</a:t>
            </a:r>
            <a:endParaRPr b="1" sz="1000"/>
          </a:p>
        </p:txBody>
      </p:sp>
      <p:cxnSp>
        <p:nvCxnSpPr>
          <p:cNvPr id="370" name="Google Shape;370;p41"/>
          <p:cNvCxnSpPr/>
          <p:nvPr/>
        </p:nvCxnSpPr>
        <p:spPr>
          <a:xfrm flipH="1" rot="10800000">
            <a:off x="1954750" y="3270608"/>
            <a:ext cx="360600" cy="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41"/>
          <p:cNvSpPr txBox="1"/>
          <p:nvPr/>
        </p:nvSpPr>
        <p:spPr>
          <a:xfrm>
            <a:off x="3567281" y="3855336"/>
            <a:ext cx="171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Knowledge Module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(Semantic Analysis)</a:t>
            </a:r>
            <a:endParaRPr b="1" sz="1100"/>
          </a:p>
        </p:txBody>
      </p:sp>
      <p:cxnSp>
        <p:nvCxnSpPr>
          <p:cNvPr id="372" name="Google Shape;372;p41"/>
          <p:cNvCxnSpPr/>
          <p:nvPr/>
        </p:nvCxnSpPr>
        <p:spPr>
          <a:xfrm flipH="1" rot="10800000">
            <a:off x="5212216" y="4046681"/>
            <a:ext cx="456000" cy="8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41"/>
          <p:cNvSpPr txBox="1"/>
          <p:nvPr/>
        </p:nvSpPr>
        <p:spPr>
          <a:xfrm>
            <a:off x="4666001" y="2915575"/>
            <a:ext cx="96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Phrases</a:t>
            </a:r>
            <a:endParaRPr sz="1200"/>
          </a:p>
        </p:txBody>
      </p:sp>
      <p:sp>
        <p:nvSpPr>
          <p:cNvPr id="374" name="Google Shape;374;p41"/>
          <p:cNvSpPr/>
          <p:nvPr/>
        </p:nvSpPr>
        <p:spPr>
          <a:xfrm>
            <a:off x="5903575" y="2103500"/>
            <a:ext cx="1652400" cy="593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Grammar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Inferencing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375" name="Google Shape;375;p41"/>
          <p:cNvCxnSpPr>
            <a:stCxn id="351" idx="3"/>
            <a:endCxn id="374" idx="1"/>
          </p:cNvCxnSpPr>
          <p:nvPr/>
        </p:nvCxnSpPr>
        <p:spPr>
          <a:xfrm>
            <a:off x="4219375" y="2400212"/>
            <a:ext cx="1684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41"/>
          <p:cNvSpPr txBox="1"/>
          <p:nvPr/>
        </p:nvSpPr>
        <p:spPr>
          <a:xfrm>
            <a:off x="4528803" y="2376213"/>
            <a:ext cx="121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Patterns</a:t>
            </a:r>
            <a:endParaRPr sz="1200"/>
          </a:p>
        </p:txBody>
      </p:sp>
      <p:sp>
        <p:nvSpPr>
          <p:cNvPr id="377" name="Google Shape;377;p41"/>
          <p:cNvSpPr txBox="1"/>
          <p:nvPr/>
        </p:nvSpPr>
        <p:spPr>
          <a:xfrm>
            <a:off x="8138450" y="2022963"/>
            <a:ext cx="969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Learning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 Module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(Pattern Analysis)</a:t>
            </a:r>
            <a:endParaRPr sz="1100"/>
          </a:p>
        </p:txBody>
      </p:sp>
      <p:sp>
        <p:nvSpPr>
          <p:cNvPr id="378" name="Google Shape;378;p41"/>
          <p:cNvSpPr txBox="1"/>
          <p:nvPr/>
        </p:nvSpPr>
        <p:spPr>
          <a:xfrm>
            <a:off x="6245125" y="753960"/>
            <a:ext cx="969300" cy="692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Augmented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English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GRAMMAR</a:t>
            </a:r>
            <a:endParaRPr sz="1100"/>
          </a:p>
        </p:txBody>
      </p:sp>
      <p:cxnSp>
        <p:nvCxnSpPr>
          <p:cNvPr id="379" name="Google Shape;379;p41"/>
          <p:cNvCxnSpPr/>
          <p:nvPr/>
        </p:nvCxnSpPr>
        <p:spPr>
          <a:xfrm flipH="1">
            <a:off x="7676094" y="2483913"/>
            <a:ext cx="469200" cy="1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41"/>
          <p:cNvCxnSpPr>
            <a:stCxn id="374" idx="0"/>
            <a:endCxn id="378" idx="2"/>
          </p:cNvCxnSpPr>
          <p:nvPr/>
        </p:nvCxnSpPr>
        <p:spPr>
          <a:xfrm rot="10800000">
            <a:off x="6729775" y="1446800"/>
            <a:ext cx="0" cy="65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Babar Overview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712925"/>
            <a:ext cx="8520600" cy="43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research project in Artificial Intelligence both neural and symbolic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Multi-language Implementation: CLOS, Python &amp; Clojure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>
                <a:solidFill>
                  <a:srgbClr val="000000"/>
                </a:solidFill>
              </a:rPr>
              <a:t>Lispbar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000000"/>
                </a:solidFill>
              </a:rPr>
              <a:t>CLOS (Common Lisp Object System)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AI Planning M.S. Thesis (1993)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In-memory Hypergraph (2008)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English Language Parser (2012)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Unsupervised Learning (2014)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>
                <a:solidFill>
                  <a:srgbClr val="000000"/>
                </a:solidFill>
              </a:rPr>
              <a:t>Pybar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000000"/>
                </a:solidFill>
              </a:rPr>
              <a:t>Python 3.8</a:t>
            </a:r>
            <a:endParaRPr>
              <a:solidFill>
                <a:srgbClr val="000000"/>
              </a:solidFill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Web crawling &amp; scraping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Database maintenance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Deep Learning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>
                <a:solidFill>
                  <a:srgbClr val="000000"/>
                </a:solidFill>
              </a:rPr>
              <a:t>Clobar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000000"/>
                </a:solidFill>
              </a:rPr>
              <a:t>Clojure</a:t>
            </a:r>
            <a:endParaRPr>
              <a:solidFill>
                <a:srgbClr val="000000"/>
              </a:solidFill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■"/>
            </a:pPr>
            <a:r>
              <a:rPr lang="en">
                <a:solidFill>
                  <a:srgbClr val="000000"/>
                </a:solidFill>
              </a:rPr>
              <a:t>Web Development</a:t>
            </a:r>
            <a:endParaRPr>
              <a:solidFill>
                <a:srgbClr val="000000"/>
              </a:solidFill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Server side  </a:t>
            </a:r>
            <a:r>
              <a:rPr lang="en"/>
              <a:t>HTML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CSS &amp; </a:t>
            </a:r>
            <a:r>
              <a:rPr lang="en"/>
              <a:t>Javascript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i="1" lang="en"/>
              <a:t>Ultimately</a:t>
            </a:r>
            <a:r>
              <a:rPr i="1" lang="en"/>
              <a:t> Clojurescript</a:t>
            </a:r>
            <a:endParaRPr i="1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42"/>
          <p:cNvSpPr txBox="1"/>
          <p:nvPr/>
        </p:nvSpPr>
        <p:spPr>
          <a:xfrm>
            <a:off x="431475" y="93250"/>
            <a:ext cx="729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Knowledge Extraction Example</a:t>
            </a:r>
            <a:endParaRPr b="1" sz="2400"/>
          </a:p>
        </p:txBody>
      </p:sp>
      <p:sp>
        <p:nvSpPr>
          <p:cNvPr id="387" name="Google Shape;387;p42"/>
          <p:cNvSpPr/>
          <p:nvPr/>
        </p:nvSpPr>
        <p:spPr>
          <a:xfrm>
            <a:off x="431328" y="3735193"/>
            <a:ext cx="7271718" cy="121546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2"/>
          <p:cNvSpPr/>
          <p:nvPr/>
        </p:nvSpPr>
        <p:spPr>
          <a:xfrm>
            <a:off x="431328" y="683573"/>
            <a:ext cx="7271718" cy="3051621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2"/>
          <p:cNvSpPr/>
          <p:nvPr/>
        </p:nvSpPr>
        <p:spPr>
          <a:xfrm>
            <a:off x="809729" y="819599"/>
            <a:ext cx="1219630" cy="331095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</a:t>
            </a:r>
            <a:endParaRPr sz="1200"/>
          </a:p>
        </p:txBody>
      </p:sp>
      <p:sp>
        <p:nvSpPr>
          <p:cNvPr id="390" name="Google Shape;390;p42"/>
          <p:cNvSpPr txBox="1"/>
          <p:nvPr/>
        </p:nvSpPr>
        <p:spPr>
          <a:xfrm>
            <a:off x="2665926" y="2722925"/>
            <a:ext cx="4908280" cy="7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((#&lt;PARSE-NODE: :NP&gt; (#&lt;ARTICLE: a&gt; #&lt;NOUN: Cat&gt;))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(#&lt;PARSE-NODE: :VP&gt; (#&lt;VERB: has&gt;))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(#&lt;PARSE-NODE: :NP&gt; (#&lt;NOUN: Four&gt; #&lt;NOUN: legs&gt;)))</a:t>
            </a:r>
            <a:endParaRPr sz="1300"/>
          </a:p>
        </p:txBody>
      </p:sp>
      <p:sp>
        <p:nvSpPr>
          <p:cNvPr id="391" name="Google Shape;391;p42"/>
          <p:cNvSpPr txBox="1"/>
          <p:nvPr/>
        </p:nvSpPr>
        <p:spPr>
          <a:xfrm>
            <a:off x="2731650" y="1395425"/>
            <a:ext cx="4908280" cy="9850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NAME    "A cat has four legs"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VALUE: (#&lt;PARSE-TREE: A cat has four legs&gt;)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WORDS:  (#&lt;ARTICLE: a&gt; #&lt;NOUN: Cat&gt; #&lt;VERB: has&gt;      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          #&lt;NOUN: Four&gt; #&lt;NOUN: legs&gt;)</a:t>
            </a:r>
            <a:endParaRPr sz="1300"/>
          </a:p>
        </p:txBody>
      </p:sp>
      <p:sp>
        <p:nvSpPr>
          <p:cNvPr id="392" name="Google Shape;392;p42"/>
          <p:cNvSpPr txBox="1"/>
          <p:nvPr/>
        </p:nvSpPr>
        <p:spPr>
          <a:xfrm>
            <a:off x="2797376" y="4155826"/>
            <a:ext cx="4095970" cy="415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(KB::HASA #&lt;NP: A cat&gt; #&lt;NP: four legs&gt;)</a:t>
            </a:r>
            <a:endParaRPr sz="1500"/>
          </a:p>
        </p:txBody>
      </p:sp>
      <p:sp>
        <p:nvSpPr>
          <p:cNvPr id="393" name="Google Shape;393;p42"/>
          <p:cNvSpPr txBox="1"/>
          <p:nvPr/>
        </p:nvSpPr>
        <p:spPr>
          <a:xfrm>
            <a:off x="2797377" y="855714"/>
            <a:ext cx="4697375" cy="400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"A cat has four legs"</a:t>
            </a:r>
            <a:endParaRPr/>
          </a:p>
        </p:txBody>
      </p:sp>
      <p:cxnSp>
        <p:nvCxnSpPr>
          <p:cNvPr id="394" name="Google Shape;394;p42"/>
          <p:cNvCxnSpPr/>
          <p:nvPr/>
        </p:nvCxnSpPr>
        <p:spPr>
          <a:xfrm>
            <a:off x="442003" y="1317483"/>
            <a:ext cx="7271718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42"/>
          <p:cNvCxnSpPr/>
          <p:nvPr/>
        </p:nvCxnSpPr>
        <p:spPr>
          <a:xfrm>
            <a:off x="431328" y="2479754"/>
            <a:ext cx="7294749" cy="2040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42"/>
          <p:cNvCxnSpPr>
            <a:stCxn id="389" idx="2"/>
            <a:endCxn id="397" idx="0"/>
          </p:cNvCxnSpPr>
          <p:nvPr/>
        </p:nvCxnSpPr>
        <p:spPr>
          <a:xfrm>
            <a:off x="1419545" y="1150694"/>
            <a:ext cx="0" cy="33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42"/>
          <p:cNvSpPr/>
          <p:nvPr/>
        </p:nvSpPr>
        <p:spPr>
          <a:xfrm>
            <a:off x="809729" y="1484158"/>
            <a:ext cx="1219630" cy="302663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PARSER</a:t>
            </a:r>
            <a:endParaRPr sz="1200"/>
          </a:p>
        </p:txBody>
      </p:sp>
      <p:sp>
        <p:nvSpPr>
          <p:cNvPr id="398" name="Google Shape;398;p42"/>
          <p:cNvSpPr/>
          <p:nvPr/>
        </p:nvSpPr>
        <p:spPr>
          <a:xfrm>
            <a:off x="786827" y="2019607"/>
            <a:ext cx="1265434" cy="331095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Parse Tree</a:t>
            </a:r>
            <a:endParaRPr sz="1200"/>
          </a:p>
        </p:txBody>
      </p:sp>
      <p:cxnSp>
        <p:nvCxnSpPr>
          <p:cNvPr id="399" name="Google Shape;399;p42"/>
          <p:cNvCxnSpPr>
            <a:stCxn id="398" idx="2"/>
            <a:endCxn id="400" idx="0"/>
          </p:cNvCxnSpPr>
          <p:nvPr/>
        </p:nvCxnSpPr>
        <p:spPr>
          <a:xfrm>
            <a:off x="1419545" y="2350702"/>
            <a:ext cx="0" cy="31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" name="Google Shape;400;p42"/>
          <p:cNvSpPr/>
          <p:nvPr/>
        </p:nvSpPr>
        <p:spPr>
          <a:xfrm>
            <a:off x="809729" y="2668364"/>
            <a:ext cx="1219630" cy="302663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PHRASER</a:t>
            </a:r>
            <a:endParaRPr sz="1200"/>
          </a:p>
        </p:txBody>
      </p:sp>
      <p:sp>
        <p:nvSpPr>
          <p:cNvPr id="401" name="Google Shape;401;p42"/>
          <p:cNvSpPr/>
          <p:nvPr/>
        </p:nvSpPr>
        <p:spPr>
          <a:xfrm>
            <a:off x="809729" y="3230067"/>
            <a:ext cx="1219630" cy="331095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Phrases</a:t>
            </a:r>
            <a:endParaRPr sz="1200"/>
          </a:p>
        </p:txBody>
      </p:sp>
      <p:cxnSp>
        <p:nvCxnSpPr>
          <p:cNvPr id="402" name="Google Shape;402;p42"/>
          <p:cNvCxnSpPr>
            <a:stCxn id="400" idx="2"/>
            <a:endCxn id="401" idx="0"/>
          </p:cNvCxnSpPr>
          <p:nvPr/>
        </p:nvCxnSpPr>
        <p:spPr>
          <a:xfrm>
            <a:off x="1419545" y="2971027"/>
            <a:ext cx="0" cy="258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42"/>
          <p:cNvCxnSpPr>
            <a:stCxn id="401" idx="2"/>
            <a:endCxn id="404" idx="0"/>
          </p:cNvCxnSpPr>
          <p:nvPr/>
        </p:nvCxnSpPr>
        <p:spPr>
          <a:xfrm>
            <a:off x="1419545" y="3561162"/>
            <a:ext cx="0" cy="34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42"/>
          <p:cNvSpPr/>
          <p:nvPr/>
        </p:nvSpPr>
        <p:spPr>
          <a:xfrm>
            <a:off x="809729" y="4428566"/>
            <a:ext cx="1219630" cy="331095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Clauses</a:t>
            </a:r>
            <a:endParaRPr sz="1200"/>
          </a:p>
        </p:txBody>
      </p:sp>
      <p:sp>
        <p:nvSpPr>
          <p:cNvPr id="404" name="Google Shape;404;p42"/>
          <p:cNvSpPr/>
          <p:nvPr/>
        </p:nvSpPr>
        <p:spPr>
          <a:xfrm>
            <a:off x="809729" y="3910810"/>
            <a:ext cx="1219630" cy="302663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CLAUSER</a:t>
            </a:r>
            <a:endParaRPr sz="1200"/>
          </a:p>
        </p:txBody>
      </p:sp>
      <p:cxnSp>
        <p:nvCxnSpPr>
          <p:cNvPr id="406" name="Google Shape;406;p42"/>
          <p:cNvCxnSpPr>
            <a:stCxn id="404" idx="2"/>
            <a:endCxn id="405" idx="0"/>
          </p:cNvCxnSpPr>
          <p:nvPr/>
        </p:nvCxnSpPr>
        <p:spPr>
          <a:xfrm>
            <a:off x="1419545" y="4213473"/>
            <a:ext cx="0" cy="21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42"/>
          <p:cNvCxnSpPr/>
          <p:nvPr/>
        </p:nvCxnSpPr>
        <p:spPr>
          <a:xfrm>
            <a:off x="2555395" y="683573"/>
            <a:ext cx="0" cy="42670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42"/>
          <p:cNvCxnSpPr>
            <a:stCxn id="397" idx="2"/>
            <a:endCxn id="398" idx="0"/>
          </p:cNvCxnSpPr>
          <p:nvPr/>
        </p:nvCxnSpPr>
        <p:spPr>
          <a:xfrm>
            <a:off x="1419545" y="1786820"/>
            <a:ext cx="0" cy="232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3"/>
          <p:cNvSpPr txBox="1"/>
          <p:nvPr>
            <p:ph type="title"/>
          </p:nvPr>
        </p:nvSpPr>
        <p:spPr>
          <a:xfrm>
            <a:off x="159300" y="64025"/>
            <a:ext cx="876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Parser Module Layers: Scanner, Analyzer &amp; Parser</a:t>
            </a:r>
            <a:endParaRPr/>
          </a:p>
        </p:txBody>
      </p:sp>
      <p:sp>
        <p:nvSpPr>
          <p:cNvPr id="414" name="Google Shape;41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5" name="Google Shape;41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745200"/>
            <a:ext cx="5544749" cy="416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8300" y="745200"/>
            <a:ext cx="3123300" cy="41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4"/>
          <p:cNvSpPr txBox="1"/>
          <p:nvPr>
            <p:ph type="title"/>
          </p:nvPr>
        </p:nvSpPr>
        <p:spPr>
          <a:xfrm>
            <a:off x="2756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Lexicon: Books That Babar has Read (WIP)</a:t>
            </a:r>
            <a:endParaRPr/>
          </a:p>
        </p:txBody>
      </p:sp>
      <p:sp>
        <p:nvSpPr>
          <p:cNvPr id="422" name="Google Shape;422;p44"/>
          <p:cNvSpPr txBox="1"/>
          <p:nvPr>
            <p:ph idx="1" type="body"/>
          </p:nvPr>
        </p:nvSpPr>
        <p:spPr>
          <a:xfrm>
            <a:off x="275600" y="789125"/>
            <a:ext cx="56202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</a:t>
            </a:r>
            <a:r>
              <a:rPr lang="en"/>
              <a:t>egan and the Princess of Death </a:t>
            </a:r>
            <a:br>
              <a:rPr lang="en"/>
            </a:br>
            <a:r>
              <a:rPr lang="en"/>
              <a:t>The </a:t>
            </a:r>
            <a:r>
              <a:rPr lang="en"/>
              <a:t>Adventures</a:t>
            </a:r>
            <a:r>
              <a:rPr lang="en"/>
              <a:t> of Goat, Dog and Cow</a:t>
            </a:r>
            <a:br>
              <a:rPr lang="en"/>
            </a:br>
            <a:r>
              <a:rPr lang="en"/>
              <a:t>Nancy Drew and the Hidden Staircase</a:t>
            </a:r>
            <a:br>
              <a:rPr lang="en"/>
            </a:br>
            <a:r>
              <a:rPr lang="en"/>
              <a:t>Agatha Christie: The Mysterious Affair at Styles</a:t>
            </a:r>
            <a:br>
              <a:rPr lang="en"/>
            </a:br>
            <a:r>
              <a:rPr lang="en"/>
              <a:t>Jules Verne: 20,000 Leagues Under the Sea</a:t>
            </a:r>
            <a:br>
              <a:rPr lang="en"/>
            </a:br>
            <a:r>
              <a:rPr lang="en"/>
              <a:t>Edgar Allan Poe: Tales of Mystery and Macabre</a:t>
            </a:r>
            <a:br>
              <a:rPr lang="en"/>
            </a:br>
            <a:r>
              <a:rPr lang="en"/>
              <a:t>Arthur Conan Doyle: Adventures of Sherlock Holmes</a:t>
            </a:r>
            <a:br>
              <a:rPr lang="en"/>
            </a:br>
            <a:r>
              <a:rPr lang="en"/>
              <a:t>Gabriel G.Marquez: One Hundred Years of Solitude</a:t>
            </a:r>
            <a:br>
              <a:rPr lang="en"/>
            </a:br>
            <a:r>
              <a:rPr lang="en"/>
              <a:t>Charles Dickens: Great Expectations</a:t>
            </a:r>
            <a:br>
              <a:rPr lang="en"/>
            </a:br>
            <a:r>
              <a:rPr lang="en"/>
              <a:t>Leo Tolstoy: War and Peace</a:t>
            </a:r>
            <a:br>
              <a:rPr lang="en"/>
            </a:br>
            <a:r>
              <a:rPr lang="en"/>
              <a:t>Charles Darwin: On the Origin of the Species</a:t>
            </a:r>
            <a:br>
              <a:rPr lang="en"/>
            </a:br>
            <a:r>
              <a:rPr lang="en"/>
              <a:t>The Dictionary of Biology</a:t>
            </a:r>
            <a:br>
              <a:rPr lang="en"/>
            </a:br>
            <a:r>
              <a:rPr lang="en"/>
              <a:t>Many, many, many Wikipedia pages</a:t>
            </a:r>
            <a:endParaRPr/>
          </a:p>
        </p:txBody>
      </p:sp>
      <p:sp>
        <p:nvSpPr>
          <p:cNvPr id="423" name="Google Shape;42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44"/>
          <p:cNvSpPr txBox="1"/>
          <p:nvPr/>
        </p:nvSpPr>
        <p:spPr>
          <a:xfrm>
            <a:off x="275600" y="4521400"/>
            <a:ext cx="8458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Take away:</a:t>
            </a:r>
            <a:r>
              <a:rPr lang="en" sz="1700"/>
              <a:t> Vocabulary of 260,000+ words with parts of speech and definitions</a:t>
            </a:r>
            <a:r>
              <a:rPr lang="en" sz="1600"/>
              <a:t>.</a:t>
            </a:r>
            <a:endParaRPr sz="1600"/>
          </a:p>
        </p:txBody>
      </p:sp>
      <p:pic>
        <p:nvPicPr>
          <p:cNvPr id="425" name="Google Shape;4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0500" y="789125"/>
            <a:ext cx="2625125" cy="350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5"/>
          <p:cNvSpPr txBox="1"/>
          <p:nvPr>
            <p:ph type="title"/>
          </p:nvPr>
        </p:nvSpPr>
        <p:spPr>
          <a:xfrm>
            <a:off x="308575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Scanner: Primitive Token Mixin Classes</a:t>
            </a:r>
            <a:endParaRPr/>
          </a:p>
        </p:txBody>
      </p:sp>
      <p:sp>
        <p:nvSpPr>
          <p:cNvPr id="431" name="Google Shape;431;p45"/>
          <p:cNvSpPr txBox="1"/>
          <p:nvPr>
            <p:ph idx="1" type="body"/>
          </p:nvPr>
        </p:nvSpPr>
        <p:spPr>
          <a:xfrm>
            <a:off x="311700" y="2524075"/>
            <a:ext cx="2890800" cy="25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432" name="Google Shape;43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45"/>
          <p:cNvSpPr txBox="1"/>
          <p:nvPr>
            <p:ph idx="1" type="body"/>
          </p:nvPr>
        </p:nvSpPr>
        <p:spPr>
          <a:xfrm>
            <a:off x="3583500" y="2219275"/>
            <a:ext cx="5245800" cy="21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Primary methods </a:t>
            </a:r>
            <a:r>
              <a:rPr i="1" lang="en" sz="1600"/>
              <a:t>(Domain specific knowledge)</a:t>
            </a:r>
            <a:br>
              <a:rPr i="1" lang="en" sz="1600"/>
            </a:br>
            <a:br>
              <a:rPr lang="en"/>
            </a:br>
            <a:r>
              <a:rPr lang="en"/>
              <a:t>Before methods  </a:t>
            </a:r>
            <a:r>
              <a:rPr i="1" lang="en" sz="1600"/>
              <a:t>(Logging &amp; printing patterns)</a:t>
            </a:r>
            <a:br>
              <a:rPr i="1" lang="en" sz="1600"/>
            </a:br>
            <a:br>
              <a:rPr lang="en"/>
            </a:br>
            <a:r>
              <a:rPr lang="en"/>
              <a:t>After methods </a:t>
            </a:r>
            <a:r>
              <a:rPr i="1" lang="en" sz="1600"/>
              <a:t>(Database persistence)</a:t>
            </a:r>
            <a:br>
              <a:rPr i="1" lang="en" sz="1600"/>
            </a:br>
            <a:br>
              <a:rPr lang="en"/>
            </a:br>
            <a:r>
              <a:rPr b="1" lang="en"/>
              <a:t>Around methods </a:t>
            </a:r>
            <a:r>
              <a:rPr i="1" lang="en" sz="1600"/>
              <a:t>(Domain specific knowledge)</a:t>
            </a:r>
            <a:br>
              <a:rPr lang="en"/>
            </a:br>
            <a:endParaRPr b="1"/>
          </a:p>
        </p:txBody>
      </p:sp>
      <p:sp>
        <p:nvSpPr>
          <p:cNvPr id="434" name="Google Shape;434;p45"/>
          <p:cNvSpPr txBox="1"/>
          <p:nvPr/>
        </p:nvSpPr>
        <p:spPr>
          <a:xfrm>
            <a:off x="308575" y="634575"/>
            <a:ext cx="87126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Scanner methods are executed first and create primitive token classes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Analyzer methods analyze tokens and assign parts of speech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English Parser adds domain specific scanner &amp; analyzer methods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E.g. Analyzer ⇒ </a:t>
            </a:r>
            <a:r>
              <a:rPr i="1" lang="en" sz="1700"/>
              <a:t>Alpha-special </a:t>
            </a:r>
            <a:r>
              <a:rPr lang="en" sz="1700"/>
              <a:t>“library.” ⇒ Split into “library” and “.”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>
                <a:solidFill>
                  <a:schemeClr val="dk1"/>
                </a:solidFill>
              </a:rPr>
              <a:t>Token Mixin Classes: </a:t>
            </a:r>
            <a:r>
              <a:rPr i="1" lang="en" sz="1800">
                <a:solidFill>
                  <a:schemeClr val="dk2"/>
                </a:solidFill>
              </a:rPr>
              <a:t>Alphabetic Mixin, Numeric Mixin, Special Mixin</a:t>
            </a:r>
            <a:endParaRPr i="1" sz="1700"/>
          </a:p>
        </p:txBody>
      </p:sp>
      <p:sp>
        <p:nvSpPr>
          <p:cNvPr id="435" name="Google Shape;435;p45"/>
          <p:cNvSpPr txBox="1"/>
          <p:nvPr>
            <p:ph idx="1" type="body"/>
          </p:nvPr>
        </p:nvSpPr>
        <p:spPr>
          <a:xfrm>
            <a:off x="308575" y="2219275"/>
            <a:ext cx="2890800" cy="21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600"/>
              <a:t>Alphabetic Class</a:t>
            </a:r>
            <a:br>
              <a:rPr i="1" lang="en" sz="1600"/>
            </a:br>
            <a:r>
              <a:rPr i="1" lang="en" sz="1600"/>
              <a:t>Numeric Class</a:t>
            </a:r>
            <a:br>
              <a:rPr i="1" lang="en" sz="1600"/>
            </a:br>
            <a:r>
              <a:rPr i="1" lang="en" sz="1600"/>
              <a:t>Special Class</a:t>
            </a:r>
            <a:br>
              <a:rPr i="1" lang="en" sz="1600"/>
            </a:br>
            <a:r>
              <a:rPr i="1" lang="en" sz="1600"/>
              <a:t>Alpha-Numeric Class</a:t>
            </a:r>
            <a:br>
              <a:rPr i="1" lang="en" sz="1600"/>
            </a:br>
            <a:r>
              <a:rPr i="1" lang="en" sz="1600"/>
              <a:t>Alpha-Special Class</a:t>
            </a:r>
            <a:br>
              <a:rPr i="1" lang="en" sz="1600"/>
            </a:br>
            <a:r>
              <a:rPr i="1" lang="en" sz="1600"/>
              <a:t>Numeric-Special</a:t>
            </a:r>
            <a:br>
              <a:rPr i="1" lang="en" sz="1600"/>
            </a:br>
            <a:r>
              <a:rPr i="1" lang="en" sz="1600"/>
              <a:t>Alpha-Numeric-Special</a:t>
            </a:r>
            <a:endParaRPr i="1" sz="1600"/>
          </a:p>
        </p:txBody>
      </p:sp>
      <p:sp>
        <p:nvSpPr>
          <p:cNvPr id="436" name="Google Shape;436;p45"/>
          <p:cNvSpPr txBox="1"/>
          <p:nvPr/>
        </p:nvSpPr>
        <p:spPr>
          <a:xfrm>
            <a:off x="308575" y="4379250"/>
            <a:ext cx="824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Take away</a:t>
            </a:r>
            <a:r>
              <a:rPr lang="en" sz="1700"/>
              <a:t>: Considerable domain knowledge application prior to parsing phase</a:t>
            </a:r>
            <a:endParaRPr sz="17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Scanner &amp; Analyzer: Merriam-Webster Parts of Speech</a:t>
            </a:r>
            <a:endParaRPr/>
          </a:p>
        </p:txBody>
      </p:sp>
      <p:sp>
        <p:nvSpPr>
          <p:cNvPr id="442" name="Google Shape;442;p46"/>
          <p:cNvSpPr txBox="1"/>
          <p:nvPr>
            <p:ph idx="1" type="body"/>
          </p:nvPr>
        </p:nvSpPr>
        <p:spPr>
          <a:xfrm>
            <a:off x="311700" y="1923150"/>
            <a:ext cx="2526900" cy="31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('3ps-present', 19),</a:t>
            </a:r>
            <a:br>
              <a:rPr lang="en" sz="1200"/>
            </a:br>
            <a:r>
              <a:rPr lang="en" sz="1200"/>
              <a:t>('abbreviation', 114),</a:t>
            </a:r>
            <a:br>
              <a:rPr lang="en" sz="1200"/>
            </a:br>
            <a:r>
              <a:rPr lang="en" sz="1200"/>
              <a:t>('adjective', 945),</a:t>
            </a:r>
            <a:br>
              <a:rPr lang="en" sz="1200"/>
            </a:br>
            <a:r>
              <a:rPr lang="en" sz="1200"/>
              <a:t>('adjective combining form', 4),</a:t>
            </a:r>
            <a:br>
              <a:rPr lang="en" sz="1200"/>
            </a:br>
            <a:r>
              <a:rPr lang="en" sz="1200"/>
              <a:t>('adjective suffix', 6),</a:t>
            </a:r>
            <a:br>
              <a:rPr lang="en" sz="1200"/>
            </a:br>
            <a:r>
              <a:rPr lang="en" sz="1200"/>
              <a:t>('adverb', 216),</a:t>
            </a:r>
            <a:br>
              <a:rPr lang="en" sz="1200"/>
            </a:br>
            <a:r>
              <a:rPr lang="en" sz="1200"/>
              <a:t>('auxiliary verb', 1),</a:t>
            </a:r>
            <a:br>
              <a:rPr lang="en" sz="1200"/>
            </a:br>
            <a:r>
              <a:rPr lang="en" sz="1200"/>
              <a:t>('combining form', 21),</a:t>
            </a:r>
            <a:br>
              <a:rPr lang="en" sz="1200"/>
            </a:br>
            <a:r>
              <a:rPr lang="en" sz="1200"/>
              <a:t>('conjunction', 9),</a:t>
            </a:r>
            <a:br>
              <a:rPr lang="en" sz="1200"/>
            </a:br>
            <a:r>
              <a:rPr lang="en" sz="1200"/>
              <a:t>('idiom', 2),</a:t>
            </a:r>
            <a:br>
              <a:rPr lang="en" sz="1200"/>
            </a:br>
            <a:r>
              <a:rPr lang="en" sz="1200"/>
              <a:t>('imperative', 1),</a:t>
            </a:r>
            <a:br>
              <a:rPr lang="en" sz="1200"/>
            </a:br>
            <a:r>
              <a:rPr lang="en" sz="1200"/>
              <a:t>('imperative verb', 1),</a:t>
            </a:r>
            <a:endParaRPr sz="1200"/>
          </a:p>
        </p:txBody>
      </p:sp>
      <p:sp>
        <p:nvSpPr>
          <p:cNvPr id="443" name="Google Shape;44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46"/>
          <p:cNvSpPr txBox="1"/>
          <p:nvPr/>
        </p:nvSpPr>
        <p:spPr>
          <a:xfrm>
            <a:off x="3361972" y="1923150"/>
            <a:ext cx="21585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(interjection', 18),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('intransitive verb', 41),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('noun', 1738),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('noun combining form', 1),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('noun phrase', 3),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(noun suffix', 5),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('past-participle', 69),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('past-tense', 69),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('person', 14),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('place', 10),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('plural', 72),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('plural noun', 6),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('prefix', 14),</a:t>
            </a:r>
            <a:br>
              <a:rPr lang="en" sz="1200">
                <a:solidFill>
                  <a:schemeClr val="dk2"/>
                </a:solidFill>
              </a:rPr>
            </a:br>
            <a:endParaRPr sz="1200"/>
          </a:p>
        </p:txBody>
      </p:sp>
      <p:sp>
        <p:nvSpPr>
          <p:cNvPr id="445" name="Google Shape;445;p46"/>
          <p:cNvSpPr txBox="1"/>
          <p:nvPr/>
        </p:nvSpPr>
        <p:spPr>
          <a:xfrm>
            <a:off x="311700" y="700675"/>
            <a:ext cx="76182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Merriam-Webster as a lexicon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Part of speech tagging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Penn Treebank Project: 36 POS tags &amp; 12 Other tags</a:t>
            </a:r>
            <a:endParaRPr sz="1600"/>
          </a:p>
        </p:txBody>
      </p:sp>
      <p:sp>
        <p:nvSpPr>
          <p:cNvPr id="446" name="Google Shape;446;p46"/>
          <p:cNvSpPr txBox="1"/>
          <p:nvPr/>
        </p:nvSpPr>
        <p:spPr>
          <a:xfrm>
            <a:off x="6032825" y="1923150"/>
            <a:ext cx="2342400" cy="3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('preposition', 39),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('present-participle', 71),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('pronoun', 13),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('pronoun, plural in construction', 2),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('pronoun, construction', 1),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('proper-noun', 41),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('suffix', 1),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('symbol', 17),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('trademark', 3),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('transitive verb', 129),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('verb', 1489),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('verb suffix', 1)]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7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4995"/>
              <a:buFont typeface="Arial"/>
              <a:buNone/>
            </a:pPr>
            <a:r>
              <a:rPr lang="en" sz="2444">
                <a:solidFill>
                  <a:schemeClr val="dk2"/>
                </a:solidFill>
              </a:rPr>
              <a:t>DEFINE-ENGLISH-WORD-CLASS</a:t>
            </a:r>
            <a:endParaRPr/>
          </a:p>
        </p:txBody>
      </p:sp>
      <p:sp>
        <p:nvSpPr>
          <p:cNvPr id="452" name="Google Shape;452;p47"/>
          <p:cNvSpPr txBox="1"/>
          <p:nvPr>
            <p:ph idx="1" type="body"/>
          </p:nvPr>
        </p:nvSpPr>
        <p:spPr>
          <a:xfrm>
            <a:off x="311700" y="636725"/>
            <a:ext cx="8520600" cy="43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995"/>
              <a:buFont typeface="Arial"/>
              <a:buNone/>
            </a:pPr>
            <a:r>
              <a:rPr lang="en" sz="2444"/>
              <a:t>(defmacro </a:t>
            </a:r>
            <a:r>
              <a:rPr b="1" lang="en" sz="2444"/>
              <a:t>DEFINE-ENGLISH-WORD-CLASS</a:t>
            </a:r>
            <a:r>
              <a:rPr lang="en" sz="2444"/>
              <a:t> (word-class word-type &amp;optional slots)</a:t>
            </a:r>
            <a:br>
              <a:rPr lang="en" sz="2444"/>
            </a:br>
            <a:r>
              <a:rPr lang="en" sz="2444"/>
              <a:t>  (let* ((predicate-name  (intern (string-upcase (concatenate 'string (symbol-name word-class) "-P"))  :parser)))</a:t>
            </a:r>
            <a:br>
              <a:rPr lang="en" sz="2444"/>
            </a:br>
            <a:r>
              <a:rPr lang="en" sz="2444"/>
              <a:t>    `(progn</a:t>
            </a:r>
            <a:br>
              <a:rPr lang="en" sz="2444"/>
            </a:br>
            <a:r>
              <a:rPr lang="en" sz="2444"/>
              <a:t>        </a:t>
            </a:r>
            <a:br>
              <a:rPr lang="en" sz="2444"/>
            </a:br>
            <a:r>
              <a:rPr lang="en" sz="2444"/>
              <a:t>       (defclass ,</a:t>
            </a:r>
            <a:r>
              <a:rPr b="1" lang="en" sz="2444"/>
              <a:t>word-class</a:t>
            </a:r>
            <a:r>
              <a:rPr lang="en" sz="2444"/>
              <a:t> (ENGLISH-WORD)</a:t>
            </a:r>
            <a:br>
              <a:rPr lang="en" sz="2444"/>
            </a:br>
            <a:r>
              <a:rPr lang="en" sz="2444"/>
              <a:t>	 (,@slots)) </a:t>
            </a:r>
            <a:br>
              <a:rPr lang="en" sz="2444"/>
            </a:br>
            <a:br>
              <a:rPr lang="en" sz="2444"/>
            </a:br>
            <a:r>
              <a:rPr lang="en" sz="2444"/>
              <a:t>       (defmethod </a:t>
            </a:r>
            <a:r>
              <a:rPr b="1" lang="en" sz="2444"/>
              <a:t>INITIALIZE-INSTANCE</a:t>
            </a:r>
            <a:r>
              <a:rPr b="1" lang="en" sz="2444">
                <a:solidFill>
                  <a:srgbClr val="0000FF"/>
                </a:solidFill>
              </a:rPr>
              <a:t> :after</a:t>
            </a:r>
            <a:r>
              <a:rPr lang="en" sz="2444"/>
              <a:t> ((word ,word-class &amp;rest args)))</a:t>
            </a:r>
            <a:br>
              <a:rPr lang="en" sz="2444"/>
            </a:br>
            <a:r>
              <a:rPr lang="en" sz="2444"/>
              <a:t>	 (setf (english-word-type word)  ,word-type))</a:t>
            </a:r>
            <a:endParaRPr sz="24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4995"/>
              <a:buFont typeface="Arial"/>
              <a:buNone/>
            </a:pPr>
            <a:r>
              <a:rPr lang="en" sz="2444"/>
              <a:t>        (defmethod </a:t>
            </a:r>
            <a:r>
              <a:rPr b="1" lang="en" sz="2444"/>
              <a:t>PRINT-OBJEC</a:t>
            </a:r>
            <a:r>
              <a:rPr lang="en" sz="2444"/>
              <a:t>T ((obj ,word-class) stream)</a:t>
            </a:r>
            <a:br>
              <a:rPr lang="en" sz="2444"/>
            </a:br>
            <a:r>
              <a:rPr lang="en" sz="2444"/>
              <a:t>	 (cond (*print-readably*</a:t>
            </a:r>
            <a:br>
              <a:rPr lang="en" sz="2444"/>
            </a:br>
            <a:r>
              <a:rPr lang="en" sz="2444"/>
              <a:t>		  (call-next-method))</a:t>
            </a:r>
            <a:br>
              <a:rPr lang="en" sz="2444"/>
            </a:br>
            <a:r>
              <a:rPr lang="en" sz="2444"/>
              <a:t>	          (t</a:t>
            </a:r>
            <a:br>
              <a:rPr lang="en" sz="2444"/>
            </a:br>
            <a:r>
              <a:rPr lang="en" sz="2444"/>
              <a:t>		  (format stream "#&lt;~a: ~a&gt;" (english-word-type obj) (util::object-name obj)))))</a:t>
            </a:r>
            <a:endParaRPr sz="24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44"/>
              <a:t>        (defmethod </a:t>
            </a:r>
            <a:r>
              <a:rPr b="1" lang="en" sz="2444"/>
              <a:t>,predicate-name</a:t>
            </a:r>
            <a:r>
              <a:rPr lang="en" sz="2444"/>
              <a:t> ((word DOMAIN-WORD)(context T))</a:t>
            </a:r>
            <a:br>
              <a:rPr lang="en" sz="2444"/>
            </a:br>
            <a:r>
              <a:rPr lang="en" sz="2444"/>
              <a:t>	 (typep word ',word-class))</a:t>
            </a:r>
            <a:endParaRPr sz="244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44"/>
              <a:t>Take away</a:t>
            </a:r>
            <a:r>
              <a:rPr lang="en" sz="2444"/>
              <a:t>: </a:t>
            </a:r>
            <a:r>
              <a:rPr lang="en" sz="2444"/>
              <a:t>Homogeneity</a:t>
            </a:r>
            <a:r>
              <a:rPr lang="en" sz="2444"/>
              <a:t>. Defined new </a:t>
            </a:r>
            <a:r>
              <a:rPr lang="en" sz="2444"/>
              <a:t>behavior</a:t>
            </a:r>
            <a:r>
              <a:rPr lang="en" sz="2444"/>
              <a:t> without overwriting methods or any breaking changes.</a:t>
            </a:r>
            <a:endParaRPr/>
          </a:p>
        </p:txBody>
      </p:sp>
      <p:sp>
        <p:nvSpPr>
          <p:cNvPr id="453" name="Google Shape;45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8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English Language Parser (Weak AI)</a:t>
            </a:r>
            <a:endParaRPr/>
          </a:p>
        </p:txBody>
      </p:sp>
      <p:sp>
        <p:nvSpPr>
          <p:cNvPr id="459" name="Google Shape;459;p48"/>
          <p:cNvSpPr txBox="1"/>
          <p:nvPr>
            <p:ph idx="1" type="body"/>
          </p:nvPr>
        </p:nvSpPr>
        <p:spPr>
          <a:xfrm>
            <a:off x="311700" y="636725"/>
            <a:ext cx="8520600" cy="45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Classical Recursive Descent Parser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Top-down parsing approach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Non-determinism is handled by </a:t>
            </a:r>
            <a:r>
              <a:rPr lang="en"/>
              <a:t>backtracking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Three ways of handling non-determinism in Computer Science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Backtracking, Parallelism &amp; Probability Theory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Could optimize using Earley algorithm (CNF)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>
                <a:solidFill>
                  <a:srgbClr val="0000FF"/>
                </a:solidFill>
              </a:rPr>
              <a:t>Novel Aspect</a:t>
            </a:r>
            <a:r>
              <a:rPr lang="en"/>
              <a:t>: Parser Never Fails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Always returns a </a:t>
            </a:r>
            <a:r>
              <a:rPr b="1" lang="en"/>
              <a:t>forest of parse trees</a:t>
            </a:r>
            <a:endParaRPr b="1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Creates </a:t>
            </a:r>
            <a:r>
              <a:rPr b="1" i="1" lang="en"/>
              <a:t>unparse trees</a:t>
            </a:r>
            <a:r>
              <a:rPr lang="en"/>
              <a:t> for sequences of unparsed tokens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>
                <a:solidFill>
                  <a:srgbClr val="0000FF"/>
                </a:solidFill>
              </a:rPr>
              <a:t>Novel Aspect:</a:t>
            </a:r>
            <a:r>
              <a:rPr lang="en"/>
              <a:t> Adaptive Parser (</a:t>
            </a:r>
            <a:r>
              <a:rPr i="1" lang="en"/>
              <a:t>machine learning</a:t>
            </a:r>
            <a:r>
              <a:rPr lang="en"/>
              <a:t>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Logs parser forest patterns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Learns new grammar productions (rules)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Terrifies functional programming folks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Model-based vs. Model-free AI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Normally this qualifies as a model-based reductionist approach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Peter Norvig: “ABC as Easy as 123”, shift in Natural </a:t>
            </a:r>
            <a:r>
              <a:rPr lang="en"/>
              <a:t>Language</a:t>
            </a:r>
            <a:r>
              <a:rPr lang="en"/>
              <a:t> Processing paradigm.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Unparse </a:t>
            </a:r>
            <a:r>
              <a:rPr lang="en"/>
              <a:t>trees</a:t>
            </a:r>
            <a:r>
              <a:rPr lang="en" sz="1400"/>
              <a:t> &amp; the </a:t>
            </a:r>
            <a:r>
              <a:rPr lang="en" sz="1400"/>
              <a:t>adaptive</a:t>
            </a:r>
            <a:r>
              <a:rPr lang="en" sz="1400"/>
              <a:t> aspect allow for emergence (model-free)</a:t>
            </a:r>
            <a:endParaRPr/>
          </a:p>
        </p:txBody>
      </p:sp>
      <p:sp>
        <p:nvSpPr>
          <p:cNvPr id="460" name="Google Shape;46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9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English Parser: Recursive Descent Parser</a:t>
            </a:r>
            <a:endParaRPr/>
          </a:p>
        </p:txBody>
      </p:sp>
      <p:sp>
        <p:nvSpPr>
          <p:cNvPr id="466" name="Google Shape;466;p49"/>
          <p:cNvSpPr txBox="1"/>
          <p:nvPr>
            <p:ph idx="1" type="body"/>
          </p:nvPr>
        </p:nvSpPr>
        <p:spPr>
          <a:xfrm>
            <a:off x="311700" y="618675"/>
            <a:ext cx="8520600" cy="4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Classical Parsing Technology (</a:t>
            </a:r>
            <a:r>
              <a:rPr lang="en" u="sng">
                <a:solidFill>
                  <a:schemeClr val="hlink"/>
                </a:solidFill>
                <a:hlinkClick r:id="rId3"/>
              </a:rPr>
              <a:t>Martin &amp; Jurafski</a:t>
            </a:r>
            <a:r>
              <a:rPr lang="en"/>
              <a:t>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hlinkClick r:id="rId4"/>
              </a:rPr>
              <a:t>context-free grammar</a:t>
            </a:r>
            <a:r>
              <a:rPr lang="en"/>
              <a:t> describes an AND-OR Tree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5882"/>
              <a:buChar char="●"/>
            </a:pPr>
            <a:r>
              <a:rPr lang="en" sz="1700"/>
              <a:t>Nested disjunctions of conjunctions</a:t>
            </a:r>
            <a:br>
              <a:rPr lang="en" sz="1700"/>
            </a:br>
            <a:endParaRPr sz="17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Non-determinism is handled with backtracking (O(2</a:t>
            </a:r>
            <a:r>
              <a:rPr baseline="30000" lang="en"/>
              <a:t>n</a:t>
            </a:r>
            <a:r>
              <a:rPr lang="en"/>
              <a:t>))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5882"/>
              <a:buChar char="●"/>
            </a:pPr>
            <a:r>
              <a:rPr lang="en"/>
              <a:t>Can be optimized with </a:t>
            </a:r>
            <a:r>
              <a:rPr lang="en" u="sng">
                <a:solidFill>
                  <a:schemeClr val="hlink"/>
                </a:solidFill>
                <a:hlinkClick r:id="rId5"/>
              </a:rPr>
              <a:t>Earley Algorithm</a:t>
            </a:r>
            <a:r>
              <a:rPr lang="en" sz="1700"/>
              <a:t> (O(n</a:t>
            </a:r>
            <a:r>
              <a:rPr baseline="30000" lang="en" sz="1700"/>
              <a:t>3</a:t>
            </a:r>
            <a:r>
              <a:rPr lang="en" sz="1700"/>
              <a:t>))</a:t>
            </a:r>
            <a:br>
              <a:rPr lang="en" sz="1700"/>
            </a:br>
            <a:endParaRPr sz="17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Babar returns the first </a:t>
            </a:r>
            <a:r>
              <a:rPr lang="en"/>
              <a:t>successful parse tree.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Easily extended to return all parse trees.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Parser can be viewed as a </a:t>
            </a:r>
            <a:r>
              <a:rPr b="1" i="1" lang="en">
                <a:solidFill>
                  <a:srgbClr val="0000FF"/>
                </a:solidFill>
              </a:rPr>
              <a:t>predicate function</a:t>
            </a:r>
            <a:endParaRPr b="1" i="1">
              <a:solidFill>
                <a:srgbClr val="0000FF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Compilation Error: </a:t>
            </a:r>
            <a:endParaRPr b="1"/>
          </a:p>
          <a:p>
            <a:pPr indent="-3362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32"/>
              <a:t>Expecting semicolon but found the string “Arthur”</a:t>
            </a:r>
            <a:endParaRPr sz="1832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Babar: Purpose is </a:t>
            </a:r>
            <a:r>
              <a:rPr b="1" i="1" lang="en"/>
              <a:t>knowledge extraction</a:t>
            </a:r>
            <a:br>
              <a:rPr b="1" lang="en"/>
            </a:b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b="1" lang="en">
                <a:solidFill>
                  <a:srgbClr val="0000FF"/>
                </a:solidFill>
              </a:rPr>
              <a:t>Babar: Returns a forest of parse trees</a:t>
            </a:r>
            <a:endParaRPr b="1">
              <a:solidFill>
                <a:srgbClr val="0000FF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b="1" lang="en">
                <a:solidFill>
                  <a:srgbClr val="0000FF"/>
                </a:solidFill>
              </a:rPr>
              <a:t>Eg. “A cat and a dog” ⇒ (</a:t>
            </a:r>
            <a:r>
              <a:rPr b="1" i="1" lang="en">
                <a:solidFill>
                  <a:srgbClr val="0000FF"/>
                </a:solidFill>
              </a:rPr>
              <a:t>noun-phrase unparse-tree noun-phrase</a:t>
            </a:r>
            <a:r>
              <a:rPr b="1" lang="en">
                <a:solidFill>
                  <a:srgbClr val="0000FF"/>
                </a:solidFill>
              </a:rPr>
              <a:t>)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67" name="Google Shape;46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0"/>
          <p:cNvSpPr txBox="1"/>
          <p:nvPr>
            <p:ph type="title"/>
          </p:nvPr>
        </p:nvSpPr>
        <p:spPr>
          <a:xfrm>
            <a:off x="311700" y="20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20" u="sng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Babar Parser Demo</a:t>
            </a:r>
            <a:endParaRPr b="1" sz="3620">
              <a:solidFill>
                <a:srgbClr val="FFFF00"/>
              </a:solidFill>
            </a:endParaRPr>
          </a:p>
        </p:txBody>
      </p:sp>
      <p:sp>
        <p:nvSpPr>
          <p:cNvPr id="473" name="Google Shape;47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4" name="Google Shape;474;p50" title="Elephants-Trumpe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25525" y="45469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1"/>
          <p:cNvSpPr txBox="1"/>
          <p:nvPr>
            <p:ph type="title"/>
          </p:nvPr>
        </p:nvSpPr>
        <p:spPr>
          <a:xfrm>
            <a:off x="235500" y="292625"/>
            <a:ext cx="86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Knowledge Sideline </a:t>
            </a:r>
            <a:r>
              <a:rPr lang="en"/>
              <a:t>: C</a:t>
            </a:r>
            <a:r>
              <a:rPr lang="en"/>
              <a:t>onsistency</a:t>
            </a:r>
            <a:r>
              <a:rPr lang="en"/>
              <a:t> of Human Knowledge</a:t>
            </a:r>
            <a:endParaRPr/>
          </a:p>
        </p:txBody>
      </p:sp>
      <p:sp>
        <p:nvSpPr>
          <p:cNvPr id="480" name="Google Shape;480;p51"/>
          <p:cNvSpPr txBox="1"/>
          <p:nvPr>
            <p:ph idx="1" type="body"/>
          </p:nvPr>
        </p:nvSpPr>
        <p:spPr>
          <a:xfrm>
            <a:off x="235500" y="1256350"/>
            <a:ext cx="4152600" cy="30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FF"/>
                </a:solidFill>
              </a:rPr>
              <a:t>Question</a:t>
            </a:r>
            <a:r>
              <a:rPr lang="en"/>
              <a:t>: Can birds fly?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Answer: </a:t>
            </a:r>
            <a:r>
              <a:rPr b="1" lang="en"/>
              <a:t>Yes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FF"/>
                </a:solidFill>
              </a:rPr>
              <a:t>Question</a:t>
            </a:r>
            <a:r>
              <a:rPr lang="en"/>
              <a:t>: Are penguins birds?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Answer: </a:t>
            </a:r>
            <a:r>
              <a:rPr b="1" lang="en"/>
              <a:t>Yes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FF"/>
                </a:solidFill>
              </a:rPr>
              <a:t>Question</a:t>
            </a:r>
            <a:r>
              <a:rPr lang="en"/>
              <a:t>: Can penguins fly?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Answer: </a:t>
            </a:r>
            <a:r>
              <a:rPr b="1" lang="en"/>
              <a:t>No</a:t>
            </a:r>
            <a:endParaRPr b="1"/>
          </a:p>
        </p:txBody>
      </p:sp>
      <p:sp>
        <p:nvSpPr>
          <p:cNvPr id="481" name="Google Shape;48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2" name="Google Shape;48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6100" y="1304875"/>
            <a:ext cx="4261152" cy="2663226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51"/>
          <p:cNvSpPr txBox="1"/>
          <p:nvPr/>
        </p:nvSpPr>
        <p:spPr>
          <a:xfrm>
            <a:off x="235500" y="4488425"/>
            <a:ext cx="820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Take away:</a:t>
            </a:r>
            <a:r>
              <a:rPr lang="en" sz="1600"/>
              <a:t> </a:t>
            </a:r>
            <a:r>
              <a:rPr lang="en" sz="1600"/>
              <a:t>Always</a:t>
            </a:r>
            <a:r>
              <a:rPr lang="en" sz="1600"/>
              <a:t> question the rationality of </a:t>
            </a:r>
            <a:r>
              <a:rPr i="1" lang="en" sz="1600"/>
              <a:t>Homo Sapiens.</a:t>
            </a:r>
            <a:endParaRPr i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167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7130725" y="2209950"/>
            <a:ext cx="1050900" cy="886500"/>
          </a:xfrm>
          <a:prstGeom prst="can">
            <a:avLst>
              <a:gd fmla="val 25000" name="adj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Babar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PostGres</a:t>
            </a:r>
            <a:endParaRPr b="1"/>
          </a:p>
        </p:txBody>
      </p:sp>
      <p:sp>
        <p:nvSpPr>
          <p:cNvPr id="77" name="Google Shape;77;p16"/>
          <p:cNvSpPr txBox="1"/>
          <p:nvPr/>
        </p:nvSpPr>
        <p:spPr>
          <a:xfrm>
            <a:off x="5031388" y="647750"/>
            <a:ext cx="90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Flask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</a:t>
            </a:r>
            <a:r>
              <a:rPr b="1" lang="en" sz="1300">
                <a:solidFill>
                  <a:srgbClr val="0000FF"/>
                </a:solidFill>
              </a:rPr>
              <a:t>Python</a:t>
            </a:r>
            <a:r>
              <a:rPr lang="en" sz="1200"/>
              <a:t>)</a:t>
            </a:r>
            <a:endParaRPr sz="1200"/>
          </a:p>
        </p:txBody>
      </p:sp>
      <p:sp>
        <p:nvSpPr>
          <p:cNvPr id="78" name="Google Shape;78;p16"/>
          <p:cNvSpPr txBox="1"/>
          <p:nvPr/>
        </p:nvSpPr>
        <p:spPr>
          <a:xfrm>
            <a:off x="4698538" y="4231100"/>
            <a:ext cx="156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Hunchentoot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</a:t>
            </a:r>
            <a:r>
              <a:rPr b="1" lang="en" sz="1300">
                <a:solidFill>
                  <a:srgbClr val="0000FF"/>
                </a:solidFill>
              </a:rPr>
              <a:t>Common Lisp</a:t>
            </a:r>
            <a:r>
              <a:rPr lang="en" sz="1200"/>
              <a:t>)</a:t>
            </a:r>
            <a:endParaRPr sz="1200"/>
          </a:p>
        </p:txBody>
      </p:sp>
      <p:sp>
        <p:nvSpPr>
          <p:cNvPr id="79" name="Google Shape;79;p16"/>
          <p:cNvSpPr txBox="1"/>
          <p:nvPr/>
        </p:nvSpPr>
        <p:spPr>
          <a:xfrm>
            <a:off x="2751225" y="3011900"/>
            <a:ext cx="90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Ring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</a:t>
            </a:r>
            <a:r>
              <a:rPr b="1" lang="en" sz="1300">
                <a:solidFill>
                  <a:srgbClr val="0000FF"/>
                </a:solidFill>
              </a:rPr>
              <a:t>Clojure</a:t>
            </a:r>
            <a:r>
              <a:rPr lang="en" sz="1200"/>
              <a:t>)</a:t>
            </a:r>
            <a:endParaRPr sz="1200"/>
          </a:p>
        </p:txBody>
      </p:sp>
      <p:cxnSp>
        <p:nvCxnSpPr>
          <p:cNvPr id="80" name="Google Shape;80;p16"/>
          <p:cNvCxnSpPr>
            <a:endCxn id="81" idx="1"/>
          </p:cNvCxnSpPr>
          <p:nvPr/>
        </p:nvCxnSpPr>
        <p:spPr>
          <a:xfrm>
            <a:off x="1556475" y="2678260"/>
            <a:ext cx="1078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>
            <a:stCxn id="81" idx="3"/>
            <a:endCxn id="83" idx="1"/>
          </p:cNvCxnSpPr>
          <p:nvPr/>
        </p:nvCxnSpPr>
        <p:spPr>
          <a:xfrm flipH="1" rot="10800000">
            <a:off x="3825975" y="1336660"/>
            <a:ext cx="1061100" cy="134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>
            <a:stCxn id="81" idx="3"/>
            <a:endCxn id="76" idx="2"/>
          </p:cNvCxnSpPr>
          <p:nvPr/>
        </p:nvCxnSpPr>
        <p:spPr>
          <a:xfrm flipH="1" rot="10800000">
            <a:off x="3825975" y="2653060"/>
            <a:ext cx="3304800" cy="2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>
            <a:stCxn id="81" idx="3"/>
            <a:endCxn id="86" idx="1"/>
          </p:cNvCxnSpPr>
          <p:nvPr/>
        </p:nvCxnSpPr>
        <p:spPr>
          <a:xfrm>
            <a:off x="3825975" y="2678260"/>
            <a:ext cx="1061100" cy="120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>
            <a:stCxn id="83" idx="3"/>
            <a:endCxn id="76" idx="2"/>
          </p:cNvCxnSpPr>
          <p:nvPr/>
        </p:nvCxnSpPr>
        <p:spPr>
          <a:xfrm>
            <a:off x="6078088" y="1336525"/>
            <a:ext cx="1052700" cy="131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>
            <a:stCxn id="86" idx="3"/>
            <a:endCxn id="76" idx="2"/>
          </p:cNvCxnSpPr>
          <p:nvPr/>
        </p:nvCxnSpPr>
        <p:spPr>
          <a:xfrm flipH="1" rot="10800000">
            <a:off x="6078088" y="2653100"/>
            <a:ext cx="1052700" cy="123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6"/>
          <p:cNvSpPr txBox="1"/>
          <p:nvPr/>
        </p:nvSpPr>
        <p:spPr>
          <a:xfrm>
            <a:off x="3389025" y="1572125"/>
            <a:ext cx="119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Asynchronous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requests</a:t>
            </a:r>
            <a:endParaRPr sz="1100"/>
          </a:p>
        </p:txBody>
      </p:sp>
      <p:sp>
        <p:nvSpPr>
          <p:cNvPr id="90" name="Google Shape;90;p16"/>
          <p:cNvSpPr txBox="1"/>
          <p:nvPr/>
        </p:nvSpPr>
        <p:spPr>
          <a:xfrm>
            <a:off x="3389025" y="3477125"/>
            <a:ext cx="119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Asynchronous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requests</a:t>
            </a:r>
            <a:endParaRPr sz="1100"/>
          </a:p>
        </p:txBody>
      </p:sp>
      <p:sp>
        <p:nvSpPr>
          <p:cNvPr id="91" name="Google Shape;91;p16"/>
          <p:cNvSpPr txBox="1"/>
          <p:nvPr/>
        </p:nvSpPr>
        <p:spPr>
          <a:xfrm>
            <a:off x="4674238" y="2278800"/>
            <a:ext cx="16167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Synchronous Queries</a:t>
            </a:r>
            <a:endParaRPr sz="1100"/>
          </a:p>
        </p:txBody>
      </p:sp>
      <p:sp>
        <p:nvSpPr>
          <p:cNvPr id="92" name="Google Shape;92;p16"/>
          <p:cNvSpPr txBox="1"/>
          <p:nvPr/>
        </p:nvSpPr>
        <p:spPr>
          <a:xfrm>
            <a:off x="1644513" y="2382025"/>
            <a:ext cx="90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Requests</a:t>
            </a:r>
            <a:endParaRPr sz="1100"/>
          </a:p>
        </p:txBody>
      </p:sp>
      <p:sp>
        <p:nvSpPr>
          <p:cNvPr id="93" name="Google Shape;93;p16"/>
          <p:cNvSpPr txBox="1"/>
          <p:nvPr/>
        </p:nvSpPr>
        <p:spPr>
          <a:xfrm>
            <a:off x="2969650" y="2493610"/>
            <a:ext cx="90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Front End</a:t>
            </a:r>
            <a:endParaRPr b="1" sz="1200"/>
          </a:p>
        </p:txBody>
      </p:sp>
      <p:sp>
        <p:nvSpPr>
          <p:cNvPr id="94" name="Google Shape;94;p16"/>
          <p:cNvSpPr txBox="1"/>
          <p:nvPr/>
        </p:nvSpPr>
        <p:spPr>
          <a:xfrm>
            <a:off x="5031388" y="1564100"/>
            <a:ext cx="90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Rest API</a:t>
            </a:r>
            <a:endParaRPr sz="1200"/>
          </a:p>
        </p:txBody>
      </p:sp>
      <p:sp>
        <p:nvSpPr>
          <p:cNvPr id="95" name="Google Shape;95;p16"/>
          <p:cNvSpPr txBox="1"/>
          <p:nvPr/>
        </p:nvSpPr>
        <p:spPr>
          <a:xfrm>
            <a:off x="5031388" y="3308863"/>
            <a:ext cx="902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Rest API</a:t>
            </a:r>
            <a:endParaRPr sz="1200"/>
          </a:p>
        </p:txBody>
      </p:sp>
      <p:grpSp>
        <p:nvGrpSpPr>
          <p:cNvPr id="96" name="Google Shape;96;p16"/>
          <p:cNvGrpSpPr/>
          <p:nvPr/>
        </p:nvGrpSpPr>
        <p:grpSpPr>
          <a:xfrm>
            <a:off x="505550" y="3780725"/>
            <a:ext cx="1652475" cy="1100700"/>
            <a:chOff x="1002625" y="4923725"/>
            <a:chExt cx="1652475" cy="1100700"/>
          </a:xfrm>
        </p:grpSpPr>
        <p:grpSp>
          <p:nvGrpSpPr>
            <p:cNvPr id="97" name="Google Shape;97;p16"/>
            <p:cNvGrpSpPr/>
            <p:nvPr/>
          </p:nvGrpSpPr>
          <p:grpSpPr>
            <a:xfrm>
              <a:off x="1002625" y="4923725"/>
              <a:ext cx="1652475" cy="338700"/>
              <a:chOff x="1155025" y="4695125"/>
              <a:chExt cx="1652475" cy="338700"/>
            </a:xfrm>
          </p:grpSpPr>
          <p:sp>
            <p:nvSpPr>
              <p:cNvPr id="98" name="Google Shape;98;p16"/>
              <p:cNvSpPr/>
              <p:nvPr/>
            </p:nvSpPr>
            <p:spPr>
              <a:xfrm>
                <a:off x="1155025" y="4747175"/>
                <a:ext cx="234600" cy="2346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6"/>
              <p:cNvSpPr txBox="1"/>
              <p:nvPr/>
            </p:nvSpPr>
            <p:spPr>
              <a:xfrm>
                <a:off x="1375600" y="4695125"/>
                <a:ext cx="14319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Clobar</a:t>
                </a:r>
                <a:r>
                  <a:rPr lang="en" sz="1000"/>
                  <a:t>: Front End</a:t>
                </a:r>
                <a:endParaRPr sz="1000"/>
              </a:p>
            </p:txBody>
          </p:sp>
        </p:grpSp>
        <p:grpSp>
          <p:nvGrpSpPr>
            <p:cNvPr id="100" name="Google Shape;100;p16"/>
            <p:cNvGrpSpPr/>
            <p:nvPr/>
          </p:nvGrpSpPr>
          <p:grpSpPr>
            <a:xfrm>
              <a:off x="1002625" y="5304725"/>
              <a:ext cx="1652475" cy="338700"/>
              <a:chOff x="1155025" y="5076125"/>
              <a:chExt cx="1652475" cy="338700"/>
            </a:xfrm>
          </p:grpSpPr>
          <p:sp>
            <p:nvSpPr>
              <p:cNvPr id="101" name="Google Shape;101;p16"/>
              <p:cNvSpPr/>
              <p:nvPr/>
            </p:nvSpPr>
            <p:spPr>
              <a:xfrm>
                <a:off x="1155025" y="5128175"/>
                <a:ext cx="234600" cy="234600"/>
              </a:xfrm>
              <a:prstGeom prst="rect">
                <a:avLst/>
              </a:prstGeom>
              <a:solidFill>
                <a:srgbClr val="EAD1D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6"/>
              <p:cNvSpPr txBox="1"/>
              <p:nvPr/>
            </p:nvSpPr>
            <p:spPr>
              <a:xfrm>
                <a:off x="1375600" y="5076125"/>
                <a:ext cx="14319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Lispbar</a:t>
                </a:r>
                <a:r>
                  <a:rPr lang="en" sz="1000"/>
                  <a:t>: Symbolic AI</a:t>
                </a:r>
                <a:endParaRPr sz="1000"/>
              </a:p>
            </p:txBody>
          </p:sp>
        </p:grpSp>
        <p:grpSp>
          <p:nvGrpSpPr>
            <p:cNvPr id="103" name="Google Shape;103;p16"/>
            <p:cNvGrpSpPr/>
            <p:nvPr/>
          </p:nvGrpSpPr>
          <p:grpSpPr>
            <a:xfrm>
              <a:off x="1002625" y="5685725"/>
              <a:ext cx="1652475" cy="338700"/>
              <a:chOff x="1155025" y="5533325"/>
              <a:chExt cx="1652475" cy="338700"/>
            </a:xfrm>
          </p:grpSpPr>
          <p:sp>
            <p:nvSpPr>
              <p:cNvPr id="104" name="Google Shape;104;p16"/>
              <p:cNvSpPr/>
              <p:nvPr/>
            </p:nvSpPr>
            <p:spPr>
              <a:xfrm>
                <a:off x="1155025" y="5585375"/>
                <a:ext cx="234600" cy="2346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6"/>
              <p:cNvSpPr txBox="1"/>
              <p:nvPr/>
            </p:nvSpPr>
            <p:spPr>
              <a:xfrm>
                <a:off x="1375600" y="5533325"/>
                <a:ext cx="14319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Pybar</a:t>
                </a:r>
                <a:r>
                  <a:rPr lang="en" sz="1000"/>
                  <a:t>: Neural AI</a:t>
                </a:r>
                <a:endParaRPr sz="1000"/>
              </a:p>
            </p:txBody>
          </p:sp>
        </p:grpSp>
      </p:grpSp>
      <p:sp>
        <p:nvSpPr>
          <p:cNvPr id="83" name="Google Shape;83;p16"/>
          <p:cNvSpPr/>
          <p:nvPr/>
        </p:nvSpPr>
        <p:spPr>
          <a:xfrm>
            <a:off x="4887088" y="1074925"/>
            <a:ext cx="1191000" cy="523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Pybar</a:t>
            </a:r>
            <a:endParaRPr b="1" sz="1800"/>
          </a:p>
        </p:txBody>
      </p:sp>
      <p:sp>
        <p:nvSpPr>
          <p:cNvPr id="81" name="Google Shape;81;p16"/>
          <p:cNvSpPr/>
          <p:nvPr/>
        </p:nvSpPr>
        <p:spPr>
          <a:xfrm>
            <a:off x="2634975" y="2416660"/>
            <a:ext cx="1191000" cy="523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Clobar</a:t>
            </a:r>
            <a:endParaRPr b="1" sz="1800"/>
          </a:p>
        </p:txBody>
      </p:sp>
      <p:sp>
        <p:nvSpPr>
          <p:cNvPr id="86" name="Google Shape;86;p16"/>
          <p:cNvSpPr/>
          <p:nvPr/>
        </p:nvSpPr>
        <p:spPr>
          <a:xfrm>
            <a:off x="4887088" y="3626600"/>
            <a:ext cx="1191000" cy="523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Lispbar</a:t>
            </a:r>
            <a:endParaRPr b="1" sz="1800"/>
          </a:p>
        </p:txBody>
      </p:sp>
      <p:sp>
        <p:nvSpPr>
          <p:cNvPr id="106" name="Google Shape;106;p16"/>
          <p:cNvSpPr/>
          <p:nvPr/>
        </p:nvSpPr>
        <p:spPr>
          <a:xfrm>
            <a:off x="505550" y="2160910"/>
            <a:ext cx="1050900" cy="1034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Nginx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7130725" y="3447050"/>
            <a:ext cx="1050900" cy="886500"/>
          </a:xfrm>
          <a:prstGeom prst="ca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In-memory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Hypergraph</a:t>
            </a:r>
            <a:endParaRPr b="1" sz="1200"/>
          </a:p>
        </p:txBody>
      </p:sp>
      <p:cxnSp>
        <p:nvCxnSpPr>
          <p:cNvPr id="108" name="Google Shape;108;p16"/>
          <p:cNvCxnSpPr>
            <a:stCxn id="86" idx="3"/>
            <a:endCxn id="107" idx="2"/>
          </p:cNvCxnSpPr>
          <p:nvPr/>
        </p:nvCxnSpPr>
        <p:spPr>
          <a:xfrm>
            <a:off x="6078088" y="3888200"/>
            <a:ext cx="10527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6"/>
          <p:cNvSpPr txBox="1"/>
          <p:nvPr/>
        </p:nvSpPr>
        <p:spPr>
          <a:xfrm>
            <a:off x="4698538" y="2666175"/>
            <a:ext cx="1568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Asynchronous Tasks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505550" y="194100"/>
            <a:ext cx="418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Babar Server Architecture</a:t>
            </a:r>
            <a:endParaRPr sz="2500"/>
          </a:p>
        </p:txBody>
      </p:sp>
      <p:cxnSp>
        <p:nvCxnSpPr>
          <p:cNvPr id="111" name="Google Shape;111;p16"/>
          <p:cNvCxnSpPr>
            <a:stCxn id="107" idx="1"/>
            <a:endCxn id="76" idx="3"/>
          </p:cNvCxnSpPr>
          <p:nvPr/>
        </p:nvCxnSpPr>
        <p:spPr>
          <a:xfrm rot="10800000">
            <a:off x="7656175" y="3096350"/>
            <a:ext cx="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Representation &amp; Reasoning (WIP)</a:t>
            </a:r>
            <a:endParaRPr/>
          </a:p>
        </p:txBody>
      </p:sp>
      <p:sp>
        <p:nvSpPr>
          <p:cNvPr id="489" name="Google Shape;489;p52"/>
          <p:cNvSpPr txBox="1"/>
          <p:nvPr>
            <p:ph idx="1" type="body"/>
          </p:nvPr>
        </p:nvSpPr>
        <p:spPr>
          <a:xfrm>
            <a:off x="311700" y="865325"/>
            <a:ext cx="4577100" cy="41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lauses in a </a:t>
            </a:r>
            <a:r>
              <a:rPr lang="en" u="sng">
                <a:solidFill>
                  <a:schemeClr val="hlink"/>
                </a:solidFill>
                <a:hlinkClick r:id="rId3"/>
              </a:rPr>
              <a:t>Semantic network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In-Memory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Hypergraph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Mary, Jane, John &amp; Mom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/>
              <a:t>Persisted in PostGres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Generalization (FOIL)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Cats, dogs, rabbits have four legs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Cats, dogs, rabbits are mammals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⇒ All mammals have four legs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Inferencing </a:t>
            </a:r>
            <a:r>
              <a:rPr i="1" lang="en"/>
              <a:t>(syllogisms)</a:t>
            </a:r>
            <a:endParaRPr i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All animals have four legs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Arthur is a party animal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⇒ Arthur has four legs</a:t>
            </a:r>
            <a:endParaRPr/>
          </a:p>
        </p:txBody>
      </p:sp>
      <p:sp>
        <p:nvSpPr>
          <p:cNvPr id="490" name="Google Shape;490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1" name="Google Shape;491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2600" y="1017725"/>
            <a:ext cx="3950399" cy="2296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Extraction Examples (WIP)</a:t>
            </a:r>
            <a:endParaRPr/>
          </a:p>
        </p:txBody>
      </p:sp>
      <p:sp>
        <p:nvSpPr>
          <p:cNvPr id="497" name="Google Shape;497;p53"/>
          <p:cNvSpPr txBox="1"/>
          <p:nvPr>
            <p:ph idx="1" type="body"/>
          </p:nvPr>
        </p:nvSpPr>
        <p:spPr>
          <a:xfrm>
            <a:off x="311700" y="865325"/>
            <a:ext cx="6978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3E3D2D"/>
                </a:solidFill>
              </a:rPr>
              <a:t>(HASA "Female African Elephants" "large tusks")</a:t>
            </a:r>
            <a:endParaRPr sz="2100">
              <a:solidFill>
                <a:srgbClr val="3E3D2D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3E3D2D"/>
                </a:solidFill>
              </a:rPr>
              <a:t>(ISA "Elephants" "large land mammals")</a:t>
            </a:r>
            <a:endParaRPr sz="2100">
              <a:solidFill>
                <a:srgbClr val="3E3D2D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3E3D2D"/>
                </a:solidFill>
              </a:rPr>
              <a:t>(ISA "Elephants" "herbivores")</a:t>
            </a:r>
            <a:endParaRPr sz="2100">
              <a:solidFill>
                <a:srgbClr val="3E3D2D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0000FF"/>
                </a:solidFill>
              </a:rPr>
              <a:t>(HASA "African Elephants" “three nails")</a:t>
            </a:r>
            <a:endParaRPr b="1" sz="2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0000FF"/>
                </a:solidFill>
              </a:rPr>
              <a:t>(HASA "Indian Elephants" "four nails")</a:t>
            </a:r>
            <a:endParaRPr b="1" sz="2100">
              <a:solidFill>
                <a:srgbClr val="0000FF"/>
              </a:solidFill>
            </a:endParaRPr>
          </a:p>
        </p:txBody>
      </p:sp>
      <p:sp>
        <p:nvSpPr>
          <p:cNvPr id="498" name="Google Shape;49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9" name="Google Shape;499;p53"/>
          <p:cNvSpPr txBox="1"/>
          <p:nvPr/>
        </p:nvSpPr>
        <p:spPr>
          <a:xfrm>
            <a:off x="254700" y="3323425"/>
            <a:ext cx="7035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Examples of Clausal </a:t>
            </a:r>
            <a:r>
              <a:rPr lang="en" sz="2000"/>
              <a:t>Form</a:t>
            </a:r>
            <a:r>
              <a:rPr lang="en" sz="2000"/>
              <a:t> Logic (CFL)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Well suited for a Graph Database (i.e. triples)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Still handling False-Positives and Nonsense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Form of KR that is very different from ANN</a:t>
            </a:r>
            <a:endParaRPr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4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as Model-free Knowledge Representation</a:t>
            </a:r>
            <a:endParaRPr/>
          </a:p>
        </p:txBody>
      </p:sp>
      <p:sp>
        <p:nvSpPr>
          <p:cNvPr id="505" name="Google Shape;505;p54"/>
          <p:cNvSpPr txBox="1"/>
          <p:nvPr>
            <p:ph idx="1" type="body"/>
          </p:nvPr>
        </p:nvSpPr>
        <p:spPr>
          <a:xfrm>
            <a:off x="311700" y="582275"/>
            <a:ext cx="5814300" cy="45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Learning (mostly model-free)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applied to</a:t>
            </a:r>
            <a:r>
              <a:rPr lang="en"/>
              <a:t> unlabeled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form of c</a:t>
            </a:r>
            <a:r>
              <a:rPr lang="en"/>
              <a:t>ategorization and generalisation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Different Clustering Algorithms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K-Means (</a:t>
            </a:r>
            <a:r>
              <a:rPr lang="en"/>
              <a:t>spheroids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Hierarchical </a:t>
            </a:r>
            <a:r>
              <a:rPr lang="en"/>
              <a:t>Agglomerative Clustering (</a:t>
            </a:r>
            <a:r>
              <a:rPr lang="en" u="sng">
                <a:solidFill>
                  <a:schemeClr val="hlink"/>
                </a:solidFill>
                <a:hlinkClick r:id="rId3"/>
              </a:rPr>
              <a:t>Dendrogram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Big</a:t>
            </a:r>
            <a:r>
              <a:rPr lang="en"/>
              <a:t> Data Clustering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Distributed algorithms (</a:t>
            </a:r>
            <a:r>
              <a:rPr lang="en" u="sng">
                <a:solidFill>
                  <a:schemeClr val="hlink"/>
                </a:solidFill>
                <a:hlinkClick r:id="rId4"/>
              </a:rPr>
              <a:t>Spark ML</a:t>
            </a:r>
            <a:r>
              <a:rPr lang="en"/>
              <a:t>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Representative elements (e.g. </a:t>
            </a:r>
            <a:r>
              <a:rPr lang="en" u="sng">
                <a:solidFill>
                  <a:schemeClr val="hlink"/>
                </a:solidFill>
                <a:hlinkClick r:id="rId5"/>
              </a:rPr>
              <a:t>CURE</a:t>
            </a:r>
            <a:r>
              <a:rPr lang="en"/>
              <a:t>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Fails to semantically label the clusters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Labels are an important: of semantic generalization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conciseness if not preciseness, e.g. birds can fly.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Babar Uses SR-Clustering</a:t>
            </a:r>
            <a:endParaRPr/>
          </a:p>
        </p:txBody>
      </p:sp>
      <p:sp>
        <p:nvSpPr>
          <p:cNvPr id="506" name="Google Shape;50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7" name="Google Shape;507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3200" y="745017"/>
            <a:ext cx="2041657" cy="4083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 Clustering</a:t>
            </a:r>
            <a:endParaRPr/>
          </a:p>
        </p:txBody>
      </p:sp>
      <p:sp>
        <p:nvSpPr>
          <p:cNvPr id="513" name="Google Shape;513;p55"/>
          <p:cNvSpPr txBox="1"/>
          <p:nvPr>
            <p:ph idx="1" type="body"/>
          </p:nvPr>
        </p:nvSpPr>
        <p:spPr>
          <a:xfrm>
            <a:off x="311700" y="727850"/>
            <a:ext cx="8520600" cy="4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b="1" lang="en" sz="2400">
                <a:solidFill>
                  <a:srgbClr val="000000"/>
                </a:solidFill>
              </a:rPr>
              <a:t>Simple-Ray Clustering</a:t>
            </a:r>
            <a:r>
              <a:rPr b="1" lang="en" sz="2400">
                <a:solidFill>
                  <a:srgbClr val="0000FF"/>
                </a:solidFill>
              </a:rPr>
              <a:t> </a:t>
            </a:r>
            <a:endParaRPr b="1" sz="2400">
              <a:solidFill>
                <a:srgbClr val="0000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2400">
                <a:solidFill>
                  <a:srgbClr val="000000"/>
                </a:solidFill>
              </a:rPr>
              <a:t>Proprietary Algorithm</a:t>
            </a:r>
            <a:endParaRPr sz="24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E3D2D"/>
              </a:buClr>
              <a:buSzPct val="100000"/>
              <a:buChar char="○"/>
            </a:pPr>
            <a:r>
              <a:rPr lang="en" sz="2400">
                <a:solidFill>
                  <a:srgbClr val="3E3D2D"/>
                </a:solidFill>
              </a:rPr>
              <a:t>Sort of like a flattened version of hierarchical agglomerative clustering</a:t>
            </a:r>
            <a:br>
              <a:rPr lang="en" sz="2400">
                <a:solidFill>
                  <a:srgbClr val="3E3D2D"/>
                </a:solidFill>
              </a:rPr>
            </a:br>
            <a:endParaRPr sz="2400">
              <a:solidFill>
                <a:srgbClr val="3E3D2D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2400">
                <a:solidFill>
                  <a:srgbClr val="000000"/>
                </a:solidFill>
              </a:rPr>
              <a:t>Basic Algorithm</a:t>
            </a:r>
            <a:endParaRPr b="1" sz="24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○"/>
            </a:pPr>
            <a:r>
              <a:rPr b="1" i="1" lang="en" sz="2400">
                <a:solidFill>
                  <a:srgbClr val="0000FF"/>
                </a:solidFill>
              </a:rPr>
              <a:t>For each data point, place it in the correct cluster and you’re done.</a:t>
            </a:r>
            <a:endParaRPr b="1" i="1" sz="2400">
              <a:solidFill>
                <a:srgbClr val="0000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○"/>
            </a:pPr>
            <a:r>
              <a:rPr lang="en" sz="2400">
                <a:solidFill>
                  <a:srgbClr val="3E3D2D"/>
                </a:solidFill>
              </a:rPr>
              <a:t>Provably correct by definition</a:t>
            </a:r>
            <a:endParaRPr b="1" i="1" sz="2400">
              <a:solidFill>
                <a:srgbClr val="0000FF"/>
              </a:solidFill>
            </a:endParaRPr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Clr>
                <a:srgbClr val="3E3D2D"/>
              </a:buClr>
              <a:buSzPct val="91666"/>
              <a:buChar char="○"/>
            </a:pPr>
            <a:r>
              <a:rPr lang="en" sz="2400">
                <a:solidFill>
                  <a:srgbClr val="3E3D2D"/>
                </a:solidFill>
              </a:rPr>
              <a:t>If it doesn’t belong to any cluster, create a new cluster with that single data point</a:t>
            </a:r>
            <a:br>
              <a:rPr lang="en" sz="2200">
                <a:solidFill>
                  <a:srgbClr val="3E3D2D"/>
                </a:solidFill>
              </a:rPr>
            </a:br>
            <a:endParaRPr sz="2200">
              <a:solidFill>
                <a:srgbClr val="3E3D2D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2400">
                <a:solidFill>
                  <a:srgbClr val="000000"/>
                </a:solidFill>
              </a:rPr>
              <a:t>Cluster Membership Predicate</a:t>
            </a:r>
            <a:endParaRPr b="1" sz="2400">
              <a:solidFill>
                <a:srgbClr val="000000"/>
              </a:solidFill>
            </a:endParaRPr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Clr>
                <a:srgbClr val="3E3D2D"/>
              </a:buClr>
              <a:buSzPct val="91666"/>
              <a:buChar char="○"/>
            </a:pPr>
            <a:r>
              <a:rPr lang="en" sz="2400">
                <a:solidFill>
                  <a:srgbClr val="3E3D2D"/>
                </a:solidFill>
              </a:rPr>
              <a:t>Within a </a:t>
            </a:r>
            <a:r>
              <a:rPr b="1" i="1" lang="en" sz="2400">
                <a:solidFill>
                  <a:srgbClr val="0000FF"/>
                </a:solidFill>
              </a:rPr>
              <a:t>proximity threshold</a:t>
            </a:r>
            <a:r>
              <a:rPr lang="en" sz="2400">
                <a:solidFill>
                  <a:srgbClr val="3E3D2D"/>
                </a:solidFill>
              </a:rPr>
              <a:t> of every data point in that cluster.</a:t>
            </a:r>
            <a:br>
              <a:rPr lang="en" sz="2200">
                <a:solidFill>
                  <a:srgbClr val="3E3D2D"/>
                </a:solidFill>
              </a:rPr>
            </a:br>
            <a:endParaRPr sz="2200">
              <a:solidFill>
                <a:srgbClr val="3E3D2D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2400">
                <a:solidFill>
                  <a:srgbClr val="000000"/>
                </a:solidFill>
              </a:rPr>
              <a:t>Proximity Metric</a:t>
            </a:r>
            <a:endParaRPr b="1" sz="24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E3D2D"/>
              </a:buClr>
              <a:buSzPct val="100000"/>
              <a:buChar char="○"/>
            </a:pPr>
            <a:r>
              <a:rPr lang="en" sz="2400">
                <a:solidFill>
                  <a:srgbClr val="3E3D2D"/>
                </a:solidFill>
              </a:rPr>
              <a:t>The </a:t>
            </a:r>
            <a:r>
              <a:rPr b="1" i="1" lang="en" sz="2400" u="sng">
                <a:solidFill>
                  <a:schemeClr val="hlink"/>
                </a:solidFill>
                <a:hlinkClick r:id="rId3"/>
              </a:rPr>
              <a:t>Jaccard Index</a:t>
            </a:r>
            <a:endParaRPr b="1" i="1" sz="2400">
              <a:solidFill>
                <a:srgbClr val="0000FF"/>
              </a:solidFill>
            </a:endParaRPr>
          </a:p>
          <a:p>
            <a:pPr indent="-315912" lvl="2" marL="1371600" rtl="0" algn="l">
              <a:spcBef>
                <a:spcPts val="0"/>
              </a:spcBef>
              <a:spcAft>
                <a:spcPts val="0"/>
              </a:spcAft>
              <a:buClr>
                <a:srgbClr val="3E3D2D"/>
              </a:buClr>
              <a:buSzPct val="100000"/>
              <a:buChar char="■"/>
            </a:pPr>
            <a:r>
              <a:rPr lang="en" sz="2200">
                <a:solidFill>
                  <a:srgbClr val="3E3D2D"/>
                </a:solidFill>
              </a:rPr>
              <a:t>Norm of the </a:t>
            </a:r>
            <a:r>
              <a:rPr lang="en" sz="2200">
                <a:solidFill>
                  <a:srgbClr val="3E3D2D"/>
                </a:solidFill>
              </a:rPr>
              <a:t>intersection</a:t>
            </a:r>
            <a:r>
              <a:rPr lang="en" sz="2200">
                <a:solidFill>
                  <a:srgbClr val="3E3D2D"/>
                </a:solidFill>
              </a:rPr>
              <a:t> divided by the norm of the union </a:t>
            </a:r>
            <a:endParaRPr sz="2200">
              <a:solidFill>
                <a:srgbClr val="3E3D2D"/>
              </a:solidFill>
            </a:endParaRPr>
          </a:p>
          <a:p>
            <a:pPr indent="-315912" lvl="2" marL="1371600" rtl="0" algn="l">
              <a:spcBef>
                <a:spcPts val="0"/>
              </a:spcBef>
              <a:spcAft>
                <a:spcPts val="0"/>
              </a:spcAft>
              <a:buClr>
                <a:srgbClr val="3E3D2D"/>
              </a:buClr>
              <a:buSzPct val="100000"/>
              <a:buChar char="■"/>
            </a:pPr>
            <a:r>
              <a:rPr lang="en" sz="2200">
                <a:solidFill>
                  <a:srgbClr val="3E3D2D"/>
                </a:solidFill>
              </a:rPr>
              <a:t>I.e. Percentage overlap of two sets</a:t>
            </a:r>
            <a:endParaRPr sz="2200">
              <a:solidFill>
                <a:srgbClr val="3E3D2D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E3D2D"/>
              </a:buClr>
              <a:buSzPct val="100000"/>
              <a:buChar char="○"/>
            </a:pPr>
            <a:r>
              <a:rPr lang="en" sz="2400">
                <a:solidFill>
                  <a:srgbClr val="3E3D2D"/>
                </a:solidFill>
              </a:rPr>
              <a:t>Babar uses the </a:t>
            </a:r>
            <a:r>
              <a:rPr b="1" i="1" lang="en" sz="2400">
                <a:solidFill>
                  <a:srgbClr val="0000FF"/>
                </a:solidFill>
              </a:rPr>
              <a:t>outbound</a:t>
            </a:r>
            <a:r>
              <a:rPr b="1" i="1" lang="en" sz="2400">
                <a:solidFill>
                  <a:srgbClr val="0000FF"/>
                </a:solidFill>
              </a:rPr>
              <a:t> links</a:t>
            </a:r>
            <a:r>
              <a:rPr lang="en" sz="2400">
                <a:solidFill>
                  <a:srgbClr val="3E3D2D"/>
                </a:solidFill>
              </a:rPr>
              <a:t> of each Wikipedia topic being </a:t>
            </a:r>
            <a:r>
              <a:rPr lang="en" sz="2400">
                <a:solidFill>
                  <a:srgbClr val="3E3D2D"/>
                </a:solidFill>
              </a:rPr>
              <a:t>compared</a:t>
            </a:r>
            <a:endParaRPr sz="2400">
              <a:solidFill>
                <a:srgbClr val="3E3D2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20" name="Google Shape;520;p56"/>
          <p:cNvGraphicFramePr/>
          <p:nvPr/>
        </p:nvGraphicFramePr>
        <p:xfrm>
          <a:off x="5334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{11A5B8F4-72FA-430C-9EE7-4C11BB423793}</a:tableStyleId>
              </a:tblPr>
              <a:tblGrid>
                <a:gridCol w="1073475"/>
                <a:gridCol w="1073475"/>
                <a:gridCol w="1073475"/>
                <a:gridCol w="1073475"/>
                <a:gridCol w="1083700"/>
                <a:gridCol w="1083700"/>
                <a:gridCol w="1083700"/>
              </a:tblGrid>
              <a:tr h="42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African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Asian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Indian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Babar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Horton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War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African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38.46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6.82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Asian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38.46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37.74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Indian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37.74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6.90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Babar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6.90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28.57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Horton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6.82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28.57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7.41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War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7.41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521" name="Google Shape;521;p56"/>
          <p:cNvSpPr txBox="1"/>
          <p:nvPr/>
        </p:nvSpPr>
        <p:spPr>
          <a:xfrm>
            <a:off x="439350" y="560775"/>
            <a:ext cx="7227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2060"/>
                </a:solidFill>
              </a:rPr>
              <a:t>Compute the Jaccard Index of pairs of topics using the related topics of each topic as the sets to be compared.</a:t>
            </a:r>
            <a:endParaRPr sz="1000"/>
          </a:p>
        </p:txBody>
      </p:sp>
      <p:sp>
        <p:nvSpPr>
          <p:cNvPr id="522" name="Google Shape;522;p56"/>
          <p:cNvSpPr txBox="1"/>
          <p:nvPr/>
        </p:nvSpPr>
        <p:spPr>
          <a:xfrm>
            <a:off x="439350" y="61925"/>
            <a:ext cx="7822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Clustering Metric: Jaccard Index (WIP)</a:t>
            </a:r>
            <a:endParaRPr sz="2500"/>
          </a:p>
        </p:txBody>
      </p:sp>
      <p:sp>
        <p:nvSpPr>
          <p:cNvPr id="523" name="Google Shape;523;p56"/>
          <p:cNvSpPr txBox="1"/>
          <p:nvPr/>
        </p:nvSpPr>
        <p:spPr>
          <a:xfrm>
            <a:off x="429875" y="4528625"/>
            <a:ext cx="722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NB: An optimal </a:t>
            </a:r>
            <a:r>
              <a:rPr i="1" lang="en"/>
              <a:t>proximity</a:t>
            </a:r>
            <a:r>
              <a:rPr i="1" lang="en"/>
              <a:t> threshold can be determined automatically by maximizing the threshold such that there is no overlap </a:t>
            </a:r>
            <a:r>
              <a:rPr i="1" lang="en"/>
              <a:t>between</a:t>
            </a:r>
            <a:r>
              <a:rPr i="1" lang="en"/>
              <a:t> the </a:t>
            </a:r>
            <a:r>
              <a:rPr i="1" lang="en"/>
              <a:t>individual</a:t>
            </a:r>
            <a:r>
              <a:rPr i="1" lang="en"/>
              <a:t> clusters.</a:t>
            </a:r>
            <a:endParaRPr i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7"/>
          <p:cNvSpPr txBox="1"/>
          <p:nvPr>
            <p:ph type="title"/>
          </p:nvPr>
        </p:nvSpPr>
        <p:spPr>
          <a:xfrm>
            <a:off x="304800" y="64025"/>
            <a:ext cx="87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Clustering Results for Subtopics of Elephant</a:t>
            </a:r>
            <a:endParaRPr/>
          </a:p>
        </p:txBody>
      </p:sp>
      <p:sp>
        <p:nvSpPr>
          <p:cNvPr id="529" name="Google Shape;52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0" name="Google Shape;53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1200" y="685800"/>
            <a:ext cx="2209801" cy="37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57"/>
          <p:cNvSpPr txBox="1"/>
          <p:nvPr/>
        </p:nvSpPr>
        <p:spPr>
          <a:xfrm>
            <a:off x="304800" y="685800"/>
            <a:ext cx="2826600" cy="3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Cluster 1</a:t>
            </a:r>
            <a:endParaRPr b="1" sz="1200">
              <a:solidFill>
                <a:srgbClr val="0000FF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00000"/>
                </a:solidFill>
              </a:rPr>
              <a:t>Asian_elephant(49)</a:t>
            </a:r>
            <a:br>
              <a:rPr lang="en" sz="1200">
                <a:solidFill>
                  <a:srgbClr val="C00000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African_elephant(60)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Cluster 2</a:t>
            </a:r>
            <a:endParaRPr b="1" sz="1200">
              <a:solidFill>
                <a:srgbClr val="0000FF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Babar_the_Elephant(7)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Horton_the_Elephant(5)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Elmer_the_Patchwork_Elephant(4)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Cluster 3</a:t>
            </a:r>
            <a:endParaRPr b="1" sz="1200">
              <a:solidFill>
                <a:srgbClr val="0000FF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00000"/>
                </a:solidFill>
              </a:rPr>
              <a:t>Asian_elephant(49)</a:t>
            </a:r>
            <a:endParaRPr sz="1200">
              <a:solidFill>
                <a:srgbClr val="C00000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Indian_Elephant(18)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Sri_Lankan_elephant(12)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Sumatran_Elephant(11)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Borneo_pygmy_elephant(3)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32" name="Google Shape;532;p57"/>
          <p:cNvSpPr txBox="1"/>
          <p:nvPr/>
        </p:nvSpPr>
        <p:spPr>
          <a:xfrm>
            <a:off x="6400800" y="685800"/>
            <a:ext cx="22728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Cluster 4</a:t>
            </a:r>
            <a:endParaRPr b="1" sz="1200">
              <a:solidFill>
                <a:srgbClr val="0000FF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War_elephant(22)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Spotting_the_elephant (7)</a:t>
            </a:r>
            <a:endParaRPr sz="1200">
              <a:solidFill>
                <a:schemeClr val="dk1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Shooting_the_elephant (15)</a:t>
            </a:r>
            <a:endParaRPr sz="1200">
              <a:solidFill>
                <a:schemeClr val="dk1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Execution_by_elephant(5)</a:t>
            </a:r>
            <a:br>
              <a:rPr lang="en" sz="1200">
                <a:solidFill>
                  <a:srgbClr val="C00000"/>
                </a:solidFill>
              </a:rPr>
            </a:br>
            <a:endParaRPr sz="1200">
              <a:solidFill>
                <a:srgbClr val="C00000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Cluster 5</a:t>
            </a:r>
            <a:endParaRPr b="1" sz="1200">
              <a:solidFill>
                <a:srgbClr val="0000FF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Year_of_the_Elephant(8)</a:t>
            </a:r>
            <a:br>
              <a:rPr lang="en" sz="1200">
                <a:solidFill>
                  <a:srgbClr val="C00000"/>
                </a:solidFill>
              </a:rPr>
            </a:br>
            <a:endParaRPr sz="1200">
              <a:solidFill>
                <a:srgbClr val="C00000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Cluster 6</a:t>
            </a:r>
            <a:endParaRPr b="1" sz="1200">
              <a:solidFill>
                <a:srgbClr val="0000FF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0000"/>
                </a:solidFill>
              </a:rPr>
              <a:t>Dwarf_elephant(24)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Cluster 7</a:t>
            </a:r>
            <a:endParaRPr b="1" sz="1200">
              <a:solidFill>
                <a:srgbClr val="0000FF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White_elephant(10)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33" name="Google Shape;533;p57"/>
          <p:cNvSpPr txBox="1"/>
          <p:nvPr>
            <p:ph type="title"/>
          </p:nvPr>
        </p:nvSpPr>
        <p:spPr>
          <a:xfrm>
            <a:off x="304800" y="4598725"/>
            <a:ext cx="83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20"/>
              <a:t>Take away</a:t>
            </a:r>
            <a:r>
              <a:rPr lang="en" sz="1620"/>
              <a:t>: </a:t>
            </a:r>
            <a:r>
              <a:rPr lang="en" sz="1620"/>
              <a:t>Strictly based on Graph connectivity. Exemplifies the importance of relations.</a:t>
            </a:r>
            <a:endParaRPr sz="162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58"/>
          <p:cNvSpPr txBox="1"/>
          <p:nvPr/>
        </p:nvSpPr>
        <p:spPr>
          <a:xfrm>
            <a:off x="117875" y="714825"/>
            <a:ext cx="59475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3E3D2D"/>
              </a:buClr>
              <a:buSzPts val="1700"/>
              <a:buChar char="●"/>
            </a:pPr>
            <a:r>
              <a:rPr lang="en" sz="1700">
                <a:solidFill>
                  <a:srgbClr val="3E3D2D"/>
                </a:solidFill>
              </a:rPr>
              <a:t>Can be a two</a:t>
            </a:r>
            <a:r>
              <a:rPr lang="en" sz="1700">
                <a:solidFill>
                  <a:srgbClr val="3E3D2D"/>
                </a:solidFill>
              </a:rPr>
              <a:t> decade long process !!!</a:t>
            </a:r>
            <a:endParaRPr sz="1700">
              <a:solidFill>
                <a:srgbClr val="3E3D2D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E3D2D"/>
              </a:buClr>
              <a:buSzPts val="1700"/>
              <a:buChar char="○"/>
            </a:pPr>
            <a:r>
              <a:rPr lang="en" sz="1700">
                <a:solidFill>
                  <a:srgbClr val="3E3D2D"/>
                </a:solidFill>
              </a:rPr>
              <a:t>Kindergarten – Post Doctoral work</a:t>
            </a:r>
            <a:endParaRPr sz="1700">
              <a:solidFill>
                <a:srgbClr val="3E3D2D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E3D2D"/>
              </a:buClr>
              <a:buSzPts val="1700"/>
              <a:buChar char="○"/>
            </a:pPr>
            <a:r>
              <a:rPr lang="en" sz="1700">
                <a:solidFill>
                  <a:srgbClr val="3E3D2D"/>
                </a:solidFill>
              </a:rPr>
              <a:t>Reptiles are born as mini adults</a:t>
            </a:r>
            <a:br>
              <a:rPr lang="en" sz="1700">
                <a:solidFill>
                  <a:srgbClr val="3E3D2D"/>
                </a:solidFill>
              </a:rPr>
            </a:br>
            <a:endParaRPr sz="1700">
              <a:solidFill>
                <a:srgbClr val="3E3D2D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E3D2D"/>
              </a:buClr>
              <a:buSzPts val="1700"/>
              <a:buChar char="●"/>
            </a:pPr>
            <a:r>
              <a:rPr lang="en" sz="1700">
                <a:solidFill>
                  <a:srgbClr val="3E3D2D"/>
                </a:solidFill>
              </a:rPr>
              <a:t>Grade school topics as default knowledge categories.</a:t>
            </a:r>
            <a:endParaRPr sz="1700">
              <a:solidFill>
                <a:srgbClr val="3E3D2D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Science, History, Literature</a:t>
            </a:r>
            <a:r>
              <a:rPr lang="en" sz="1700"/>
              <a:t>, Art, etc…</a:t>
            </a:r>
            <a:br>
              <a:rPr lang="en" sz="1700">
                <a:solidFill>
                  <a:srgbClr val="3E3D2D"/>
                </a:solidFill>
              </a:rPr>
            </a:br>
            <a:endParaRPr sz="1700">
              <a:solidFill>
                <a:srgbClr val="0000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E3D2D"/>
              </a:buClr>
              <a:buSzPts val="1700"/>
              <a:buChar char="●"/>
            </a:pPr>
            <a:r>
              <a:rPr lang="en" sz="1700">
                <a:solidFill>
                  <a:srgbClr val="3E3D2D"/>
                </a:solidFill>
              </a:rPr>
              <a:t>Goal</a:t>
            </a:r>
            <a:r>
              <a:rPr lang="en" sz="1700">
                <a:solidFill>
                  <a:srgbClr val="3E3D2D"/>
                </a:solidFill>
              </a:rPr>
              <a:t>: Assign categories to </a:t>
            </a:r>
            <a:r>
              <a:rPr lang="en" sz="1700">
                <a:solidFill>
                  <a:srgbClr val="3E3D2D"/>
                </a:solidFill>
              </a:rPr>
              <a:t>subtopic </a:t>
            </a:r>
            <a:r>
              <a:rPr lang="en" sz="1700">
                <a:solidFill>
                  <a:srgbClr val="3E3D2D"/>
                </a:solidFill>
              </a:rPr>
              <a:t>clusters</a:t>
            </a:r>
            <a:r>
              <a:rPr lang="en" sz="1700">
                <a:solidFill>
                  <a:srgbClr val="3E3D2D"/>
                </a:solidFill>
              </a:rPr>
              <a:t> </a:t>
            </a:r>
            <a:endParaRPr sz="1700">
              <a:solidFill>
                <a:srgbClr val="3E3D2D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E3D2D"/>
              </a:buClr>
              <a:buSzPts val="1700"/>
              <a:buChar char="○"/>
            </a:pPr>
            <a:r>
              <a:rPr lang="en" sz="1700">
                <a:solidFill>
                  <a:srgbClr val="3E3D2D"/>
                </a:solidFill>
              </a:rPr>
              <a:t>Create topic graphs for each knowledge category</a:t>
            </a:r>
            <a:endParaRPr sz="1700">
              <a:solidFill>
                <a:srgbClr val="3E3D2D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>
                <a:solidFill>
                  <a:srgbClr val="3E3D2D"/>
                </a:solidFill>
              </a:rPr>
              <a:t>Use </a:t>
            </a:r>
            <a:r>
              <a:rPr lang="en" sz="1700"/>
              <a:t>Jaccard Index </a:t>
            </a:r>
            <a:r>
              <a:rPr lang="en" sz="1700">
                <a:solidFill>
                  <a:srgbClr val="3E3D2D"/>
                </a:solidFill>
              </a:rPr>
              <a:t>to identify the category</a:t>
            </a:r>
            <a:endParaRPr sz="1700">
              <a:solidFill>
                <a:srgbClr val="3E3D2D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E3D2D"/>
              </a:buClr>
              <a:buSzPts val="1700"/>
              <a:buChar char="○"/>
            </a:pPr>
            <a:r>
              <a:rPr lang="en" sz="1700">
                <a:solidFill>
                  <a:srgbClr val="3E3D2D"/>
                </a:solidFill>
              </a:rPr>
              <a:t>Automatically generate semantic cluster labels </a:t>
            </a:r>
            <a:endParaRPr sz="1700">
              <a:solidFill>
                <a:srgbClr val="3E3D2D"/>
              </a:solidFill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E3D2D"/>
              </a:buClr>
              <a:buSzPts val="1700"/>
              <a:buChar char="■"/>
            </a:pPr>
            <a:r>
              <a:rPr lang="en" sz="1700">
                <a:solidFill>
                  <a:srgbClr val="3E3D2D"/>
                </a:solidFill>
              </a:rPr>
              <a:t>E.g. Babar =  Literature_Elephant</a:t>
            </a:r>
            <a:endParaRPr sz="1700">
              <a:solidFill>
                <a:srgbClr val="3E3D2D"/>
              </a:solidFill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E3D2D"/>
              </a:buClr>
              <a:buSzPts val="1700"/>
              <a:buChar char="■"/>
            </a:pPr>
            <a:r>
              <a:rPr lang="en" sz="1700">
                <a:solidFill>
                  <a:srgbClr val="3E3D2D"/>
                </a:solidFill>
              </a:rPr>
              <a:t>E.g. Asian Elephant = Science_Elephant</a:t>
            </a:r>
            <a:endParaRPr sz="1700">
              <a:solidFill>
                <a:srgbClr val="3E3D2D"/>
              </a:solidFill>
            </a:endParaRPr>
          </a:p>
        </p:txBody>
      </p:sp>
      <p:sp>
        <p:nvSpPr>
          <p:cNvPr id="540" name="Google Shape;540;p58"/>
          <p:cNvSpPr txBox="1"/>
          <p:nvPr/>
        </p:nvSpPr>
        <p:spPr>
          <a:xfrm>
            <a:off x="117875" y="84525"/>
            <a:ext cx="830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Human Knowledge </a:t>
            </a:r>
            <a:r>
              <a:rPr lang="en" sz="2400"/>
              <a:t>Acquisition</a:t>
            </a:r>
            <a:r>
              <a:rPr lang="en" sz="2400"/>
              <a:t> Process</a:t>
            </a:r>
            <a:endParaRPr sz="2400"/>
          </a:p>
        </p:txBody>
      </p:sp>
      <p:pic>
        <p:nvPicPr>
          <p:cNvPr id="541" name="Google Shape;54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4975" y="1379176"/>
            <a:ext cx="2524224" cy="246563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9"/>
          <p:cNvSpPr txBox="1"/>
          <p:nvPr>
            <p:ph idx="1" type="body"/>
          </p:nvPr>
        </p:nvSpPr>
        <p:spPr>
          <a:xfrm>
            <a:off x="311700" y="194100"/>
            <a:ext cx="8520600" cy="48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76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(((( </a:t>
            </a:r>
            <a:r>
              <a:rPr b="1" lang="en" sz="1300">
                <a:solidFill>
                  <a:srgbClr val="0000FF"/>
                </a:solidFill>
              </a:rPr>
              <a:t>:SCIENCE </a:t>
            </a:r>
            <a:r>
              <a:rPr lang="en" sz="1300">
                <a:solidFill>
                  <a:srgbClr val="3E3D2D"/>
                </a:solidFill>
              </a:rPr>
              <a:t>0.47666672) (:HISTORY 0.44666672))</a:t>
            </a:r>
            <a:endParaRPr sz="1300">
              <a:solidFill>
                <a:srgbClr val="3E3D2D"/>
              </a:solidFill>
            </a:endParaRPr>
          </a:p>
          <a:p>
            <a:pPr indent="0" lvl="0" marL="76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  (#&lt;Concept(49): </a:t>
            </a:r>
            <a:r>
              <a:rPr b="1" lang="en" sz="1300">
                <a:solidFill>
                  <a:srgbClr val="000000"/>
                </a:solidFill>
              </a:rPr>
              <a:t>Asian_elephan</a:t>
            </a:r>
            <a:r>
              <a:rPr lang="en" sz="1300">
                <a:solidFill>
                  <a:srgbClr val="000000"/>
                </a:solidFill>
              </a:rPr>
              <a:t>t</a:t>
            </a:r>
            <a:r>
              <a:rPr lang="en" sz="1300">
                <a:solidFill>
                  <a:srgbClr val="3E3D2D"/>
                </a:solidFill>
              </a:rPr>
              <a:t>&gt; #&lt;Concept(60): </a:t>
            </a:r>
            <a:r>
              <a:rPr b="1" lang="en" sz="1300">
                <a:solidFill>
                  <a:srgbClr val="3E3D2D"/>
                </a:solidFill>
              </a:rPr>
              <a:t>African_elephant</a:t>
            </a:r>
            <a:r>
              <a:rPr lang="en" sz="1300">
                <a:solidFill>
                  <a:srgbClr val="3E3D2D"/>
                </a:solidFill>
              </a:rPr>
              <a:t>&gt;))</a:t>
            </a:r>
            <a:br>
              <a:rPr lang="en" sz="1300">
                <a:solidFill>
                  <a:srgbClr val="3E3D2D"/>
                </a:solidFill>
              </a:rPr>
            </a:br>
            <a:endParaRPr sz="1300">
              <a:solidFill>
                <a:srgbClr val="3E3D2D"/>
              </a:solidFill>
            </a:endParaRPr>
          </a:p>
          <a:p>
            <a:pPr indent="0" lvl="0" marL="76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 ((( </a:t>
            </a:r>
            <a:r>
              <a:rPr b="1" lang="en" sz="1300">
                <a:solidFill>
                  <a:srgbClr val="0000FF"/>
                </a:solidFill>
              </a:rPr>
              <a:t>:SCIENCE </a:t>
            </a:r>
            <a:r>
              <a:rPr lang="en" sz="1300">
                <a:solidFill>
                  <a:srgbClr val="3E3D2D"/>
                </a:solidFill>
              </a:rPr>
              <a:t>0.39) (:GEOGRAPHY 0.37800002))</a:t>
            </a:r>
            <a:endParaRPr sz="1300">
              <a:solidFill>
                <a:srgbClr val="3E3D2D"/>
              </a:solidFill>
            </a:endParaRPr>
          </a:p>
          <a:p>
            <a:pPr indent="0" lvl="0" marL="76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  (#&lt;Concept(3): </a:t>
            </a:r>
            <a:r>
              <a:rPr b="1" lang="en" sz="1300">
                <a:solidFill>
                  <a:srgbClr val="3E3D2D"/>
                </a:solidFill>
              </a:rPr>
              <a:t>Borneo_pygmy_elephant</a:t>
            </a:r>
            <a:r>
              <a:rPr lang="en" sz="1300">
                <a:solidFill>
                  <a:srgbClr val="3E3D2D"/>
                </a:solidFill>
              </a:rPr>
              <a:t>&gt; #&lt;Concept(49): </a:t>
            </a:r>
            <a:r>
              <a:rPr b="1" lang="en" sz="1300">
                <a:solidFill>
                  <a:srgbClr val="000000"/>
                </a:solidFill>
              </a:rPr>
              <a:t>Asian_elephant</a:t>
            </a:r>
            <a:r>
              <a:rPr lang="en" sz="1300">
                <a:solidFill>
                  <a:srgbClr val="3E3D2D"/>
                </a:solidFill>
              </a:rPr>
              <a:t>&gt;</a:t>
            </a:r>
            <a:endParaRPr sz="1300">
              <a:solidFill>
                <a:srgbClr val="3E3D2D"/>
              </a:solidFill>
            </a:endParaRPr>
          </a:p>
          <a:p>
            <a:pPr indent="0" lvl="0" marL="76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   #&lt;Concept(18): </a:t>
            </a:r>
            <a:r>
              <a:rPr b="1" lang="en" sz="1300">
                <a:solidFill>
                  <a:srgbClr val="3E3D2D"/>
                </a:solidFill>
              </a:rPr>
              <a:t>Indian_Elephant</a:t>
            </a:r>
            <a:r>
              <a:rPr lang="en" sz="1300">
                <a:solidFill>
                  <a:srgbClr val="3E3D2D"/>
                </a:solidFill>
              </a:rPr>
              <a:t>&gt; #&lt;Concept(12): </a:t>
            </a:r>
            <a:r>
              <a:rPr b="1" lang="en" sz="1300">
                <a:solidFill>
                  <a:srgbClr val="3E3D2D"/>
                </a:solidFill>
              </a:rPr>
              <a:t>Sri_Lankan_elephan</a:t>
            </a:r>
            <a:r>
              <a:rPr lang="en" sz="1300">
                <a:solidFill>
                  <a:srgbClr val="3E3D2D"/>
                </a:solidFill>
              </a:rPr>
              <a:t>t&gt;</a:t>
            </a:r>
            <a:endParaRPr sz="1300">
              <a:solidFill>
                <a:srgbClr val="3E3D2D"/>
              </a:solidFill>
            </a:endParaRPr>
          </a:p>
          <a:p>
            <a:pPr indent="0" lvl="0" marL="76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   #&lt;Concept(11): </a:t>
            </a:r>
            <a:r>
              <a:rPr b="1" lang="en" sz="1300">
                <a:solidFill>
                  <a:srgbClr val="3E3D2D"/>
                </a:solidFill>
              </a:rPr>
              <a:t>Sumatran_Elephant</a:t>
            </a:r>
            <a:r>
              <a:rPr lang="en" sz="1300">
                <a:solidFill>
                  <a:srgbClr val="3E3D2D"/>
                </a:solidFill>
              </a:rPr>
              <a:t>&gt;))</a:t>
            </a:r>
            <a:br>
              <a:rPr lang="en" sz="1300">
                <a:solidFill>
                  <a:srgbClr val="3E3D2D"/>
                </a:solidFill>
              </a:rPr>
            </a:br>
            <a:endParaRPr sz="1300">
              <a:solidFill>
                <a:srgbClr val="3E3D2D"/>
              </a:solidFill>
            </a:endParaRPr>
          </a:p>
          <a:p>
            <a:pPr indent="0" lvl="0" marL="76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 (((</a:t>
            </a:r>
            <a:r>
              <a:rPr lang="en" sz="1300">
                <a:solidFill>
                  <a:srgbClr val="9900FF"/>
                </a:solidFill>
              </a:rPr>
              <a:t> </a:t>
            </a:r>
            <a:r>
              <a:rPr b="1" lang="en" sz="1300">
                <a:solidFill>
                  <a:srgbClr val="45818E"/>
                </a:solidFill>
              </a:rPr>
              <a:t>:ART </a:t>
            </a:r>
            <a:r>
              <a:rPr lang="en" sz="1300">
                <a:solidFill>
                  <a:srgbClr val="3E3D2D"/>
                </a:solidFill>
              </a:rPr>
              <a:t>0.33333334) (:GEOGRAPHY 0.30666667))</a:t>
            </a:r>
            <a:endParaRPr sz="1300">
              <a:solidFill>
                <a:srgbClr val="3E3D2D"/>
              </a:solidFill>
            </a:endParaRPr>
          </a:p>
          <a:p>
            <a:pPr indent="0" lvl="0" marL="76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  (#&lt;Concept(7): </a:t>
            </a:r>
            <a:r>
              <a:rPr b="1" lang="en" sz="1300">
                <a:solidFill>
                  <a:srgbClr val="3E3D2D"/>
                </a:solidFill>
              </a:rPr>
              <a:t>Babar_the_Elephant</a:t>
            </a:r>
            <a:r>
              <a:rPr lang="en" sz="1300">
                <a:solidFill>
                  <a:srgbClr val="3E3D2D"/>
                </a:solidFill>
              </a:rPr>
              <a:t>&gt; #&lt;Concept(5): </a:t>
            </a:r>
            <a:r>
              <a:rPr b="1" lang="en" sz="1300">
                <a:solidFill>
                  <a:srgbClr val="3E3D2D"/>
                </a:solidFill>
              </a:rPr>
              <a:t>Horton_the_Elephant</a:t>
            </a:r>
            <a:r>
              <a:rPr lang="en" sz="1300">
                <a:solidFill>
                  <a:srgbClr val="3E3D2D"/>
                </a:solidFill>
              </a:rPr>
              <a:t>&gt;</a:t>
            </a:r>
            <a:endParaRPr sz="1300">
              <a:solidFill>
                <a:srgbClr val="3E3D2D"/>
              </a:solidFill>
            </a:endParaRPr>
          </a:p>
          <a:p>
            <a:pPr indent="0" lvl="0" marL="76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   #&lt;Concept(4): </a:t>
            </a:r>
            <a:r>
              <a:rPr b="1" lang="en" sz="1300">
                <a:solidFill>
                  <a:srgbClr val="3E3D2D"/>
                </a:solidFill>
              </a:rPr>
              <a:t>Elmer_the_Patchwork_Elephant</a:t>
            </a:r>
            <a:r>
              <a:rPr lang="en" sz="1300">
                <a:solidFill>
                  <a:srgbClr val="3E3D2D"/>
                </a:solidFill>
              </a:rPr>
              <a:t>&gt;))</a:t>
            </a:r>
            <a:br>
              <a:rPr lang="en" sz="1300">
                <a:solidFill>
                  <a:srgbClr val="3E3D2D"/>
                </a:solidFill>
              </a:rPr>
            </a:br>
            <a:endParaRPr sz="1300">
              <a:solidFill>
                <a:srgbClr val="3E3D2D"/>
              </a:solidFill>
            </a:endParaRPr>
          </a:p>
          <a:p>
            <a:pPr indent="0" lvl="0" marL="76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 (((</a:t>
            </a:r>
            <a:r>
              <a:rPr lang="en" sz="1300">
                <a:solidFill>
                  <a:srgbClr val="0000FF"/>
                </a:solidFill>
              </a:rPr>
              <a:t> </a:t>
            </a:r>
            <a:r>
              <a:rPr b="1" lang="en" sz="1300">
                <a:solidFill>
                  <a:srgbClr val="0000FF"/>
                </a:solidFill>
              </a:rPr>
              <a:t>:HISTORY </a:t>
            </a:r>
            <a:r>
              <a:rPr lang="en" sz="1300">
                <a:solidFill>
                  <a:srgbClr val="3E3D2D"/>
                </a:solidFill>
              </a:rPr>
              <a:t>0.6) (:GEOGRAPHY 0.46)</a:t>
            </a:r>
            <a:endParaRPr sz="1300">
              <a:solidFill>
                <a:srgbClr val="3E3D2D"/>
              </a:solidFill>
            </a:endParaRPr>
          </a:p>
          <a:p>
            <a:pPr indent="0" lvl="0" marL="76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  (#&lt;Concept(8): </a:t>
            </a:r>
            <a:r>
              <a:rPr b="1" lang="en" sz="1300">
                <a:solidFill>
                  <a:srgbClr val="3E3D2D"/>
                </a:solidFill>
              </a:rPr>
              <a:t>Year_of_the_Elephant</a:t>
            </a:r>
            <a:r>
              <a:rPr lang="en" sz="1300">
                <a:solidFill>
                  <a:srgbClr val="3E3D2D"/>
                </a:solidFill>
              </a:rPr>
              <a:t>&gt;))</a:t>
            </a:r>
            <a:br>
              <a:rPr lang="en" sz="1300">
                <a:solidFill>
                  <a:srgbClr val="3E3D2D"/>
                </a:solidFill>
              </a:rPr>
            </a:br>
            <a:endParaRPr sz="1300">
              <a:solidFill>
                <a:srgbClr val="3E3D2D"/>
              </a:solidFill>
            </a:endParaRPr>
          </a:p>
          <a:p>
            <a:pPr indent="0" lvl="0" marL="76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 (((</a:t>
            </a:r>
            <a:r>
              <a:rPr b="1" lang="en" sz="1300">
                <a:solidFill>
                  <a:srgbClr val="FF0000"/>
                </a:solidFill>
              </a:rPr>
              <a:t> :GEOGRAPHY </a:t>
            </a:r>
            <a:r>
              <a:rPr lang="en" sz="1300">
                <a:solidFill>
                  <a:srgbClr val="3E3D2D"/>
                </a:solidFill>
              </a:rPr>
              <a:t>0.72333336) ( </a:t>
            </a:r>
            <a:r>
              <a:rPr b="1" lang="en" sz="1300">
                <a:solidFill>
                  <a:srgbClr val="006600"/>
                </a:solidFill>
              </a:rPr>
              <a:t>:HISTORY </a:t>
            </a:r>
            <a:r>
              <a:rPr lang="en" sz="1300">
                <a:solidFill>
                  <a:srgbClr val="3E3D2D"/>
                </a:solidFill>
              </a:rPr>
              <a:t>0.43666664))</a:t>
            </a:r>
            <a:endParaRPr sz="1300">
              <a:solidFill>
                <a:srgbClr val="3E3D2D"/>
              </a:solidFill>
            </a:endParaRPr>
          </a:p>
          <a:p>
            <a:pPr indent="0" lvl="0" marL="76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  (#&lt;Concept (7) </a:t>
            </a:r>
            <a:r>
              <a:rPr b="1" lang="en" sz="1200">
                <a:solidFill>
                  <a:schemeClr val="dk1"/>
                </a:solidFill>
              </a:rPr>
              <a:t>Spotting_the_elephant</a:t>
            </a:r>
            <a:r>
              <a:rPr lang="en" sz="1200">
                <a:solidFill>
                  <a:schemeClr val="dk1"/>
                </a:solidFill>
              </a:rPr>
              <a:t>&gt; #&lt;Concept (15) </a:t>
            </a:r>
            <a:r>
              <a:rPr b="1" lang="en" sz="1200">
                <a:solidFill>
                  <a:schemeClr val="dk1"/>
                </a:solidFill>
              </a:rPr>
              <a:t>Shooting_the_elephan</a:t>
            </a:r>
            <a:r>
              <a:rPr lang="en" sz="1200">
                <a:solidFill>
                  <a:schemeClr val="dk1"/>
                </a:solidFill>
              </a:rPr>
              <a:t>t&gt; </a:t>
            </a:r>
            <a:r>
              <a:rPr lang="en" sz="1300">
                <a:solidFill>
                  <a:srgbClr val="3E3D2D"/>
                </a:solidFill>
              </a:rPr>
              <a:t> </a:t>
            </a:r>
            <a:endParaRPr sz="1300">
              <a:solidFill>
                <a:srgbClr val="3E3D2D"/>
              </a:solidFill>
            </a:endParaRPr>
          </a:p>
          <a:p>
            <a:pPr indent="0" lvl="0" marL="76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    </a:t>
            </a:r>
            <a:r>
              <a:rPr lang="en" sz="1300">
                <a:solidFill>
                  <a:srgbClr val="3E3D2D"/>
                </a:solidFill>
              </a:rPr>
              <a:t>#&lt;Concept(5):</a:t>
            </a:r>
            <a:r>
              <a:rPr b="1" lang="en" sz="1300">
                <a:solidFill>
                  <a:srgbClr val="3E3D2D"/>
                </a:solidFill>
              </a:rPr>
              <a:t> Execution_by_elephant</a:t>
            </a:r>
            <a:r>
              <a:rPr lang="en" sz="1300">
                <a:solidFill>
                  <a:srgbClr val="3E3D2D"/>
                </a:solidFill>
              </a:rPr>
              <a:t>&gt; #&lt;Concept(22): </a:t>
            </a:r>
            <a:r>
              <a:rPr b="1" lang="en" sz="1300">
                <a:solidFill>
                  <a:srgbClr val="006600"/>
                </a:solidFill>
              </a:rPr>
              <a:t>War_elephant</a:t>
            </a:r>
            <a:r>
              <a:rPr lang="en" sz="1300">
                <a:solidFill>
                  <a:srgbClr val="3E3D2D"/>
                </a:solidFill>
              </a:rPr>
              <a:t>&gt;</a:t>
            </a:r>
            <a:endParaRPr sz="1300">
              <a:solidFill>
                <a:srgbClr val="3E3D2D"/>
              </a:solidFill>
            </a:endParaRPr>
          </a:p>
          <a:p>
            <a:pPr indent="0" lvl="0" marL="76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3D2D"/>
                </a:solidFill>
              </a:rPr>
              <a:t>   #&lt;Concept(4): </a:t>
            </a:r>
            <a:r>
              <a:rPr b="1" lang="en" sz="1300">
                <a:solidFill>
                  <a:srgbClr val="3E3D2D"/>
                </a:solidFill>
              </a:rPr>
              <a:t>Crushing_by_elephan</a:t>
            </a:r>
            <a:r>
              <a:rPr lang="en" sz="1300">
                <a:solidFill>
                  <a:srgbClr val="3E3D2D"/>
                </a:solidFill>
              </a:rPr>
              <a:t>t&gt;))</a:t>
            </a:r>
            <a:endParaRPr/>
          </a:p>
        </p:txBody>
      </p:sp>
      <p:sp>
        <p:nvSpPr>
          <p:cNvPr id="547" name="Google Shape;547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60"/>
          <p:cNvSpPr txBox="1"/>
          <p:nvPr/>
        </p:nvSpPr>
        <p:spPr>
          <a:xfrm>
            <a:off x="28025" y="644475"/>
            <a:ext cx="41571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FF"/>
                </a:solidFill>
              </a:rPr>
              <a:t>(( #&lt;Concept(60): African elephant&gt;</a:t>
            </a:r>
            <a:endParaRPr b="1" sz="1500">
              <a:solidFill>
                <a:srgbClr val="0000FF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FF"/>
                </a:solidFill>
              </a:rPr>
              <a:t>   #&lt;Concept(49): Asian_elephant&gt;</a:t>
            </a:r>
            <a:r>
              <a:rPr lang="en" sz="1500">
                <a:solidFill>
                  <a:srgbClr val="0000FF"/>
                </a:solidFill>
              </a:rPr>
              <a:t>)</a:t>
            </a:r>
            <a:endParaRPr sz="1500">
              <a:solidFill>
                <a:srgbClr val="0000FF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(</a:t>
            </a:r>
            <a:r>
              <a:rPr b="1" lang="en" sz="1500">
                <a:solidFill>
                  <a:srgbClr val="38761D"/>
                </a:solidFill>
              </a:rPr>
              <a:t>#&lt;Concept(10): Elephant intelligence</a:t>
            </a:r>
            <a:r>
              <a:rPr lang="en" sz="1500">
                <a:solidFill>
                  <a:srgbClr val="38761D"/>
                </a:solidFill>
              </a:rPr>
              <a:t>&gt;</a:t>
            </a:r>
            <a:endParaRPr sz="1500">
              <a:solidFill>
                <a:srgbClr val="38761D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6600"/>
                </a:solidFill>
              </a:rPr>
              <a:t>  </a:t>
            </a:r>
            <a:r>
              <a:rPr b="1" lang="en" sz="1500">
                <a:solidFill>
                  <a:srgbClr val="38761D"/>
                </a:solidFill>
              </a:rPr>
              <a:t>#&lt;Concept(103): Animal cognition&gt;</a:t>
            </a:r>
            <a:endParaRPr b="1" sz="1500">
              <a:solidFill>
                <a:srgbClr val="38761D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#&lt;Concept(4): Elephant tusk&gt;</a:t>
            </a:r>
            <a:endParaRPr sz="1500">
              <a:solidFill>
                <a:srgbClr val="3E3D2D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E3D2D"/>
                </a:solidFill>
              </a:rPr>
              <a:t>  #&lt;Concept(102): Proboscidea&gt;</a:t>
            </a:r>
            <a:endParaRPr sz="1500">
              <a:solidFill>
                <a:srgbClr val="006600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6600"/>
                </a:solidFill>
              </a:rPr>
              <a:t>  </a:t>
            </a:r>
            <a:r>
              <a:rPr b="1" lang="en" sz="1500">
                <a:solidFill>
                  <a:srgbClr val="9900FF"/>
                </a:solidFill>
              </a:rPr>
              <a:t>#&lt;Concept(876): Mammal&gt;</a:t>
            </a:r>
            <a:r>
              <a:rPr lang="en" sz="1500">
                <a:solidFill>
                  <a:srgbClr val="3E3D2D"/>
                </a:solidFill>
              </a:rPr>
              <a:t>)</a:t>
            </a:r>
            <a:br>
              <a:rPr lang="en" sz="1500">
                <a:solidFill>
                  <a:srgbClr val="3E3D2D"/>
                </a:solidFill>
              </a:rPr>
            </a:br>
            <a:endParaRPr sz="1500">
              <a:solidFill>
                <a:srgbClr val="3E3D2D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FF"/>
                </a:solidFill>
              </a:rPr>
              <a:t>(#&lt;Concept22): War_elephant&gt;</a:t>
            </a:r>
            <a:endParaRPr b="1" sz="1500">
              <a:solidFill>
                <a:srgbClr val="0000FF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FF"/>
                </a:solidFill>
              </a:rPr>
              <a:t> #&lt;Concept(41): Spotting_the_elephant&gt; </a:t>
            </a:r>
            <a:endParaRPr b="1" sz="1500">
              <a:solidFill>
                <a:srgbClr val="0000FF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FF"/>
                </a:solidFill>
              </a:rPr>
              <a:t> #&lt;Concept(13): Shooting_the_elephant&gt;</a:t>
            </a:r>
            <a:endParaRPr b="1" sz="1500">
              <a:solidFill>
                <a:srgbClr val="0000FF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FF"/>
                </a:solidFill>
              </a:rPr>
              <a:t> #&lt;Concept(37): Execution_by_elephant&gt;</a:t>
            </a:r>
            <a:endParaRPr sz="1500">
              <a:solidFill>
                <a:srgbClr val="0000FF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E3D2D"/>
                </a:solidFill>
              </a:rPr>
              <a:t> #&lt;Concept(55): Ivory&gt;)</a:t>
            </a:r>
            <a:endParaRPr sz="1800"/>
          </a:p>
        </p:txBody>
      </p:sp>
      <p:sp>
        <p:nvSpPr>
          <p:cNvPr id="554" name="Google Shape;554;p60"/>
          <p:cNvSpPr txBox="1"/>
          <p:nvPr/>
        </p:nvSpPr>
        <p:spPr>
          <a:xfrm>
            <a:off x="4331100" y="644475"/>
            <a:ext cx="47427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(</a:t>
            </a:r>
            <a:r>
              <a:rPr b="1" lang="en" sz="1500">
                <a:solidFill>
                  <a:srgbClr val="0000FF"/>
                </a:solidFill>
              </a:rPr>
              <a:t>#&lt;Concept(24): Dwarf elephant</a:t>
            </a:r>
            <a:r>
              <a:rPr lang="en" sz="1500">
                <a:solidFill>
                  <a:srgbClr val="0000FF"/>
                </a:solidFill>
              </a:rPr>
              <a:t>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</a:t>
            </a:r>
            <a:r>
              <a:rPr b="1" lang="en" sz="1500">
                <a:solidFill>
                  <a:srgbClr val="9900FF"/>
                </a:solidFill>
              </a:rPr>
              <a:t>#&lt;Concept(66): Mammoth</a:t>
            </a:r>
            <a:r>
              <a:rPr lang="en" sz="1500">
                <a:solidFill>
                  <a:srgbClr val="9900FF"/>
                </a:solidFill>
              </a:rPr>
              <a:t>&gt;</a:t>
            </a:r>
            <a:endParaRPr sz="15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900FF"/>
                </a:solidFill>
              </a:rPr>
              <a:t> #&lt;Concept(25): Mastodon</a:t>
            </a:r>
            <a:r>
              <a:rPr lang="en" sz="1500">
                <a:solidFill>
                  <a:srgbClr val="9900FF"/>
                </a:solidFill>
              </a:rPr>
              <a:t>&gt;</a:t>
            </a:r>
            <a:endParaRPr sz="15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#&lt;Concept(62): Afrotheria&gt;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#&lt;Concept(86): Gestation&gt;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#&lt;Concept(8): Gomphotherium&gt;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#&lt;Concept(27): Tooth&gt;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</a:t>
            </a:r>
            <a:r>
              <a:rPr lang="en" sz="1500">
                <a:solidFill>
                  <a:srgbClr val="9900FF"/>
                </a:solidFill>
              </a:rPr>
              <a:t>#</a:t>
            </a:r>
            <a:r>
              <a:rPr b="1" lang="en" sz="1500">
                <a:solidFill>
                  <a:srgbClr val="9900FF"/>
                </a:solidFill>
              </a:rPr>
              <a:t>&lt;Concept(8): Tooth_development</a:t>
            </a:r>
            <a:r>
              <a:rPr lang="en" sz="1500">
                <a:solidFill>
                  <a:srgbClr val="9900FF"/>
                </a:solidFill>
              </a:rPr>
              <a:t>&gt;)</a:t>
            </a:r>
            <a:r>
              <a:rPr lang="en" sz="1500"/>
              <a:t>)</a:t>
            </a:r>
            <a:br>
              <a:rPr lang="en" sz="1500"/>
            </a:b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(</a:t>
            </a:r>
            <a:r>
              <a:rPr b="1" lang="en" sz="1500">
                <a:solidFill>
                  <a:srgbClr val="0000FF"/>
                </a:solidFill>
              </a:rPr>
              <a:t>#&lt;Concept(7): Babar_the_Elephant&gt;</a:t>
            </a:r>
            <a:endParaRPr b="1" sz="15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</a:rPr>
              <a:t>  #&lt;Concept(5): Horton_the_Elephant&gt;</a:t>
            </a:r>
            <a:endParaRPr b="1" sz="15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</a:rPr>
              <a:t>  #&lt;Concept(4): Elmer_the_Patchwork_Elephan</a:t>
            </a:r>
            <a:r>
              <a:rPr lang="en" sz="1500">
                <a:solidFill>
                  <a:srgbClr val="0000FF"/>
                </a:solidFill>
              </a:rPr>
              <a:t>t&gt;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</a:t>
            </a:r>
            <a:r>
              <a:rPr b="1" lang="en" sz="1500">
                <a:solidFill>
                  <a:srgbClr val="9900FF"/>
                </a:solidFill>
              </a:rPr>
              <a:t>#&lt;Concept(6): List_of_fictional_elephants</a:t>
            </a:r>
            <a:r>
              <a:rPr lang="en" sz="1500">
                <a:solidFill>
                  <a:srgbClr val="9900FF"/>
                </a:solidFill>
              </a:rPr>
              <a:t>&gt;</a:t>
            </a:r>
            <a:r>
              <a:rPr lang="en" sz="1500"/>
              <a:t>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60"/>
          <p:cNvSpPr txBox="1"/>
          <p:nvPr>
            <p:ph type="title"/>
          </p:nvPr>
        </p:nvSpPr>
        <p:spPr>
          <a:xfrm>
            <a:off x="159300" y="64025"/>
            <a:ext cx="87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Clustering topics not containing “elephant”</a:t>
            </a:r>
            <a:endParaRPr/>
          </a:p>
        </p:txBody>
      </p:sp>
      <p:sp>
        <p:nvSpPr>
          <p:cNvPr id="556" name="Google Shape;556;p60"/>
          <p:cNvSpPr txBox="1"/>
          <p:nvPr>
            <p:ph type="title"/>
          </p:nvPr>
        </p:nvSpPr>
        <p:spPr>
          <a:xfrm>
            <a:off x="83100" y="4636025"/>
            <a:ext cx="87096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Take away: Model-Free Emergence of concepts knowledge from relations</a:t>
            </a:r>
            <a:endParaRPr sz="182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Afterthoughts on </a:t>
            </a:r>
            <a:r>
              <a:rPr lang="en"/>
              <a:t>Clustering Results &amp; KR in General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61"/>
          <p:cNvSpPr txBox="1"/>
          <p:nvPr>
            <p:ph idx="1" type="body"/>
          </p:nvPr>
        </p:nvSpPr>
        <p:spPr>
          <a:xfrm>
            <a:off x="311700" y="636725"/>
            <a:ext cx="8520600" cy="44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2012: There were 36 subtopics of Elephant on Wikipedia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2021: There 105 subtopics of </a:t>
            </a:r>
            <a:r>
              <a:rPr lang="en"/>
              <a:t>of Elephant on Wikipedia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Indiscriminately selecting neighbor-based metrics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a natural way of filtering relenat topics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Weighted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Strongly Related Topics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Triangles in the Graph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Addressing Wikipedia Popularity Bias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External references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sources in general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 in content based Deep Learning paradigms (</a:t>
            </a:r>
            <a:r>
              <a:rPr i="1" lang="en"/>
              <a:t>Word Embeddings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importantly: Need to maintain a model-free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Basically anything that enables natural emergence and evolution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In 2012 there was no Covid-19 Wikipedia page of FB group.</a:t>
            </a:r>
            <a:endParaRPr/>
          </a:p>
        </p:txBody>
      </p:sp>
      <p:sp>
        <p:nvSpPr>
          <p:cNvPr id="563" name="Google Shape;56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Overview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636725"/>
            <a:ext cx="8520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Web Development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Clojure &amp; Hiccup (Clobar)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Javascript Interface (Clobar)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Neural NLP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Word Embeddings (Pybar)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Neural Network Classifiers (Pybar)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Symbolic NLP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English </a:t>
            </a:r>
            <a:r>
              <a:rPr lang="en"/>
              <a:t>Language</a:t>
            </a:r>
            <a:r>
              <a:rPr lang="en"/>
              <a:t> Parser (Lipsbar)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Symbolic Machine Learning (Lispbar)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Knowledge Representation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Clausal Form Logic (Lispbar)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Semantic Nets (Lispbar)</a:t>
            </a:r>
            <a:br>
              <a:rPr lang="en"/>
            </a:br>
            <a:r>
              <a:rPr lang="en"/>
              <a:t>Unsupervised Learning (Lispbar)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Inductive Logic Programming (LispBar)</a:t>
            </a:r>
            <a:br>
              <a:rPr lang="en" sz="1400"/>
            </a:br>
            <a:endParaRPr sz="14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Applications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Browsing Wikipedia (Clobar)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Classifying Search Engine Results (Clobar)</a:t>
            </a:r>
            <a:endParaRPr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Inductive Logic Programming (WIP)</a:t>
            </a:r>
            <a:endParaRPr/>
          </a:p>
        </p:txBody>
      </p:sp>
      <p:sp>
        <p:nvSpPr>
          <p:cNvPr id="569" name="Google Shape;569;p62"/>
          <p:cNvSpPr txBox="1"/>
          <p:nvPr>
            <p:ph idx="1" type="body"/>
          </p:nvPr>
        </p:nvSpPr>
        <p:spPr>
          <a:xfrm>
            <a:off x="311700" y="636725"/>
            <a:ext cx="8832300" cy="43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Yet a</a:t>
            </a:r>
            <a:r>
              <a:rPr lang="en"/>
              <a:t>nother form of symbolic machine learning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s</a:t>
            </a:r>
            <a:r>
              <a:rPr lang="en"/>
              <a:t>ets of Horn clauses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“Learning Logical Definitions From Relations” (</a:t>
            </a:r>
            <a:r>
              <a:rPr lang="en" u="sng">
                <a:solidFill>
                  <a:schemeClr val="hlink"/>
                </a:solidFill>
                <a:hlinkClick r:id="rId3"/>
              </a:rPr>
              <a:t>Quinlan, 1990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FOIL Algorithm (FOIL-Gain)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Supports learning recursive rules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Learning “Ancestor” relation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 Prolog programs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Relationship with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Decision Tree Learning</a:t>
            </a:r>
            <a:r>
              <a:rPr lang="en"/>
              <a:t> (Information Gain)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ILP in Babar (WIP)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Symbolic Generalization: E.g. (hasa mammals four-legs)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Concept identification: E.g. Prehistoric animals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Concept emergence: E.g. Fictional elephants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Concept creation (Imagination)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/>
              <a:t>Hotel Elephant</a:t>
            </a:r>
            <a:r>
              <a:rPr lang="en"/>
              <a:t>: An elephant that hangs out at hotel bars </a:t>
            </a:r>
            <a:r>
              <a:rPr lang="en"/>
              <a:t>drinking</a:t>
            </a:r>
            <a:r>
              <a:rPr lang="en"/>
              <a:t> P</a:t>
            </a:r>
            <a:r>
              <a:rPr lang="en"/>
              <a:t>iña</a:t>
            </a:r>
            <a:r>
              <a:rPr lang="en"/>
              <a:t> Coladas with Arthur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/>
              <a:t>Elephant Hotel</a:t>
            </a:r>
            <a:r>
              <a:rPr lang="en"/>
              <a:t>: A type of hotel that </a:t>
            </a:r>
            <a:r>
              <a:rPr lang="en"/>
              <a:t>accommodates</a:t>
            </a:r>
            <a:r>
              <a:rPr lang="en"/>
              <a:t> such elephants and party animals</a:t>
            </a:r>
            <a:endParaRPr/>
          </a:p>
        </p:txBody>
      </p:sp>
      <p:sp>
        <p:nvSpPr>
          <p:cNvPr id="570" name="Google Shape;57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3"/>
          <p:cNvSpPr txBox="1"/>
          <p:nvPr>
            <p:ph type="title"/>
          </p:nvPr>
        </p:nvSpPr>
        <p:spPr>
          <a:xfrm>
            <a:off x="110775" y="4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The </a:t>
            </a:r>
            <a:r>
              <a:rPr lang="en" sz="2420" u="sng">
                <a:solidFill>
                  <a:schemeClr val="hlink"/>
                </a:solidFill>
                <a:hlinkClick r:id="rId3"/>
              </a:rPr>
              <a:t>FOIL Algorithm</a:t>
            </a:r>
            <a:r>
              <a:rPr lang="en" sz="2420"/>
              <a:t> (Inductive Logic Programming)</a:t>
            </a:r>
            <a:endParaRPr sz="2420"/>
          </a:p>
        </p:txBody>
      </p:sp>
      <p:sp>
        <p:nvSpPr>
          <p:cNvPr id="576" name="Google Shape;576;p63"/>
          <p:cNvSpPr txBox="1"/>
          <p:nvPr>
            <p:ph idx="1" type="body"/>
          </p:nvPr>
        </p:nvSpPr>
        <p:spPr>
          <a:xfrm>
            <a:off x="186975" y="578650"/>
            <a:ext cx="8520600" cy="4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9459"/>
              <a:buFont typeface="Arial"/>
              <a:buNone/>
            </a:pPr>
            <a:r>
              <a:rPr b="1" lang="en" sz="1850"/>
              <a:t>FOIL</a:t>
            </a:r>
            <a:r>
              <a:rPr lang="en" sz="1850"/>
              <a:t> (t</a:t>
            </a:r>
            <a:r>
              <a:rPr i="1" lang="en" sz="1850"/>
              <a:t>arget-predicate, predicates, examples</a:t>
            </a:r>
            <a:r>
              <a:rPr lang="en" sz="1850"/>
              <a:t>)</a:t>
            </a:r>
            <a:br>
              <a:rPr lang="en" sz="1850"/>
            </a:br>
            <a:r>
              <a:rPr lang="en" sz="1850"/>
              <a:t>pos = those examples for which target-predicate is true</a:t>
            </a:r>
            <a:br>
              <a:rPr lang="en" sz="1850"/>
            </a:br>
            <a:r>
              <a:rPr lang="en" sz="1850"/>
              <a:t>neg = those examples for which target-predicate is false</a:t>
            </a:r>
            <a:br>
              <a:rPr lang="en" sz="1850"/>
            </a:br>
            <a:r>
              <a:rPr lang="en" sz="1850"/>
              <a:t>learned-rules  {}</a:t>
            </a:r>
            <a:br>
              <a:rPr lang="en" sz="1850"/>
            </a:br>
            <a:r>
              <a:rPr lang="en" sz="1850"/>
              <a:t>while pos is not empty do</a:t>
            </a:r>
            <a:br>
              <a:rPr lang="en" sz="1850"/>
            </a:br>
            <a:r>
              <a:rPr lang="en" sz="1850"/>
              <a:t>        </a:t>
            </a:r>
            <a:r>
              <a:rPr lang="en" sz="1850">
                <a:solidFill>
                  <a:srgbClr val="0000FF"/>
                </a:solidFill>
              </a:rPr>
              <a:t>l</a:t>
            </a:r>
            <a:r>
              <a:rPr i="1" lang="en" sz="1850">
                <a:solidFill>
                  <a:srgbClr val="0000FF"/>
                </a:solidFill>
              </a:rPr>
              <a:t>earn a new rule</a:t>
            </a:r>
            <a:br>
              <a:rPr lang="en" sz="1850">
                <a:solidFill>
                  <a:srgbClr val="0000FF"/>
                </a:solidFill>
              </a:rPr>
            </a:br>
            <a:r>
              <a:rPr lang="en" sz="1850"/>
              <a:t>        new-rule  = rule that predicts target predicate with no preconditions.</a:t>
            </a:r>
            <a:br>
              <a:rPr lang="en" sz="1850"/>
            </a:br>
            <a:r>
              <a:rPr lang="en" sz="1850"/>
              <a:t>        new-rule-neg  = neg</a:t>
            </a:r>
            <a:br>
              <a:rPr lang="en" sz="1850"/>
            </a:br>
            <a:r>
              <a:rPr lang="en" sz="1850"/>
              <a:t>        while new-rule-neg do</a:t>
            </a:r>
            <a:br>
              <a:rPr lang="en" sz="1850"/>
            </a:br>
            <a:r>
              <a:rPr lang="en" sz="1850"/>
              <a:t>                  </a:t>
            </a:r>
            <a:r>
              <a:rPr i="1" lang="en" sz="1850">
                <a:solidFill>
                  <a:srgbClr val="0000FF"/>
                </a:solidFill>
              </a:rPr>
              <a:t>add a new literal to specialize new rule</a:t>
            </a:r>
            <a:br>
              <a:rPr i="1" lang="en" sz="1850"/>
            </a:br>
            <a:r>
              <a:rPr lang="en" sz="1850"/>
              <a:t>                  candidate-literals  = new literal candidates based on predicates</a:t>
            </a:r>
            <a:br>
              <a:rPr lang="en" sz="1850"/>
            </a:br>
            <a:r>
              <a:rPr lang="en" sz="1850"/>
              <a:t>                  best-literal  = argmax (FOIL-Gain (literal, new-rule)) over candidate-literals</a:t>
            </a:r>
            <a:br>
              <a:rPr lang="en" sz="1850"/>
            </a:br>
            <a:r>
              <a:rPr lang="en" sz="1850"/>
              <a:t>                  add best-literal to the preconditions of new-rule</a:t>
            </a:r>
            <a:br>
              <a:rPr lang="en" sz="1850"/>
            </a:br>
            <a:r>
              <a:rPr lang="en" sz="1850"/>
              <a:t>                  new-rule-neg = subset of new-rule-neg which satisfy new-rule preconditions.</a:t>
            </a:r>
            <a:br>
              <a:rPr lang="en" sz="1850"/>
            </a:br>
            <a:r>
              <a:rPr lang="en" sz="1850"/>
              <a:t>         learned-rules  = learned-rules + new-rule</a:t>
            </a:r>
            <a:br>
              <a:rPr lang="en" sz="1850"/>
            </a:br>
            <a:r>
              <a:rPr lang="en" sz="1850"/>
              <a:t>         pos  = pos – (members of pos covered by new-rule)</a:t>
            </a:r>
            <a:br>
              <a:rPr lang="en" sz="1850"/>
            </a:br>
            <a:r>
              <a:rPr lang="en" sz="1850"/>
              <a:t>return learned-rules</a:t>
            </a:r>
            <a:endParaRPr/>
          </a:p>
        </p:txBody>
      </p:sp>
      <p:sp>
        <p:nvSpPr>
          <p:cNvPr id="577" name="Google Shape;577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4"/>
          <p:cNvSpPr txBox="1"/>
          <p:nvPr>
            <p:ph type="title"/>
          </p:nvPr>
        </p:nvSpPr>
        <p:spPr>
          <a:xfrm>
            <a:off x="83100" y="140225"/>
            <a:ext cx="56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Classification &amp; Clustering Remarks</a:t>
            </a:r>
            <a:endParaRPr sz="2620"/>
          </a:p>
        </p:txBody>
      </p:sp>
      <p:sp>
        <p:nvSpPr>
          <p:cNvPr id="583" name="Google Shape;583;p64"/>
          <p:cNvSpPr txBox="1"/>
          <p:nvPr>
            <p:ph idx="1" type="body"/>
          </p:nvPr>
        </p:nvSpPr>
        <p:spPr>
          <a:xfrm>
            <a:off x="83100" y="865225"/>
            <a:ext cx="5517900" cy="4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4334"/>
              <a:buChar char="●"/>
            </a:pPr>
            <a:r>
              <a:rPr b="1" lang="en">
                <a:solidFill>
                  <a:srgbClr val="0000FF"/>
                </a:solidFill>
              </a:rPr>
              <a:t>A</a:t>
            </a:r>
            <a:r>
              <a:rPr b="1" lang="en">
                <a:solidFill>
                  <a:srgbClr val="0000FF"/>
                </a:solidFill>
              </a:rPr>
              <a:t> function of the Classes and/or the Data</a:t>
            </a:r>
            <a:br>
              <a:rPr b="1" lang="en">
                <a:solidFill>
                  <a:srgbClr val="0000FF"/>
                </a:solidFill>
              </a:rPr>
            </a:br>
            <a:endParaRPr b="1" sz="1908">
              <a:solidFill>
                <a:srgbClr val="0000FF"/>
              </a:solidFill>
            </a:endParaRPr>
          </a:p>
          <a:p>
            <a:pPr indent="-317742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3350"/>
              <a:buChar char="○"/>
            </a:pPr>
            <a:r>
              <a:rPr lang="en" sz="1625"/>
              <a:t>C</a:t>
            </a:r>
            <a:r>
              <a:rPr lang="en" sz="1517"/>
              <a:t>lasses are subject to data coverage limitations</a:t>
            </a:r>
            <a:endParaRPr sz="1517"/>
          </a:p>
          <a:p>
            <a:pPr indent="-317742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○"/>
            </a:pPr>
            <a:r>
              <a:rPr lang="en" sz="1517"/>
              <a:t>E.g. Black sheep vs. white sheep</a:t>
            </a:r>
            <a:br>
              <a:rPr lang="en" sz="1517"/>
            </a:br>
            <a:endParaRPr sz="1517"/>
          </a:p>
          <a:p>
            <a:pPr indent="-3177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17"/>
              <a:t>Classes are subject to subjectivity</a:t>
            </a:r>
            <a:endParaRPr sz="1517"/>
          </a:p>
          <a:p>
            <a:pPr indent="-3177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17"/>
              <a:t>E.g. It’s a bird. Is it a plane. No, it’s Batman.</a:t>
            </a:r>
            <a:br>
              <a:rPr lang="en" sz="1517"/>
            </a:br>
            <a:endParaRPr sz="1517"/>
          </a:p>
          <a:p>
            <a:pPr indent="-3177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17"/>
              <a:t>Classes not always mutually exclusive</a:t>
            </a:r>
            <a:endParaRPr sz="1517"/>
          </a:p>
          <a:p>
            <a:pPr indent="-3177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17"/>
              <a:t>E.g. Arthur: </a:t>
            </a:r>
            <a:r>
              <a:rPr lang="en" sz="1517"/>
              <a:t>Party animal, </a:t>
            </a:r>
            <a:r>
              <a:rPr lang="en" sz="1517"/>
              <a:t>Land mammal, Bar(n) animal</a:t>
            </a:r>
            <a:br>
              <a:rPr lang="en" sz="1517"/>
            </a:br>
            <a:endParaRPr sz="1517"/>
          </a:p>
          <a:p>
            <a:pPr indent="-3177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17"/>
              <a:t>Seriously: Taxonomies are </a:t>
            </a:r>
            <a:r>
              <a:rPr lang="en" sz="1517"/>
              <a:t>subject</a:t>
            </a:r>
            <a:r>
              <a:rPr lang="en" sz="1517"/>
              <a:t> to their usage</a:t>
            </a:r>
            <a:endParaRPr sz="1517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92247"/>
              <a:buChar char="○"/>
            </a:pPr>
            <a:r>
              <a:rPr lang="en" sz="1517"/>
              <a:t>E.g. Classifying web sites and web pages</a:t>
            </a:r>
            <a:br>
              <a:rPr lang="en" sz="1291"/>
            </a:br>
            <a:r>
              <a:rPr lang="en" sz="1291"/>
              <a:t>	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b="1" lang="en">
                <a:solidFill>
                  <a:srgbClr val="0000FF"/>
                </a:solidFill>
              </a:rPr>
              <a:t>Meta Knowledge &amp; Context</a:t>
            </a:r>
            <a:endParaRPr b="1">
              <a:solidFill>
                <a:srgbClr val="0000FF"/>
              </a:solidFill>
            </a:endParaRPr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8"/>
              <a:t>Why are we asking the </a:t>
            </a:r>
            <a:r>
              <a:rPr lang="en" sz="1508"/>
              <a:t>question</a:t>
            </a:r>
            <a:r>
              <a:rPr lang="en" sz="1508"/>
              <a:t>?</a:t>
            </a:r>
            <a:endParaRPr sz="1508"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8"/>
              <a:t>What knowledge </a:t>
            </a:r>
            <a:r>
              <a:rPr lang="en" sz="1508"/>
              <a:t>does</a:t>
            </a:r>
            <a:r>
              <a:rPr lang="en" sz="1508"/>
              <a:t> it provide?</a:t>
            </a:r>
            <a:endParaRPr sz="1508"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8"/>
              <a:t>Is the question reasonable or useful?</a:t>
            </a:r>
            <a:endParaRPr sz="1508"/>
          </a:p>
        </p:txBody>
      </p:sp>
      <p:sp>
        <p:nvSpPr>
          <p:cNvPr id="584" name="Google Shape;584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5" name="Google Shape;58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350" y="942800"/>
            <a:ext cx="3255500" cy="38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</a:t>
            </a:r>
            <a:r>
              <a:rPr lang="en"/>
              <a:t> Supervised and Unsupervised Learning</a:t>
            </a:r>
            <a:endParaRPr/>
          </a:p>
        </p:txBody>
      </p:sp>
      <p:sp>
        <p:nvSpPr>
          <p:cNvPr id="591" name="Google Shape;591;p65"/>
          <p:cNvSpPr txBox="1"/>
          <p:nvPr>
            <p:ph idx="1" type="body"/>
          </p:nvPr>
        </p:nvSpPr>
        <p:spPr>
          <a:xfrm>
            <a:off x="311700" y="712925"/>
            <a:ext cx="8520600" cy="43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Semi-supervised Learning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</a:t>
            </a:r>
            <a:r>
              <a:rPr lang="en" sz="1600"/>
              <a:t>mall set of labeled data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Large set of unlabeled data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Train a classifier on the labeled data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Use classifier to label the unlabeled data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Identifying people on Wikipedia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Start with a d</a:t>
            </a:r>
            <a:r>
              <a:rPr lang="en" sz="1600"/>
              <a:t>atabase of about 30,000 scraped famous people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Generate labeled data for the corresponding Wikipedia pages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Sample Wikipedia in order to generate examples of non-people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Train a person page classifier on the labeled data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the classifier to predict and label unlabeled pages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Finally, train a classifier on the larger set of labeled data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Application: Identifying people or news articles about people (NER)</a:t>
            </a:r>
            <a:endParaRPr sz="1600"/>
          </a:p>
        </p:txBody>
      </p:sp>
      <p:sp>
        <p:nvSpPr>
          <p:cNvPr id="592" name="Google Shape;592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Neuro-Symbolic</a:t>
            </a:r>
            <a:r>
              <a:rPr lang="en"/>
              <a:t> Computing</a:t>
            </a:r>
            <a:endParaRPr/>
          </a:p>
        </p:txBody>
      </p:sp>
      <p:sp>
        <p:nvSpPr>
          <p:cNvPr id="598" name="Google Shape;598;p66"/>
          <p:cNvSpPr txBox="1"/>
          <p:nvPr>
            <p:ph idx="1" type="body"/>
          </p:nvPr>
        </p:nvSpPr>
        <p:spPr>
          <a:xfrm>
            <a:off x="311700" y="885550"/>
            <a:ext cx="8520600" cy="4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ntegrates in a principled way neural network-based learning with symbolic knowledge representation and logical reasoning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Real World Applications of Babar (WIP)</a:t>
            </a:r>
            <a:endParaRPr/>
          </a:p>
        </p:txBody>
      </p:sp>
      <p:sp>
        <p:nvSpPr>
          <p:cNvPr id="605" name="Google Shape;605;p67"/>
          <p:cNvSpPr txBox="1"/>
          <p:nvPr>
            <p:ph idx="1" type="body"/>
          </p:nvPr>
        </p:nvSpPr>
        <p:spPr>
          <a:xfrm>
            <a:off x="311700" y="712925"/>
            <a:ext cx="8520600" cy="43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Clustering Search Engine Results</a:t>
            </a:r>
            <a:endParaRPr b="1"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Model-based Approach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Pre-s</a:t>
            </a:r>
            <a:r>
              <a:rPr lang="en" sz="1500"/>
              <a:t>elect </a:t>
            </a:r>
            <a:r>
              <a:rPr lang="en" sz="1500"/>
              <a:t>categories</a:t>
            </a:r>
            <a:r>
              <a:rPr lang="en" sz="1500"/>
              <a:t> of interest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Train a classifier on those categories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Predict </a:t>
            </a:r>
            <a:r>
              <a:rPr lang="en" sz="1500"/>
              <a:t>category</a:t>
            </a:r>
            <a:r>
              <a:rPr lang="en" sz="1500"/>
              <a:t> of each Google Search result</a:t>
            </a:r>
            <a:endParaRPr sz="15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500"/>
              <a:t>Group results by pre-defined category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Model-free Approach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Analyze Google Search results and vocabulary 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Allow categories to naturally emerge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Group results according to those categories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Research Engine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Browsing the Web more effectively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Researching topics in general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Hours vs. </a:t>
            </a:r>
            <a:r>
              <a:rPr lang="en" sz="1500"/>
              <a:t>Milliseconds</a:t>
            </a:r>
            <a:r>
              <a:rPr lang="en" sz="1500"/>
              <a:t> 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Content Generation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Topic Summaries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Advertisement content</a:t>
            </a:r>
            <a:endParaRPr sz="1500"/>
          </a:p>
        </p:txBody>
      </p:sp>
      <p:sp>
        <p:nvSpPr>
          <p:cNvPr id="606" name="Google Shape;606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8"/>
          <p:cNvSpPr txBox="1"/>
          <p:nvPr>
            <p:ph type="title"/>
          </p:nvPr>
        </p:nvSpPr>
        <p:spPr>
          <a:xfrm>
            <a:off x="311700" y="152350"/>
            <a:ext cx="784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 Issues (WIP)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68"/>
          <p:cNvSpPr txBox="1"/>
          <p:nvPr>
            <p:ph idx="1" type="body"/>
          </p:nvPr>
        </p:nvSpPr>
        <p:spPr>
          <a:xfrm>
            <a:off x="311700" y="773875"/>
            <a:ext cx="8520600" cy="4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Handling 56 million wikipedia topics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How does Wikipedia do do it?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Handling billions of edges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How social media platforms do it?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Handling millions of users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Standard practices?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Partitioned Tables vs. Multiple Tables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Are other options?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Distributed Databases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CAP Theorem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Graph Databases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Neo4j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AllegroGraph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Datomic</a:t>
            </a:r>
            <a:endParaRPr/>
          </a:p>
        </p:txBody>
      </p:sp>
      <p:sp>
        <p:nvSpPr>
          <p:cNvPr id="613" name="Google Shape;613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619" name="Google Shape;619;p69"/>
          <p:cNvSpPr txBox="1"/>
          <p:nvPr>
            <p:ph idx="1" type="body"/>
          </p:nvPr>
        </p:nvSpPr>
        <p:spPr>
          <a:xfrm>
            <a:off x="311700" y="712925"/>
            <a:ext cx="8520600" cy="4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Artificial Intelligence: A Modern Approach, 4th Ed., Russell and Norvig, 2019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Speech and Language Processing, 3rd Ed., Jurafsky, and Martin, 2020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Dive into Deep Learning, Zhang, Lipton, Li, and Smola, 2021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Deep Learning, Goodfellow, Bengio and Courville, 2016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Mining of Massive Datasets, Leskovec, Rajaraman and Ullman, 2010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Pattern Recognition and Machine Learning, Christopher Bishop, 2006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Learning, Tom Mitchell, 1997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Papers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Attention is All You Need, Vaswanie, Shazeer, Parmar, Uszkoreit, Dec. 2017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Neurosymbolic AI: The 3rd Wave, Artur d’Avila Garcez and </a:t>
            </a:r>
            <a:r>
              <a:rPr lang="en"/>
              <a:t>Luís</a:t>
            </a:r>
            <a:r>
              <a:rPr lang="en"/>
              <a:t> C. Lamb, Dec. 2020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 Logical Definitions from Relations, J.R. Quinlan, 1990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Elephant 2000: A Programming Language Based on Speech Acts, John McCarthy, 2000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Framework for Representing Knowledge, Marvin Minsky, 1974</a:t>
            </a:r>
            <a:endParaRPr/>
          </a:p>
        </p:txBody>
      </p:sp>
      <p:sp>
        <p:nvSpPr>
          <p:cNvPr id="620" name="Google Shape;620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6" name="Google Shape;62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850" y="381000"/>
            <a:ext cx="6866075" cy="43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70" title="ThatsAllFolks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400" y="44539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B26B"/>
        </a:solidFill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1"/>
          <p:cNvSpPr txBox="1"/>
          <p:nvPr>
            <p:ph type="title"/>
          </p:nvPr>
        </p:nvSpPr>
        <p:spPr>
          <a:xfrm>
            <a:off x="1100675" y="64025"/>
            <a:ext cx="69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A: </a:t>
            </a:r>
            <a:r>
              <a:rPr lang="en"/>
              <a:t>BERT  (</a:t>
            </a:r>
            <a:r>
              <a:rPr lang="en"/>
              <a:t>NLP State of the Art)</a:t>
            </a:r>
            <a:endParaRPr/>
          </a:p>
        </p:txBody>
      </p:sp>
      <p:sp>
        <p:nvSpPr>
          <p:cNvPr id="633" name="Google Shape;633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4" name="Google Shape;63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675" y="707525"/>
            <a:ext cx="6942650" cy="42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Notes About Wikipedia...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873425"/>
            <a:ext cx="85206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“De Facto” Online Source of</a:t>
            </a:r>
            <a:r>
              <a:rPr lang="en"/>
              <a:t> Universal Knowledge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Fifth most visited website in the world (6.1 billion visitors per month)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Mostly objective and trustworthy knowledge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Implicit bias wrt to subject popularity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train GTP-3 (largest NLP model to date)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vs. Knowledge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Knowledge as the structured organisation of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Wikipedia content is for human consumption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Scraping Wikipedia content produces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Wikipedia graph represents knowledge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Principle source of Babar’s Knowledge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Wikipedia Topics:   5,155,052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Wikipedia Edges: 96,260,661</a:t>
            </a:r>
            <a:endParaRPr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B26B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Appendix B: </a:t>
            </a:r>
            <a:r>
              <a:rPr lang="en" sz="2500"/>
              <a:t>Programmer Ethics in CLOS</a:t>
            </a:r>
            <a:endParaRPr sz="2500"/>
          </a:p>
        </p:txBody>
      </p:sp>
      <p:sp>
        <p:nvSpPr>
          <p:cNvPr id="640" name="Google Shape;640;p72"/>
          <p:cNvSpPr txBox="1"/>
          <p:nvPr>
            <p:ph idx="1" type="body"/>
          </p:nvPr>
        </p:nvSpPr>
        <p:spPr>
          <a:xfrm>
            <a:off x="311700" y="570150"/>
            <a:ext cx="8520600" cy="44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6157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702">
                <a:solidFill>
                  <a:schemeClr val="dk1"/>
                </a:solidFill>
              </a:rPr>
              <a:t>Primary methods do a call-next-method</a:t>
            </a:r>
            <a:endParaRPr sz="2156">
              <a:solidFill>
                <a:schemeClr val="dk1"/>
              </a:solidFill>
            </a:endParaRPr>
          </a:p>
          <a:p>
            <a:pPr indent="-33786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220">
                <a:solidFill>
                  <a:schemeClr val="dk1"/>
                </a:solidFill>
              </a:rPr>
              <a:t>Ensures complete inheritance</a:t>
            </a:r>
            <a:endParaRPr sz="2220">
              <a:solidFill>
                <a:schemeClr val="dk1"/>
              </a:solidFill>
            </a:endParaRPr>
          </a:p>
          <a:p>
            <a:pPr indent="-33786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220">
                <a:solidFill>
                  <a:schemeClr val="dk1"/>
                </a:solidFill>
              </a:rPr>
              <a:t>Ensures complete behavior</a:t>
            </a:r>
            <a:br>
              <a:rPr lang="en" sz="2220">
                <a:solidFill>
                  <a:schemeClr val="dk1"/>
                </a:solidFill>
              </a:rPr>
            </a:br>
            <a:endParaRPr sz="222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249"/>
              <a:buFont typeface="Arial"/>
              <a:buNone/>
            </a:pPr>
            <a:r>
              <a:t/>
            </a:r>
            <a:endParaRPr sz="1856">
              <a:solidFill>
                <a:schemeClr val="dk1"/>
              </a:solidFill>
            </a:endParaRPr>
          </a:p>
          <a:p>
            <a:pPr indent="-36157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702">
                <a:solidFill>
                  <a:schemeClr val="dk1"/>
                </a:solidFill>
              </a:rPr>
              <a:t>Around methods conditionally do a call-next-method</a:t>
            </a:r>
            <a:endParaRPr sz="2156">
              <a:solidFill>
                <a:schemeClr val="dk1"/>
              </a:solidFill>
            </a:endParaRPr>
          </a:p>
          <a:p>
            <a:pPr indent="-33786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220">
                <a:solidFill>
                  <a:schemeClr val="dk1"/>
                </a:solidFill>
              </a:rPr>
              <a:t>Heavy handed by </a:t>
            </a:r>
            <a:r>
              <a:rPr lang="en" sz="2220">
                <a:solidFill>
                  <a:schemeClr val="dk1"/>
                </a:solidFill>
              </a:rPr>
              <a:t>definition</a:t>
            </a:r>
            <a:endParaRPr sz="2220">
              <a:solidFill>
                <a:schemeClr val="dk1"/>
              </a:solidFill>
            </a:endParaRPr>
          </a:p>
          <a:p>
            <a:pPr indent="-33786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220">
                <a:solidFill>
                  <a:schemeClr val="dk1"/>
                </a:solidFill>
              </a:rPr>
              <a:t>Typically do a call-next-method</a:t>
            </a:r>
            <a:endParaRPr sz="2220">
              <a:solidFill>
                <a:schemeClr val="dk1"/>
              </a:solidFill>
            </a:endParaRPr>
          </a:p>
          <a:p>
            <a:pPr indent="-33786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220">
                <a:solidFill>
                  <a:schemeClr val="dk1"/>
                </a:solidFill>
              </a:rPr>
              <a:t>Allow deviation in method dispatching (before part)</a:t>
            </a:r>
            <a:endParaRPr sz="2220">
              <a:solidFill>
                <a:schemeClr val="dk1"/>
              </a:solidFill>
            </a:endParaRPr>
          </a:p>
          <a:p>
            <a:pPr indent="-33786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220">
                <a:solidFill>
                  <a:schemeClr val="dk1"/>
                </a:solidFill>
              </a:rPr>
              <a:t>Allow customization of returned value (after part)</a:t>
            </a:r>
            <a:br>
              <a:rPr lang="en" sz="2220">
                <a:solidFill>
                  <a:schemeClr val="dk1"/>
                </a:solidFill>
              </a:rPr>
            </a:br>
            <a:endParaRPr sz="222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249"/>
              <a:buFont typeface="Arial"/>
              <a:buNone/>
            </a:pPr>
            <a:r>
              <a:t/>
            </a:r>
            <a:endParaRPr sz="1856">
              <a:solidFill>
                <a:schemeClr val="dk1"/>
              </a:solidFill>
            </a:endParaRPr>
          </a:p>
          <a:p>
            <a:pPr indent="-36157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702">
                <a:solidFill>
                  <a:schemeClr val="dk1"/>
                </a:solidFill>
              </a:rPr>
              <a:t>Before and After methods are used for side effects</a:t>
            </a:r>
            <a:endParaRPr sz="2156">
              <a:solidFill>
                <a:schemeClr val="dk1"/>
              </a:solidFill>
            </a:endParaRPr>
          </a:p>
          <a:p>
            <a:pPr indent="-33786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220">
                <a:solidFill>
                  <a:schemeClr val="dk1"/>
                </a:solidFill>
              </a:rPr>
              <a:t>Logging information</a:t>
            </a:r>
            <a:endParaRPr sz="2220">
              <a:solidFill>
                <a:schemeClr val="dk1"/>
              </a:solidFill>
            </a:endParaRPr>
          </a:p>
          <a:p>
            <a:pPr indent="-33786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220">
                <a:solidFill>
                  <a:schemeClr val="dk1"/>
                </a:solidFill>
              </a:rPr>
              <a:t>Persisting data in a database</a:t>
            </a:r>
            <a:endParaRPr/>
          </a:p>
        </p:txBody>
      </p:sp>
      <p:sp>
        <p:nvSpPr>
          <p:cNvPr id="641" name="Google Shape;641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B26B"/>
        </a:solid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Appendix C: </a:t>
            </a:r>
            <a:r>
              <a:rPr lang="en" sz="2500"/>
              <a:t>Programmer Responsibility in CLOS</a:t>
            </a:r>
            <a:endParaRPr sz="2500"/>
          </a:p>
        </p:txBody>
      </p:sp>
      <p:sp>
        <p:nvSpPr>
          <p:cNvPr id="647" name="Google Shape;647;p73"/>
          <p:cNvSpPr txBox="1"/>
          <p:nvPr>
            <p:ph idx="1" type="body"/>
          </p:nvPr>
        </p:nvSpPr>
        <p:spPr>
          <a:xfrm>
            <a:off x="311700" y="803976"/>
            <a:ext cx="8520600" cy="41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Do not change existing functionality (no breaking changes)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Inheriting partial attributes is a bad idea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Inheriting partial behavior is a bad idea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 new classes to extend existing functionality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Guitarist inherits from Person, adds tour dates and a mailing list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 new classes to </a:t>
            </a:r>
            <a:r>
              <a:rPr lang="en">
                <a:solidFill>
                  <a:schemeClr val="dk1"/>
                </a:solidFill>
              </a:rPr>
              <a:t>add functionality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Department of Airborne Vehicles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Add methods on on existing classes to augment functionality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Teleportation ID &amp; associated methods</a:t>
            </a:r>
            <a:endParaRPr sz="2200"/>
          </a:p>
        </p:txBody>
      </p:sp>
      <p:sp>
        <p:nvSpPr>
          <p:cNvPr id="648" name="Google Shape;648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B26B"/>
        </a:solid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D: Business Issues</a:t>
            </a:r>
            <a:endParaRPr/>
          </a:p>
        </p:txBody>
      </p:sp>
      <p:sp>
        <p:nvSpPr>
          <p:cNvPr id="654" name="Google Shape;654;p74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Legal Concerns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Copyright violations:  Wikipedia &amp; </a:t>
            </a:r>
            <a:r>
              <a:rPr lang="en"/>
              <a:t>Merriam-Webster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Extracting content in general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 computing is expensive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Ideally one server per customer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Proprietary customer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Login Info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Payment Info</a:t>
            </a:r>
            <a:endParaRPr/>
          </a:p>
        </p:txBody>
      </p:sp>
      <p:sp>
        <p:nvSpPr>
          <p:cNvPr id="655" name="Google Shape;655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3463623" y="2428212"/>
            <a:ext cx="1644000" cy="978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Babar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Database</a:t>
            </a:r>
            <a:endParaRPr sz="2400"/>
          </a:p>
        </p:txBody>
      </p:sp>
      <p:sp>
        <p:nvSpPr>
          <p:cNvPr id="132" name="Google Shape;132;p19"/>
          <p:cNvSpPr txBox="1"/>
          <p:nvPr/>
        </p:nvSpPr>
        <p:spPr>
          <a:xfrm>
            <a:off x="3351259" y="1161185"/>
            <a:ext cx="1869000" cy="738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Wikipedia Topics Table</a:t>
            </a:r>
            <a:endParaRPr b="1" sz="1800"/>
          </a:p>
        </p:txBody>
      </p:sp>
      <p:grpSp>
        <p:nvGrpSpPr>
          <p:cNvPr id="133" name="Google Shape;133;p19"/>
          <p:cNvGrpSpPr/>
          <p:nvPr/>
        </p:nvGrpSpPr>
        <p:grpSpPr>
          <a:xfrm>
            <a:off x="866235" y="1158228"/>
            <a:ext cx="1396519" cy="3564796"/>
            <a:chOff x="651700" y="1961325"/>
            <a:chExt cx="1387500" cy="4034400"/>
          </a:xfrm>
        </p:grpSpPr>
        <p:sp>
          <p:nvSpPr>
            <p:cNvPr id="134" name="Google Shape;134;p19"/>
            <p:cNvSpPr txBox="1"/>
            <p:nvPr/>
          </p:nvSpPr>
          <p:spPr>
            <a:xfrm>
              <a:off x="651700" y="1961325"/>
              <a:ext cx="1387500" cy="4530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wiki_edges_0</a:t>
              </a:r>
              <a:endParaRPr/>
            </a:p>
          </p:txBody>
        </p:sp>
        <p:sp>
          <p:nvSpPr>
            <p:cNvPr id="135" name="Google Shape;135;p19"/>
            <p:cNvSpPr txBox="1"/>
            <p:nvPr/>
          </p:nvSpPr>
          <p:spPr>
            <a:xfrm>
              <a:off x="651700" y="2472950"/>
              <a:ext cx="1387500" cy="4530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wiki_edges_1</a:t>
              </a:r>
              <a:endParaRPr/>
            </a:p>
          </p:txBody>
        </p:sp>
        <p:sp>
          <p:nvSpPr>
            <p:cNvPr id="136" name="Google Shape;136;p19"/>
            <p:cNvSpPr txBox="1"/>
            <p:nvPr/>
          </p:nvSpPr>
          <p:spPr>
            <a:xfrm>
              <a:off x="651700" y="3496200"/>
              <a:ext cx="1387500" cy="4530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wiki_edges_9</a:t>
              </a:r>
              <a:endParaRPr/>
            </a:p>
          </p:txBody>
        </p:sp>
        <p:sp>
          <p:nvSpPr>
            <p:cNvPr id="137" name="Google Shape;137;p19"/>
            <p:cNvSpPr txBox="1"/>
            <p:nvPr/>
          </p:nvSpPr>
          <p:spPr>
            <a:xfrm>
              <a:off x="651700" y="4007839"/>
              <a:ext cx="1387500" cy="4530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wiki_edges_a</a:t>
              </a:r>
              <a:endParaRPr/>
            </a:p>
          </p:txBody>
        </p:sp>
        <p:sp>
          <p:nvSpPr>
            <p:cNvPr id="138" name="Google Shape;138;p19"/>
            <p:cNvSpPr txBox="1"/>
            <p:nvPr/>
          </p:nvSpPr>
          <p:spPr>
            <a:xfrm>
              <a:off x="651700" y="4519468"/>
              <a:ext cx="1387500" cy="4530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wiki_edges_b</a:t>
              </a:r>
              <a:endParaRPr/>
            </a:p>
          </p:txBody>
        </p:sp>
        <p:sp>
          <p:nvSpPr>
            <p:cNvPr id="139" name="Google Shape;139;p19"/>
            <p:cNvSpPr txBox="1"/>
            <p:nvPr/>
          </p:nvSpPr>
          <p:spPr>
            <a:xfrm>
              <a:off x="651700" y="5542725"/>
              <a:ext cx="1387500" cy="4530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wiki_edges_z</a:t>
              </a:r>
              <a:endParaRPr/>
            </a:p>
          </p:txBody>
        </p:sp>
        <p:sp>
          <p:nvSpPr>
            <p:cNvPr id="140" name="Google Shape;140;p19"/>
            <p:cNvSpPr txBox="1"/>
            <p:nvPr/>
          </p:nvSpPr>
          <p:spPr>
            <a:xfrm>
              <a:off x="651700" y="5031100"/>
              <a:ext cx="1387500" cy="4878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…….</a:t>
              </a:r>
              <a:endParaRPr b="1" sz="1600"/>
            </a:p>
          </p:txBody>
        </p:sp>
        <p:sp>
          <p:nvSpPr>
            <p:cNvPr id="141" name="Google Shape;141;p19"/>
            <p:cNvSpPr txBox="1"/>
            <p:nvPr/>
          </p:nvSpPr>
          <p:spPr>
            <a:xfrm>
              <a:off x="651700" y="2984575"/>
              <a:ext cx="1387500" cy="4878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…….</a:t>
              </a:r>
              <a:endParaRPr b="1" sz="1600"/>
            </a:p>
          </p:txBody>
        </p:sp>
      </p:grpSp>
      <p:grpSp>
        <p:nvGrpSpPr>
          <p:cNvPr id="142" name="Google Shape;142;p19"/>
          <p:cNvGrpSpPr/>
          <p:nvPr/>
        </p:nvGrpSpPr>
        <p:grpSpPr>
          <a:xfrm>
            <a:off x="6208256" y="1158219"/>
            <a:ext cx="2106029" cy="3564796"/>
            <a:chOff x="6337650" y="1961325"/>
            <a:chExt cx="2043300" cy="4034400"/>
          </a:xfrm>
        </p:grpSpPr>
        <p:sp>
          <p:nvSpPr>
            <p:cNvPr id="143" name="Google Shape;143;p19"/>
            <p:cNvSpPr txBox="1"/>
            <p:nvPr/>
          </p:nvSpPr>
          <p:spPr>
            <a:xfrm>
              <a:off x="6337650" y="1961325"/>
              <a:ext cx="2043300" cy="4530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reverse_wiki_edges_0</a:t>
              </a:r>
              <a:endParaRPr/>
            </a:p>
          </p:txBody>
        </p:sp>
        <p:sp>
          <p:nvSpPr>
            <p:cNvPr id="144" name="Google Shape;144;p19"/>
            <p:cNvSpPr txBox="1"/>
            <p:nvPr/>
          </p:nvSpPr>
          <p:spPr>
            <a:xfrm>
              <a:off x="6337650" y="2472954"/>
              <a:ext cx="2043300" cy="4530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reverse_wiki_edges_1</a:t>
              </a:r>
              <a:endParaRPr/>
            </a:p>
          </p:txBody>
        </p:sp>
        <p:sp>
          <p:nvSpPr>
            <p:cNvPr id="145" name="Google Shape;145;p19"/>
            <p:cNvSpPr txBox="1"/>
            <p:nvPr/>
          </p:nvSpPr>
          <p:spPr>
            <a:xfrm>
              <a:off x="6337650" y="3496211"/>
              <a:ext cx="2043300" cy="4530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reverse_wiki_edges_9</a:t>
              </a:r>
              <a:endParaRPr/>
            </a:p>
          </p:txBody>
        </p:sp>
        <p:sp>
          <p:nvSpPr>
            <p:cNvPr id="146" name="Google Shape;146;p19"/>
            <p:cNvSpPr txBox="1"/>
            <p:nvPr/>
          </p:nvSpPr>
          <p:spPr>
            <a:xfrm>
              <a:off x="6337650" y="4007839"/>
              <a:ext cx="2043300" cy="4530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reverse_wiki_edges_a</a:t>
              </a:r>
              <a:endParaRPr/>
            </a:p>
          </p:txBody>
        </p:sp>
        <p:sp>
          <p:nvSpPr>
            <p:cNvPr id="147" name="Google Shape;147;p19"/>
            <p:cNvSpPr txBox="1"/>
            <p:nvPr/>
          </p:nvSpPr>
          <p:spPr>
            <a:xfrm>
              <a:off x="6337650" y="4519468"/>
              <a:ext cx="2043300" cy="4530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reverse_wiki_edges_b</a:t>
              </a:r>
              <a:endParaRPr/>
            </a:p>
          </p:txBody>
        </p:sp>
        <p:sp>
          <p:nvSpPr>
            <p:cNvPr id="148" name="Google Shape;148;p19"/>
            <p:cNvSpPr txBox="1"/>
            <p:nvPr/>
          </p:nvSpPr>
          <p:spPr>
            <a:xfrm>
              <a:off x="6337650" y="5542725"/>
              <a:ext cx="2043300" cy="4530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reverse_wiki_edges_z</a:t>
              </a:r>
              <a:endParaRPr/>
            </a:p>
          </p:txBody>
        </p:sp>
        <p:sp>
          <p:nvSpPr>
            <p:cNvPr id="149" name="Google Shape;149;p19"/>
            <p:cNvSpPr txBox="1"/>
            <p:nvPr/>
          </p:nvSpPr>
          <p:spPr>
            <a:xfrm>
              <a:off x="6337650" y="2984575"/>
              <a:ext cx="2043300" cy="4878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…….</a:t>
              </a:r>
              <a:endParaRPr b="1" sz="1600"/>
            </a:p>
          </p:txBody>
        </p:sp>
        <p:sp>
          <p:nvSpPr>
            <p:cNvPr id="150" name="Google Shape;150;p19"/>
            <p:cNvSpPr txBox="1"/>
            <p:nvPr/>
          </p:nvSpPr>
          <p:spPr>
            <a:xfrm>
              <a:off x="6337650" y="5031100"/>
              <a:ext cx="2043300" cy="4878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…….</a:t>
              </a:r>
              <a:endParaRPr b="1" sz="1600"/>
            </a:p>
          </p:txBody>
        </p:sp>
      </p:grpSp>
      <p:cxnSp>
        <p:nvCxnSpPr>
          <p:cNvPr id="151" name="Google Shape;151;p19"/>
          <p:cNvCxnSpPr>
            <a:stCxn id="131" idx="0"/>
            <a:endCxn id="132" idx="2"/>
          </p:cNvCxnSpPr>
          <p:nvPr/>
        </p:nvCxnSpPr>
        <p:spPr>
          <a:xfrm rot="10800000">
            <a:off x="4285623" y="1900212"/>
            <a:ext cx="0" cy="52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9"/>
          <p:cNvCxnSpPr>
            <a:stCxn id="131" idx="1"/>
            <a:endCxn id="134" idx="3"/>
          </p:cNvCxnSpPr>
          <p:nvPr/>
        </p:nvCxnSpPr>
        <p:spPr>
          <a:xfrm rot="10800000">
            <a:off x="2262723" y="1358262"/>
            <a:ext cx="1200900" cy="155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9"/>
          <p:cNvCxnSpPr>
            <a:stCxn id="131" idx="1"/>
            <a:endCxn id="135" idx="3"/>
          </p:cNvCxnSpPr>
          <p:nvPr/>
        </p:nvCxnSpPr>
        <p:spPr>
          <a:xfrm rot="10800000">
            <a:off x="2262723" y="1810362"/>
            <a:ext cx="1200900" cy="110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9"/>
          <p:cNvCxnSpPr>
            <a:stCxn id="131" idx="1"/>
            <a:endCxn id="136" idx="3"/>
          </p:cNvCxnSpPr>
          <p:nvPr/>
        </p:nvCxnSpPr>
        <p:spPr>
          <a:xfrm rot="10800000">
            <a:off x="2262723" y="2714562"/>
            <a:ext cx="1200900" cy="20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9"/>
          <p:cNvCxnSpPr>
            <a:stCxn id="131" idx="1"/>
            <a:endCxn id="137" idx="3"/>
          </p:cNvCxnSpPr>
          <p:nvPr/>
        </p:nvCxnSpPr>
        <p:spPr>
          <a:xfrm flipH="1">
            <a:off x="2262723" y="2917362"/>
            <a:ext cx="1200900" cy="24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9"/>
          <p:cNvCxnSpPr>
            <a:stCxn id="131" idx="1"/>
            <a:endCxn id="138" idx="3"/>
          </p:cNvCxnSpPr>
          <p:nvPr/>
        </p:nvCxnSpPr>
        <p:spPr>
          <a:xfrm flipH="1">
            <a:off x="2262723" y="2917362"/>
            <a:ext cx="1200900" cy="70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9"/>
          <p:cNvCxnSpPr>
            <a:stCxn id="131" idx="1"/>
            <a:endCxn id="139" idx="3"/>
          </p:cNvCxnSpPr>
          <p:nvPr/>
        </p:nvCxnSpPr>
        <p:spPr>
          <a:xfrm flipH="1">
            <a:off x="2262723" y="2917362"/>
            <a:ext cx="1200900" cy="160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9"/>
          <p:cNvCxnSpPr>
            <a:stCxn id="131" idx="3"/>
            <a:endCxn id="143" idx="1"/>
          </p:cNvCxnSpPr>
          <p:nvPr/>
        </p:nvCxnSpPr>
        <p:spPr>
          <a:xfrm flipH="1" rot="10800000">
            <a:off x="5107623" y="1358262"/>
            <a:ext cx="1100700" cy="155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9"/>
          <p:cNvCxnSpPr>
            <a:stCxn id="131" idx="3"/>
            <a:endCxn id="144" idx="1"/>
          </p:cNvCxnSpPr>
          <p:nvPr/>
        </p:nvCxnSpPr>
        <p:spPr>
          <a:xfrm flipH="1" rot="10800000">
            <a:off x="5107623" y="1810362"/>
            <a:ext cx="1100700" cy="110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9"/>
          <p:cNvCxnSpPr>
            <a:stCxn id="131" idx="3"/>
            <a:endCxn id="145" idx="1"/>
          </p:cNvCxnSpPr>
          <p:nvPr/>
        </p:nvCxnSpPr>
        <p:spPr>
          <a:xfrm flipH="1" rot="10800000">
            <a:off x="5107623" y="2714562"/>
            <a:ext cx="1100700" cy="20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9"/>
          <p:cNvCxnSpPr>
            <a:stCxn id="131" idx="3"/>
            <a:endCxn id="146" idx="1"/>
          </p:cNvCxnSpPr>
          <p:nvPr/>
        </p:nvCxnSpPr>
        <p:spPr>
          <a:xfrm>
            <a:off x="5107623" y="2917362"/>
            <a:ext cx="1100700" cy="24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9"/>
          <p:cNvCxnSpPr>
            <a:stCxn id="131" idx="3"/>
            <a:endCxn id="147" idx="1"/>
          </p:cNvCxnSpPr>
          <p:nvPr/>
        </p:nvCxnSpPr>
        <p:spPr>
          <a:xfrm>
            <a:off x="5107623" y="2917362"/>
            <a:ext cx="1100700" cy="70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9"/>
          <p:cNvCxnSpPr>
            <a:stCxn id="131" idx="3"/>
            <a:endCxn id="148" idx="1"/>
          </p:cNvCxnSpPr>
          <p:nvPr/>
        </p:nvCxnSpPr>
        <p:spPr>
          <a:xfrm>
            <a:off x="5107623" y="2917362"/>
            <a:ext cx="1100700" cy="160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9"/>
          <p:cNvSpPr txBox="1"/>
          <p:nvPr/>
        </p:nvSpPr>
        <p:spPr>
          <a:xfrm>
            <a:off x="866235" y="230675"/>
            <a:ext cx="6659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Wikipedia Graph Postgres Implementation</a:t>
            </a:r>
            <a:endParaRPr b="1"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CLOBAR: Graphical User Interface (GUI)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263175" y="636725"/>
            <a:ext cx="8520600" cy="45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Current System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Implemented in Clojure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Generates server side html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Uses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Ring</a:t>
            </a:r>
            <a:r>
              <a:rPr lang="en" sz="1600"/>
              <a:t> as the web applications library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Uses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Hiccup</a:t>
            </a:r>
            <a:r>
              <a:rPr lang="en" sz="1600"/>
              <a:t> for HTML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Uses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Compojure</a:t>
            </a:r>
            <a:r>
              <a:rPr lang="en" sz="1600"/>
              <a:t> for routing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Uses futures for asynchronous requests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Uses CSS &amp; </a:t>
            </a:r>
            <a:r>
              <a:rPr lang="en" sz="1600"/>
              <a:t>Javascript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Currently not using Node, Angular or Ajax</a:t>
            </a:r>
            <a:br>
              <a:rPr lang="en"/>
            </a:br>
            <a:br>
              <a:rPr lang="en"/>
            </a:b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Future System</a:t>
            </a:r>
            <a:endParaRPr sz="2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 sz="1500"/>
              <a:t>mplemented in </a:t>
            </a:r>
            <a:r>
              <a:rPr lang="en" sz="1500" u="sng">
                <a:solidFill>
                  <a:schemeClr val="hlink"/>
                </a:solidFill>
                <a:hlinkClick r:id="rId6"/>
              </a:rPr>
              <a:t>ClojureScript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 </a:t>
            </a:r>
            <a:r>
              <a:rPr lang="en" sz="1500" u="sng">
                <a:solidFill>
                  <a:schemeClr val="hlink"/>
                </a:solidFill>
                <a:hlinkClick r:id="rId7"/>
              </a:rPr>
              <a:t>Re-Frame</a:t>
            </a:r>
            <a:r>
              <a:rPr lang="en" sz="1500"/>
              <a:t> &amp; </a:t>
            </a:r>
            <a:r>
              <a:rPr lang="en" sz="1500" u="sng">
                <a:solidFill>
                  <a:schemeClr val="hlink"/>
                </a:solidFill>
                <a:hlinkClick r:id="rId8"/>
              </a:rPr>
              <a:t>Reagent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MPSPA (multi-page single-page-application)</a:t>
            </a:r>
            <a:endParaRPr sz="1500"/>
          </a:p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Generation Example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235500" y="712925"/>
            <a:ext cx="8520600" cy="4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(defn layout-page [title &amp; content-section]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(html5</a:t>
            </a:r>
            <a:br>
              <a:rPr lang="en"/>
            </a:br>
            <a:r>
              <a:rPr lang="en"/>
              <a:t>   [</a:t>
            </a:r>
            <a:r>
              <a:rPr b="1" lang="en"/>
              <a:t>:head</a:t>
            </a:r>
            <a:br>
              <a:rPr lang="en"/>
            </a:br>
            <a:r>
              <a:rPr lang="en"/>
              <a:t>      [:meta {:content "text/html;charset=utf-8"}]</a:t>
            </a:r>
            <a:br>
              <a:rPr lang="en"/>
            </a:br>
            <a:r>
              <a:rPr lang="en"/>
              <a:t>      [:title title]</a:t>
            </a:r>
            <a:br>
              <a:rPr lang="en"/>
            </a:br>
            <a:br>
              <a:rPr lang="en"/>
            </a:br>
            <a:r>
              <a:rPr lang="en"/>
              <a:t>      (</a:t>
            </a:r>
            <a:r>
              <a:rPr b="1" lang="en"/>
              <a:t>include-css "css/grid.css"</a:t>
            </a:r>
            <a:r>
              <a:rPr lang="en"/>
              <a:t>)</a:t>
            </a:r>
            <a:br>
              <a:rPr lang="en"/>
            </a:br>
            <a:r>
              <a:rPr lang="en"/>
              <a:t>      (</a:t>
            </a:r>
            <a:r>
              <a:rPr b="1" lang="en"/>
              <a:t>include-css "css/clobar.css</a:t>
            </a:r>
            <a:r>
              <a:rPr lang="en"/>
              <a:t>")</a:t>
            </a:r>
            <a:br>
              <a:rPr lang="en"/>
            </a:br>
            <a:br>
              <a:rPr lang="en"/>
            </a:br>
            <a:r>
              <a:rPr lang="en"/>
              <a:t>      (</a:t>
            </a:r>
            <a:r>
              <a:rPr b="1" lang="en"/>
              <a:t>include-js "js/navbar.js")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[</a:t>
            </a:r>
            <a:r>
              <a:rPr b="1" lang="en"/>
              <a:t>:header</a:t>
            </a:r>
            <a:r>
              <a:rPr lang="en"/>
              <a:t> (babar-navbar-section)][:br]]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[</a:t>
            </a:r>
            <a:r>
              <a:rPr b="1" lang="en"/>
              <a:t>:body </a:t>
            </a:r>
            <a:r>
              <a:rPr lang="en"/>
              <a:t>{:style "background-color:lightblue"}</a:t>
            </a:r>
            <a:br>
              <a:rPr lang="en"/>
            </a:br>
            <a:r>
              <a:rPr lang="en"/>
              <a:t>      (babar-logo-section)</a:t>
            </a:r>
            <a:br>
              <a:rPr lang="en"/>
            </a:br>
            <a:r>
              <a:rPr lang="en"/>
              <a:t>      content-section]))</a:t>
            </a:r>
            <a:endParaRPr/>
          </a:p>
        </p:txBody>
      </p: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