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5E897A-7FA6-4AFD-B77C-A27DDFF7F0AE}">
  <a:tblStyle styleId="{0C5E897A-7FA6-4AFD-B77C-A27DDFF7F0A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2f8bc880cd65edc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2f8bc880cd65edc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2f8bc880cd65edc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2f8bc880cd65edc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2f8bc880cd65edc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2f8bc880cd65edc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00e66bb8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00e66bb8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2f8bc880cd65edc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2f8bc880cd65edc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00e66bb8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00e66bb8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00e66bb8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00e66bb8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2f8bc880cd65edc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2f8bc880cd65edc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2f8bc880cd65edc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2f8bc880cd65edc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2f8bc880cd65edc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2f8bc880cd65edc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15ec766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15ec766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2f8bc880cd65edc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2f8bc880cd65edc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1624de7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1624de7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2f8bc880cd65edc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2f8bc880cd65edc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15ec7667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c15ec7667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2f8bc880cd65ed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2f8bc880cd65ed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1624de78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1624de78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00e66bb8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00e66bb8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c1624de78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c1624de78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bf5649d2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bf5649d2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f5649d29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bf5649d29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f8bc880cd65edc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f8bc880cd65edc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bf5649d29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bf5649d29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bf5649d29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bf5649d29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f5649d29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f5649d29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f5649d29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bf5649d29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62f8bc880cd65edc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62f8bc880cd65edc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00e66bb8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00e66bb8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62f8bc880cd65edc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62f8bc880cd65edc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62f8bc880cd65edc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62f8bc880cd65edc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f5649d29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bf5649d29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bf5649d29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bf5649d29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15ec7667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15ec7667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62f8bc880cd65edc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62f8bc880cd65edc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2f8bc880cd65edc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62f8bc880cd65edc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15ec7667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15ec7667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2f8bc880cd65edc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2f8bc880cd65edc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2f8bc880cd65edc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2f8bc880cd65edc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2f8bc880cd65edc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2f8bc880cd65edc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00e66bb8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00e66bb8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2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John_McCarthy_(computer_scientist)" TargetMode="External"/><Relationship Id="rId4" Type="http://schemas.openxmlformats.org/officeDocument/2006/relationships/hyperlink" Target="https://en.wikipedia.org/wiki/Lisp_(programming_language)" TargetMode="External"/><Relationship Id="rId5" Type="http://schemas.openxmlformats.org/officeDocument/2006/relationships/hyperlink" Target="http://www-formal.stanford.edu/jmc/elephant.pdf" TargetMode="External"/><Relationship Id="rId6" Type="http://schemas.openxmlformats.org/officeDocument/2006/relationships/hyperlink" Target="https://en.wikipedia.org/wiki/Babar_the_Elephan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jpg"/><Relationship Id="rId4" Type="http://schemas.openxmlformats.org/officeDocument/2006/relationships/hyperlink" Target="http://localhost:3000/parser" TargetMode="External"/><Relationship Id="rId5" Type="http://schemas.openxmlformats.org/officeDocument/2006/relationships/hyperlink" Target="http://drive.google.com/file/d/12aTGzPSvgUF1rMKcFH1aqiikOB40CxFR/view" TargetMode="External"/><Relationship Id="rId6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135350"/>
            <a:ext cx="8520600" cy="12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rgbClr val="FFFF00"/>
                </a:solidFill>
              </a:rPr>
              <a:t>BABAR</a:t>
            </a:r>
            <a:endParaRPr b="1" sz="5600">
              <a:solidFill>
                <a:srgbClr val="FFFF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7900" y="2605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00"/>
                </a:solidFill>
              </a:rPr>
              <a:t>Knowledge Browser</a:t>
            </a:r>
            <a:endParaRPr b="1" sz="36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PYBAR (Neural AI)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712925"/>
            <a:ext cx="8520600" cy="42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 Embeddings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Provided by Pybar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Google’s Word2Vec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Gensim Library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 Classifiers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Provided</a:t>
            </a:r>
            <a:r>
              <a:rPr lang="en"/>
              <a:t> by Pybar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LSTM Based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Currently use Keras and Tensorflow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Future: BERT (Bidirectional Encoding Representation from Transformers)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Automatically generated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Babar </a:t>
            </a:r>
            <a:r>
              <a:rPr lang="en"/>
              <a:t>exploits </a:t>
            </a:r>
            <a:r>
              <a:rPr lang="en"/>
              <a:t>Supervised Learning (e.g. quote topics)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MOstly Based on prior human classification (i.e. knowledge)</a:t>
            </a:r>
            <a:endParaRPr/>
          </a:p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AI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712925"/>
            <a:ext cx="8520600" cy="43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Artificial Neural Networks (ANNs)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Tremendous amount of success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Object Identification &amp; </a:t>
            </a:r>
            <a:r>
              <a:rPr lang="en"/>
              <a:t>Facial Recognition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Language translation &amp; Generation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Deepmind's</a:t>
            </a:r>
            <a:r>
              <a:rPr lang="en"/>
              <a:t> AlphaGo &amp; AlphaFold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types of Neural Nets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Convolutional Neural Networks (CNN): Computer Vision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Recurrent Neural Networks (RNN): Natural 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Generative Adversarial Networks (GAN): Computer Vision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Encoder</a:t>
            </a:r>
            <a:r>
              <a:rPr lang="en"/>
              <a:t>/Decoder Networks (Transformers): NLP and Image processing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of Babar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Leverage both Neural &amp; Symbolic AI</a:t>
            </a:r>
            <a:endParaRPr/>
          </a:p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Embeddings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771475"/>
            <a:ext cx="8520600" cy="42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Vectorization of words from a corpus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1-Hot Encoding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TF-IDF Encoding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Word2Vec Encoding (Google)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Glove (Stanford)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Spatially capture semantic similarity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Both distance and direction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Babar uses Gensim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Gensim is Popular implementation of Word2Vec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Interactively create embeddings from </a:t>
            </a:r>
            <a:r>
              <a:rPr lang="en"/>
              <a:t>Wikipedia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first layer in an LSTM or </a:t>
            </a:r>
            <a:r>
              <a:rPr lang="en"/>
              <a:t>Transformer based architecture</a:t>
            </a:r>
            <a:endParaRPr/>
          </a:p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Babar Create Word Embedding Example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159300" y="805475"/>
            <a:ext cx="4260300" cy="41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Name: Animals</a:t>
            </a:r>
            <a:br>
              <a:rPr lang="en"/>
            </a:br>
            <a:r>
              <a:rPr lang="en"/>
              <a:t>Topics: ['mammal', 'reptiles', 'bird']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Processing create embedding request:</a:t>
            </a:r>
            <a:br>
              <a:rPr lang="en"/>
            </a:br>
            <a:r>
              <a:rPr lang="en"/>
              <a:t>Computing topic sentences…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Processing topic: mammal</a:t>
            </a:r>
            <a:br>
              <a:rPr lang="en"/>
            </a:br>
            <a:r>
              <a:rPr lang="en"/>
              <a:t>Neighbor count: 74</a:t>
            </a:r>
            <a:br>
              <a:rPr lang="en"/>
            </a:br>
            <a:r>
              <a:rPr lang="en"/>
              <a:t>Total mammal related sentences: 4705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Processing topic: reptiles</a:t>
            </a:r>
            <a:br>
              <a:rPr lang="en"/>
            </a:br>
            <a:r>
              <a:rPr lang="en"/>
              <a:t>Neighbor count: 99</a:t>
            </a:r>
            <a:br>
              <a:rPr lang="en"/>
            </a:br>
            <a:r>
              <a:rPr lang="en"/>
              <a:t>Total reptiles related sentences: 3348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Processing topic: bird</a:t>
            </a:r>
            <a:br>
              <a:rPr lang="en"/>
            </a:br>
            <a:r>
              <a:rPr lang="en"/>
              <a:t>Neighbor count: 1237</a:t>
            </a:r>
            <a:br>
              <a:rPr lang="en"/>
            </a:br>
            <a:r>
              <a:rPr lang="en"/>
              <a:t>Total bird related sentences: 61517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4578900" y="805475"/>
            <a:ext cx="4518600" cy="41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2"/>
              <a:t>Saving training data to:</a:t>
            </a:r>
            <a:br>
              <a:rPr lang="en" sz="1682"/>
            </a:br>
            <a:r>
              <a:rPr lang="en" sz="1682"/>
              <a:t>C:\babar\data\training\Animals-training-data.csv</a:t>
            </a:r>
            <a:endParaRPr sz="168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2"/>
              <a:t>Computing word embeddings..</a:t>
            </a:r>
            <a:endParaRPr sz="168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2"/>
              <a:t>Saving Gensim weights to:</a:t>
            </a:r>
            <a:br>
              <a:rPr lang="en" sz="1682"/>
            </a:br>
            <a:r>
              <a:rPr lang="en" sz="1682"/>
              <a:t>C:\babar\pybar\models\animals_gensim_weights.npz</a:t>
            </a:r>
            <a:endParaRPr sz="168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2"/>
              <a:t>Saving Gensim vocabulary to:</a:t>
            </a:r>
            <a:br>
              <a:rPr lang="en" sz="1682"/>
            </a:br>
            <a:r>
              <a:rPr lang="en" sz="1682"/>
              <a:t>C:\babar\pybar\models\animals_gensim_vocab.json</a:t>
            </a:r>
            <a:br>
              <a:rPr lang="en" sz="1682"/>
            </a:br>
            <a:r>
              <a:rPr lang="en" sz="1682"/>
              <a:t>Vocabulary Size: 17438</a:t>
            </a:r>
            <a:endParaRPr sz="168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2"/>
              <a:t>Sending word embedding confirmation email to: delaray@hotmail.com</a:t>
            </a:r>
            <a:endParaRPr sz="168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2"/>
              <a:t>Finished processing request.</a:t>
            </a:r>
            <a:endParaRPr sz="168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Short-Term Memory (LSTM)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882350"/>
            <a:ext cx="8520600" cy="41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of Recurrent Neural Network (RNN)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gated neural nets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Solve vanishing and exploding gradient issue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 multi-layered networks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Well suited to handle sequences of inputs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Textual Language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Speech Processing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Becoming somewhat obsolete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Transformers (</a:t>
            </a:r>
            <a:r>
              <a:rPr lang="en"/>
              <a:t>Attention mechanism)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BERT (Bidirectional Encoder Representation from Transformers)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GPT-3 (OpenAI): Largest language model to date.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175 billion machine learning parameters (variables)</a:t>
            </a:r>
            <a:endParaRPr/>
          </a:p>
        </p:txBody>
      </p:sp>
      <p:sp>
        <p:nvSpPr>
          <p:cNvPr id="144" name="Google Shape;14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7"/>
          <p:cNvSpPr txBox="1"/>
          <p:nvPr/>
        </p:nvSpPr>
        <p:spPr>
          <a:xfrm>
            <a:off x="1074400" y="96000"/>
            <a:ext cx="69231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Babar </a:t>
            </a:r>
            <a:r>
              <a:rPr lang="en" sz="2400">
                <a:solidFill>
                  <a:schemeClr val="dk1"/>
                </a:solidFill>
              </a:rPr>
              <a:t>LSTM Classifier </a:t>
            </a:r>
            <a:r>
              <a:rPr lang="en" sz="2400"/>
              <a:t>Based Architecture</a:t>
            </a:r>
            <a:endParaRPr sz="2400"/>
          </a:p>
        </p:txBody>
      </p:sp>
      <p:grpSp>
        <p:nvGrpSpPr>
          <p:cNvPr id="151" name="Google Shape;151;p27"/>
          <p:cNvGrpSpPr/>
          <p:nvPr/>
        </p:nvGrpSpPr>
        <p:grpSpPr>
          <a:xfrm>
            <a:off x="178450" y="1034788"/>
            <a:ext cx="8715000" cy="3402900"/>
            <a:chOff x="178450" y="1110988"/>
            <a:chExt cx="8715000" cy="3402900"/>
          </a:xfrm>
        </p:grpSpPr>
        <p:pic>
          <p:nvPicPr>
            <p:cNvPr id="152" name="Google Shape;152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50375" y="1547538"/>
              <a:ext cx="629850" cy="2529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17175" y="1547538"/>
              <a:ext cx="629850" cy="2529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11925" y="1547538"/>
              <a:ext cx="668700" cy="2529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41375" y="1547538"/>
              <a:ext cx="694250" cy="25297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27"/>
            <p:cNvSpPr txBox="1"/>
            <p:nvPr/>
          </p:nvSpPr>
          <p:spPr>
            <a:xfrm>
              <a:off x="1519225" y="1110988"/>
              <a:ext cx="415500" cy="34029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</a:t>
              </a:r>
              <a:endParaRPr/>
            </a:p>
          </p:txBody>
        </p:sp>
        <p:sp>
          <p:nvSpPr>
            <p:cNvPr id="157" name="Google Shape;157;p27"/>
            <p:cNvSpPr txBox="1"/>
            <p:nvPr/>
          </p:nvSpPr>
          <p:spPr>
            <a:xfrm>
              <a:off x="2580225" y="1110988"/>
              <a:ext cx="415500" cy="3402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0.2</a:t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7"/>
            <p:cNvSpPr txBox="1"/>
            <p:nvPr/>
          </p:nvSpPr>
          <p:spPr>
            <a:xfrm>
              <a:off x="4708025" y="1110988"/>
              <a:ext cx="415500" cy="34029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7"/>
            <p:cNvSpPr txBox="1"/>
            <p:nvPr/>
          </p:nvSpPr>
          <p:spPr>
            <a:xfrm>
              <a:off x="6812625" y="1110988"/>
              <a:ext cx="415500" cy="34029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1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σ</a:t>
              </a:r>
              <a:endParaRPr/>
            </a:p>
          </p:txBody>
        </p:sp>
        <p:sp>
          <p:nvSpPr>
            <p:cNvPr id="160" name="Google Shape;160;p27"/>
            <p:cNvSpPr txBox="1"/>
            <p:nvPr/>
          </p:nvSpPr>
          <p:spPr>
            <a:xfrm>
              <a:off x="5751625" y="1110988"/>
              <a:ext cx="415500" cy="3402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0.2</a:t>
              </a:r>
              <a:endParaRPr sz="1100"/>
            </a:p>
          </p:txBody>
        </p:sp>
        <p:pic>
          <p:nvPicPr>
            <p:cNvPr id="161" name="Google Shape;161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45125" y="1547538"/>
              <a:ext cx="668700" cy="25297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27"/>
            <p:cNvSpPr txBox="1"/>
            <p:nvPr/>
          </p:nvSpPr>
          <p:spPr>
            <a:xfrm>
              <a:off x="3641225" y="1110988"/>
              <a:ext cx="415500" cy="34029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7"/>
            <p:cNvSpPr txBox="1"/>
            <p:nvPr/>
          </p:nvSpPr>
          <p:spPr>
            <a:xfrm>
              <a:off x="178450" y="2504638"/>
              <a:ext cx="925200" cy="6156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Textual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Content</a:t>
              </a:r>
              <a:endParaRPr/>
            </a:p>
          </p:txBody>
        </p:sp>
        <p:sp>
          <p:nvSpPr>
            <p:cNvPr id="164" name="Google Shape;164;p27"/>
            <p:cNvSpPr txBox="1"/>
            <p:nvPr/>
          </p:nvSpPr>
          <p:spPr>
            <a:xfrm>
              <a:off x="7722250" y="2396788"/>
              <a:ext cx="1171200" cy="8313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Class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&amp;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Confidence</a:t>
              </a:r>
              <a:endParaRPr/>
            </a:p>
          </p:txBody>
        </p:sp>
        <p:cxnSp>
          <p:nvCxnSpPr>
            <p:cNvPr id="165" name="Google Shape;165;p27"/>
            <p:cNvCxnSpPr>
              <a:stCxn id="163" idx="3"/>
              <a:endCxn id="156" idx="1"/>
            </p:cNvCxnSpPr>
            <p:nvPr/>
          </p:nvCxnSpPr>
          <p:spPr>
            <a:xfrm>
              <a:off x="1103650" y="2812438"/>
              <a:ext cx="415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6" name="Google Shape;166;p27"/>
            <p:cNvCxnSpPr>
              <a:stCxn id="159" idx="3"/>
              <a:endCxn id="164" idx="1"/>
            </p:cNvCxnSpPr>
            <p:nvPr/>
          </p:nvCxnSpPr>
          <p:spPr>
            <a:xfrm>
              <a:off x="7228125" y="2812438"/>
              <a:ext cx="494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Prediction Example: Art vs. Science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932250"/>
            <a:ext cx="8520600" cy="4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[93]: classifier =</a:t>
            </a:r>
            <a:r>
              <a:rPr b="1" lang="en"/>
              <a:t> cl.load_category_classifier("Art-Science")</a:t>
            </a:r>
            <a:br>
              <a:rPr b="1"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[94]: s1 = </a:t>
            </a:r>
            <a:r>
              <a:rPr i="1" lang="en"/>
              <a:t>"</a:t>
            </a:r>
            <a:r>
              <a:rPr b="1" i="1" lang="en">
                <a:solidFill>
                  <a:srgbClr val="0000FF"/>
                </a:solidFill>
              </a:rPr>
              <a:t>John went to the Louvre museum for the Monet exhibit.</a:t>
            </a:r>
            <a:r>
              <a:rPr i="1" lang="en"/>
              <a:t>"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[95]: </a:t>
            </a:r>
            <a:r>
              <a:rPr b="1" lang="en"/>
              <a:t>pr.predict_category(classifier, s1)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Out[95]: </a:t>
            </a:r>
            <a:r>
              <a:rPr b="1" lang="en">
                <a:solidFill>
                  <a:srgbClr val="0000FF"/>
                </a:solidFill>
              </a:rPr>
              <a:t>('Art', 0.99781513)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[96]: s2 = </a:t>
            </a:r>
            <a:r>
              <a:rPr i="1" lang="en"/>
              <a:t>"</a:t>
            </a:r>
            <a:r>
              <a:rPr b="1" i="1" lang="en">
                <a:solidFill>
                  <a:srgbClr val="0000FF"/>
                </a:solidFill>
              </a:rPr>
              <a:t>The technology in computers uses advanced circuits.</a:t>
            </a:r>
            <a:r>
              <a:rPr i="1" lang="en"/>
              <a:t>"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[97]: </a:t>
            </a:r>
            <a:r>
              <a:rPr b="1" lang="en"/>
              <a:t>pr.predict_category(classifier, s2)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Out[97]: </a:t>
            </a:r>
            <a:r>
              <a:rPr b="1" lang="en">
                <a:solidFill>
                  <a:srgbClr val="0000FF"/>
                </a:solidFill>
              </a:rPr>
              <a:t>('Science', 0.7981771)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1979975" y="140225"/>
            <a:ext cx="514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Moment of Discontinuity</a:t>
            </a:r>
            <a:endParaRPr/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975" y="720075"/>
            <a:ext cx="5143851" cy="419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 txBox="1"/>
          <p:nvPr/>
        </p:nvSpPr>
        <p:spPr>
          <a:xfrm>
            <a:off x="323700" y="2281225"/>
            <a:ext cx="130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BRAIN</a:t>
            </a:r>
            <a:endParaRPr sz="2900"/>
          </a:p>
        </p:txBody>
      </p:sp>
      <p:sp>
        <p:nvSpPr>
          <p:cNvPr id="182" name="Google Shape;182;p29"/>
          <p:cNvSpPr txBox="1"/>
          <p:nvPr/>
        </p:nvSpPr>
        <p:spPr>
          <a:xfrm>
            <a:off x="7484850" y="2281225"/>
            <a:ext cx="119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MIND</a:t>
            </a:r>
            <a:endParaRPr sz="2900"/>
          </a:p>
        </p:txBody>
      </p:sp>
      <p:sp>
        <p:nvSpPr>
          <p:cNvPr id="183" name="Google Shape;183;p29"/>
          <p:cNvSpPr txBox="1"/>
          <p:nvPr/>
        </p:nvSpPr>
        <p:spPr>
          <a:xfrm>
            <a:off x="7410300" y="2852725"/>
            <a:ext cx="134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Thoughts</a:t>
            </a:r>
            <a:endParaRPr sz="2300"/>
          </a:p>
        </p:txBody>
      </p:sp>
      <p:sp>
        <p:nvSpPr>
          <p:cNvPr id="184" name="Google Shape;184;p29"/>
          <p:cNvSpPr txBox="1"/>
          <p:nvPr/>
        </p:nvSpPr>
        <p:spPr>
          <a:xfrm>
            <a:off x="323700" y="2852725"/>
            <a:ext cx="130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Neurons</a:t>
            </a:r>
            <a:endParaRPr sz="2300"/>
          </a:p>
        </p:txBody>
      </p:sp>
      <p:sp>
        <p:nvSpPr>
          <p:cNvPr id="185" name="Google Shape;185;p29"/>
          <p:cNvSpPr txBox="1"/>
          <p:nvPr/>
        </p:nvSpPr>
        <p:spPr>
          <a:xfrm>
            <a:off x="323700" y="3348025"/>
            <a:ext cx="130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Python</a:t>
            </a:r>
            <a:endParaRPr sz="2300"/>
          </a:p>
        </p:txBody>
      </p:sp>
      <p:sp>
        <p:nvSpPr>
          <p:cNvPr id="186" name="Google Shape;186;p29"/>
          <p:cNvSpPr txBox="1"/>
          <p:nvPr/>
        </p:nvSpPr>
        <p:spPr>
          <a:xfrm>
            <a:off x="7410300" y="3348025"/>
            <a:ext cx="134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LISP</a:t>
            </a:r>
            <a:endParaRPr sz="2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LISPBAR (Symbolic AI)</a:t>
            </a:r>
            <a:endParaRPr/>
          </a:p>
        </p:txBody>
      </p:sp>
      <p:sp>
        <p:nvSpPr>
          <p:cNvPr id="192" name="Google Shape;19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0"/>
          <p:cNvSpPr txBox="1"/>
          <p:nvPr/>
        </p:nvSpPr>
        <p:spPr>
          <a:xfrm>
            <a:off x="311700" y="789125"/>
            <a:ext cx="8520600" cy="4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Knowledge Representation</a:t>
            </a:r>
            <a:endParaRPr sz="18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Clausal Form Logic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Backward Chaining Reasoning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i="1" lang="en">
                <a:solidFill>
                  <a:schemeClr val="dk2"/>
                </a:solidFill>
              </a:rPr>
              <a:t>Interval Temporal Logic (ITL)</a:t>
            </a:r>
            <a:br>
              <a:rPr i="1" lang="en">
                <a:solidFill>
                  <a:schemeClr val="dk2"/>
                </a:solidFill>
              </a:rPr>
            </a:br>
            <a:endParaRPr i="1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English Language </a:t>
            </a:r>
            <a:r>
              <a:rPr lang="en" sz="1800">
                <a:solidFill>
                  <a:srgbClr val="595959"/>
                </a:solidFill>
              </a:rPr>
              <a:t>Parser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Layered Design: </a:t>
            </a:r>
            <a:r>
              <a:rPr lang="en">
                <a:solidFill>
                  <a:srgbClr val="595959"/>
                </a:solidFill>
              </a:rPr>
              <a:t>Simple, Generic, Domain, English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Symbolic Machine Learning </a:t>
            </a:r>
            <a:br>
              <a:rPr lang="en">
                <a:solidFill>
                  <a:srgbClr val="595959"/>
                </a:solidFill>
              </a:rPr>
            </a:b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Hypergraph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Semantic Nets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In-memory hypergraph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Sparse matrices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Knowledge Base</a:t>
            </a:r>
            <a:br>
              <a:rPr lang="en">
                <a:solidFill>
                  <a:srgbClr val="595959"/>
                </a:solidFill>
              </a:rPr>
            </a:br>
            <a:endParaRPr>
              <a:solidFill>
                <a:srgbClr val="595959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en" sz="1800">
                <a:solidFill>
                  <a:srgbClr val="595959"/>
                </a:solidFill>
              </a:rPr>
              <a:t>Inductive Logic Programming (ILP)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i="1" lang="en">
                <a:solidFill>
                  <a:srgbClr val="595959"/>
                </a:solidFill>
              </a:rPr>
              <a:t>FOIL: Learning sets of Horn clauses</a:t>
            </a:r>
            <a:endParaRPr i="1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</a:t>
            </a:r>
            <a:r>
              <a:rPr lang="en"/>
              <a:t>Representation</a:t>
            </a:r>
            <a:r>
              <a:rPr lang="en"/>
              <a:t> (KR)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680875"/>
            <a:ext cx="8520600" cy="4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Wikipedia is Knowledge for humans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Need for a language for representation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Mathematics is the language of Science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Logics for Artificial </a:t>
            </a:r>
            <a:r>
              <a:rPr lang="en"/>
              <a:t>Intelligence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Propositional Calculus (PC)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First Order Predicate Calculus (FOPC)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First order Logic</a:t>
            </a:r>
            <a:endParaRPr/>
          </a:p>
          <a:p>
            <a:pPr indent="-292494" lvl="2" marL="1371600" rtl="0" algn="l">
              <a:spcBef>
                <a:spcPts val="0"/>
              </a:spcBef>
              <a:spcAft>
                <a:spcPts val="0"/>
              </a:spcAft>
              <a:buSzPct val="70304"/>
              <a:buChar char="■"/>
            </a:pPr>
            <a:r>
              <a:rPr b="1" lang="en" sz="1683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∃ x ∀ y | x+y=x</a:t>
            </a:r>
            <a:r>
              <a:rPr lang="en" sz="1683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i="1" lang="en" sz="1683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existence of a neutral element)</a:t>
            </a:r>
            <a:endParaRPr i="1" sz="1683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494" lvl="2" marL="1371600" rtl="0" algn="l">
              <a:spcBef>
                <a:spcPts val="0"/>
              </a:spcBef>
              <a:spcAft>
                <a:spcPts val="0"/>
              </a:spcAft>
              <a:buSzPct val="70304"/>
              <a:buChar char="■"/>
            </a:pPr>
            <a:r>
              <a:rPr b="1" lang="en" sz="1683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∀ x ∃ y | x+y=0</a:t>
            </a:r>
            <a:r>
              <a:rPr lang="en" sz="1683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1683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(existence of a inverse element)</a:t>
            </a:r>
            <a:endParaRPr i="1" sz="1683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Non-monotonic </a:t>
            </a:r>
            <a:r>
              <a:rPr lang="en"/>
              <a:t>Reasoning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Modal Logics </a:t>
            </a:r>
            <a:r>
              <a:rPr i="1" lang="en"/>
              <a:t>(Believes Jane (Stole John money))</a:t>
            </a:r>
            <a:br>
              <a:rPr i="1" lang="en"/>
            </a:br>
            <a:endParaRPr i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Clausal Form Logic (CFL)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First Order Logics: (&lt;predicate&gt; &lt;literal-1&gt; &lt;literal-2&gt;...)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(mother Jane Peter)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(grandparent ?x ?y) ⇐ (parent ?x ?z)(parent ?z ?y)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Second Order Logics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(told John Liz (believes Mary (ISA Peter Jerk)))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HORN Clauses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Disjunction of c</a:t>
            </a:r>
            <a:endParaRPr/>
          </a:p>
        </p:txBody>
      </p:sp>
      <p:sp>
        <p:nvSpPr>
          <p:cNvPr id="200" name="Google Shape;20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33450" y="167125"/>
            <a:ext cx="901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Foreword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227075" y="760800"/>
            <a:ext cx="87618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Babar knowledge system is named in homage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John McCarthy</a:t>
            </a:r>
            <a:r>
              <a:rPr lang="en"/>
              <a:t> who not only invented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LISP</a:t>
            </a:r>
            <a:r>
              <a:rPr lang="en"/>
              <a:t> programming language but also coined the term “Artificial Intelligence” in 1958.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had the honor and pleasure of knowing John personally when I worked at SRI. We had lunch and dinner on numerous occasions and he was also a keynote speaker at both International Lisp Conferences  that I organised and chaired in 2002 and 2003.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last projects John worked on was the design of a programming language called </a:t>
            </a:r>
            <a:r>
              <a:rPr lang="en" u="sng">
                <a:solidFill>
                  <a:schemeClr val="hlink"/>
                </a:solidFill>
                <a:hlinkClick r:id="rId5"/>
              </a:rPr>
              <a:t>Elephant 2000</a:t>
            </a:r>
            <a:r>
              <a:rPr lang="en"/>
              <a:t> which was based on speech acts</a:t>
            </a:r>
            <a:br>
              <a:rPr lang="en"/>
            </a:br>
            <a:br>
              <a:rPr lang="en"/>
            </a:br>
            <a:r>
              <a:rPr lang="en"/>
              <a:t>I grew up up in a French culture in NYC and </a:t>
            </a:r>
            <a:r>
              <a:rPr lang="en" u="sng">
                <a:solidFill>
                  <a:schemeClr val="hlink"/>
                </a:solidFill>
                <a:hlinkClick r:id="rId6"/>
              </a:rPr>
              <a:t>Babar the Elephant</a:t>
            </a:r>
            <a:r>
              <a:rPr lang="en"/>
              <a:t> was a childhood character that I was particularly fond of.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Sadly, John McCarthy past away on October 24, 2011 which was the same year I started working on my knowledge extraction system.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chose the name “Babar” as a way of honoring the memory of John McCarthy.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Babar Knowledge Extraction </a:t>
            </a:r>
            <a:r>
              <a:rPr i="1" lang="en"/>
              <a:t>(WIP)</a:t>
            </a:r>
            <a:endParaRPr i="1"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923875"/>
            <a:ext cx="8520600" cy="4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human knowledge to clausal form logic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Incorporate</a:t>
            </a:r>
            <a:r>
              <a:rPr lang="en"/>
              <a:t> clauses in a semantic net (hypergraph)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generalization principles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Cats, dogs, rabbits have four legs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Cats, dogs, rabbits are animals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⇒ Animals have four legs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inferencing principles </a:t>
            </a:r>
            <a:r>
              <a:rPr i="1" lang="en"/>
              <a:t>(syllogisms)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animals have four legs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Arthur Smyles is a party animal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⇒ Arthur has four legs</a:t>
            </a:r>
            <a:endParaRPr/>
          </a:p>
        </p:txBody>
      </p:sp>
      <p:sp>
        <p:nvSpPr>
          <p:cNvPr id="207" name="Google Shape;20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33"/>
          <p:cNvSpPr/>
          <p:nvPr/>
        </p:nvSpPr>
        <p:spPr>
          <a:xfrm>
            <a:off x="5733900" y="1966550"/>
            <a:ext cx="1966200" cy="873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3"/>
          <p:cNvSpPr/>
          <p:nvPr/>
        </p:nvSpPr>
        <p:spPr>
          <a:xfrm>
            <a:off x="5709825" y="2977200"/>
            <a:ext cx="1966200" cy="1426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3"/>
          <p:cNvSpPr/>
          <p:nvPr/>
        </p:nvSpPr>
        <p:spPr>
          <a:xfrm>
            <a:off x="2461050" y="1256150"/>
            <a:ext cx="2294100" cy="2399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3"/>
          <p:cNvSpPr txBox="1"/>
          <p:nvPr/>
        </p:nvSpPr>
        <p:spPr>
          <a:xfrm>
            <a:off x="403930" y="101950"/>
            <a:ext cx="398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Knowledge Extraction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217" name="Google Shape;217;p33"/>
          <p:cNvSpPr txBox="1"/>
          <p:nvPr/>
        </p:nvSpPr>
        <p:spPr>
          <a:xfrm>
            <a:off x="2568325" y="647625"/>
            <a:ext cx="2068200" cy="4155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English Sentence</a:t>
            </a:r>
            <a:endParaRPr b="1" sz="1500"/>
          </a:p>
        </p:txBody>
      </p:sp>
      <p:sp>
        <p:nvSpPr>
          <p:cNvPr id="218" name="Google Shape;218;p33"/>
          <p:cNvSpPr/>
          <p:nvPr/>
        </p:nvSpPr>
        <p:spPr>
          <a:xfrm>
            <a:off x="2985475" y="1479127"/>
            <a:ext cx="1233900" cy="31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SCANNER</a:t>
            </a:r>
            <a:endParaRPr sz="1200"/>
          </a:p>
        </p:txBody>
      </p:sp>
      <p:sp>
        <p:nvSpPr>
          <p:cNvPr id="219" name="Google Shape;219;p33"/>
          <p:cNvSpPr txBox="1"/>
          <p:nvPr/>
        </p:nvSpPr>
        <p:spPr>
          <a:xfrm>
            <a:off x="403928" y="1367150"/>
            <a:ext cx="1233900" cy="523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English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LEXICON</a:t>
            </a:r>
            <a:endParaRPr sz="1100"/>
          </a:p>
        </p:txBody>
      </p:sp>
      <p:sp>
        <p:nvSpPr>
          <p:cNvPr id="220" name="Google Shape;220;p33"/>
          <p:cNvSpPr/>
          <p:nvPr/>
        </p:nvSpPr>
        <p:spPr>
          <a:xfrm>
            <a:off x="2985475" y="2242562"/>
            <a:ext cx="1233900" cy="31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PARSER</a:t>
            </a:r>
            <a:endParaRPr sz="1200"/>
          </a:p>
        </p:txBody>
      </p:sp>
      <p:sp>
        <p:nvSpPr>
          <p:cNvPr id="221" name="Google Shape;221;p33"/>
          <p:cNvSpPr txBox="1"/>
          <p:nvPr/>
        </p:nvSpPr>
        <p:spPr>
          <a:xfrm>
            <a:off x="427399" y="2130062"/>
            <a:ext cx="1210500" cy="523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English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GRAMMAR</a:t>
            </a:r>
            <a:endParaRPr sz="1100"/>
          </a:p>
        </p:txBody>
      </p:sp>
      <p:sp>
        <p:nvSpPr>
          <p:cNvPr id="222" name="Google Shape;222;p33"/>
          <p:cNvSpPr/>
          <p:nvPr/>
        </p:nvSpPr>
        <p:spPr>
          <a:xfrm>
            <a:off x="2985475" y="3126797"/>
            <a:ext cx="1233900" cy="31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PHRASER</a:t>
            </a:r>
            <a:endParaRPr sz="1200"/>
          </a:p>
        </p:txBody>
      </p:sp>
      <p:sp>
        <p:nvSpPr>
          <p:cNvPr id="223" name="Google Shape;223;p33"/>
          <p:cNvSpPr/>
          <p:nvPr/>
        </p:nvSpPr>
        <p:spPr>
          <a:xfrm>
            <a:off x="5943775" y="3087650"/>
            <a:ext cx="1572000" cy="393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FRAME Mapper</a:t>
            </a:r>
            <a:endParaRPr sz="1200"/>
          </a:p>
        </p:txBody>
      </p:sp>
      <p:sp>
        <p:nvSpPr>
          <p:cNvPr id="224" name="Google Shape;224;p33"/>
          <p:cNvSpPr/>
          <p:nvPr/>
        </p:nvSpPr>
        <p:spPr>
          <a:xfrm>
            <a:off x="5943775" y="3830250"/>
            <a:ext cx="1572000" cy="431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Horn Clause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Generator</a:t>
            </a:r>
            <a:endParaRPr sz="1200"/>
          </a:p>
        </p:txBody>
      </p:sp>
      <p:cxnSp>
        <p:nvCxnSpPr>
          <p:cNvPr id="225" name="Google Shape;225;p33"/>
          <p:cNvCxnSpPr>
            <a:stCxn id="219" idx="3"/>
            <a:endCxn id="218" idx="1"/>
          </p:cNvCxnSpPr>
          <p:nvPr/>
        </p:nvCxnSpPr>
        <p:spPr>
          <a:xfrm>
            <a:off x="1637828" y="1628750"/>
            <a:ext cx="1347600" cy="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33"/>
          <p:cNvCxnSpPr>
            <a:stCxn id="221" idx="3"/>
            <a:endCxn id="220" idx="1"/>
          </p:cNvCxnSpPr>
          <p:nvPr/>
        </p:nvCxnSpPr>
        <p:spPr>
          <a:xfrm>
            <a:off x="1637899" y="2391662"/>
            <a:ext cx="1347600" cy="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33"/>
          <p:cNvCxnSpPr>
            <a:stCxn id="222" idx="3"/>
            <a:endCxn id="223" idx="1"/>
          </p:cNvCxnSpPr>
          <p:nvPr/>
        </p:nvCxnSpPr>
        <p:spPr>
          <a:xfrm>
            <a:off x="4219375" y="3284447"/>
            <a:ext cx="1724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33"/>
          <p:cNvCxnSpPr>
            <a:stCxn id="218" idx="2"/>
            <a:endCxn id="220" idx="0"/>
          </p:cNvCxnSpPr>
          <p:nvPr/>
        </p:nvCxnSpPr>
        <p:spPr>
          <a:xfrm>
            <a:off x="3602425" y="1794427"/>
            <a:ext cx="0" cy="44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33"/>
          <p:cNvCxnSpPr>
            <a:stCxn id="220" idx="2"/>
            <a:endCxn id="222" idx="0"/>
          </p:cNvCxnSpPr>
          <p:nvPr/>
        </p:nvCxnSpPr>
        <p:spPr>
          <a:xfrm>
            <a:off x="3602425" y="2557862"/>
            <a:ext cx="0" cy="56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33"/>
          <p:cNvCxnSpPr>
            <a:stCxn id="223" idx="2"/>
            <a:endCxn id="224" idx="0"/>
          </p:cNvCxnSpPr>
          <p:nvPr/>
        </p:nvCxnSpPr>
        <p:spPr>
          <a:xfrm>
            <a:off x="6729775" y="3481250"/>
            <a:ext cx="0" cy="3489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3"/>
          <p:cNvCxnSpPr>
            <a:stCxn id="223" idx="2"/>
            <a:endCxn id="224" idx="0"/>
          </p:cNvCxnSpPr>
          <p:nvPr/>
        </p:nvCxnSpPr>
        <p:spPr>
          <a:xfrm>
            <a:off x="6729775" y="3481250"/>
            <a:ext cx="0" cy="348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33"/>
          <p:cNvSpPr txBox="1"/>
          <p:nvPr/>
        </p:nvSpPr>
        <p:spPr>
          <a:xfrm>
            <a:off x="2605825" y="1877000"/>
            <a:ext cx="109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POS Tokens</a:t>
            </a:r>
            <a:endParaRPr sz="1200"/>
          </a:p>
        </p:txBody>
      </p:sp>
      <p:sp>
        <p:nvSpPr>
          <p:cNvPr id="233" name="Google Shape;233;p33"/>
          <p:cNvSpPr txBox="1"/>
          <p:nvPr/>
        </p:nvSpPr>
        <p:spPr>
          <a:xfrm>
            <a:off x="2668475" y="2709900"/>
            <a:ext cx="96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Parse Tree</a:t>
            </a:r>
            <a:endParaRPr sz="1200"/>
          </a:p>
        </p:txBody>
      </p:sp>
      <p:sp>
        <p:nvSpPr>
          <p:cNvPr id="234" name="Google Shape;234;p33"/>
          <p:cNvSpPr txBox="1"/>
          <p:nvPr/>
        </p:nvSpPr>
        <p:spPr>
          <a:xfrm>
            <a:off x="6672926" y="3483563"/>
            <a:ext cx="82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Frames</a:t>
            </a:r>
            <a:endParaRPr sz="1200"/>
          </a:p>
        </p:txBody>
      </p:sp>
      <p:sp>
        <p:nvSpPr>
          <p:cNvPr id="235" name="Google Shape;235;p33"/>
          <p:cNvSpPr txBox="1"/>
          <p:nvPr/>
        </p:nvSpPr>
        <p:spPr>
          <a:xfrm>
            <a:off x="5943775" y="4573075"/>
            <a:ext cx="1572000" cy="415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Horn Clauses</a:t>
            </a:r>
            <a:endParaRPr b="1" sz="1500"/>
          </a:p>
        </p:txBody>
      </p:sp>
      <p:cxnSp>
        <p:nvCxnSpPr>
          <p:cNvPr id="236" name="Google Shape;236;p33"/>
          <p:cNvCxnSpPr>
            <a:stCxn id="224" idx="2"/>
            <a:endCxn id="235" idx="0"/>
          </p:cNvCxnSpPr>
          <p:nvPr/>
        </p:nvCxnSpPr>
        <p:spPr>
          <a:xfrm>
            <a:off x="6729775" y="4261950"/>
            <a:ext cx="0" cy="31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33"/>
          <p:cNvCxnSpPr>
            <a:stCxn id="217" idx="2"/>
            <a:endCxn id="218" idx="0"/>
          </p:cNvCxnSpPr>
          <p:nvPr/>
        </p:nvCxnSpPr>
        <p:spPr>
          <a:xfrm>
            <a:off x="3602425" y="1063125"/>
            <a:ext cx="0" cy="416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33"/>
          <p:cNvSpPr txBox="1"/>
          <p:nvPr/>
        </p:nvSpPr>
        <p:spPr>
          <a:xfrm>
            <a:off x="530950" y="2977200"/>
            <a:ext cx="1652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Parser Module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(Syntactic Analysis)</a:t>
            </a:r>
            <a:endParaRPr b="1" sz="1000"/>
          </a:p>
        </p:txBody>
      </p:sp>
      <p:cxnSp>
        <p:nvCxnSpPr>
          <p:cNvPr id="239" name="Google Shape;239;p33"/>
          <p:cNvCxnSpPr/>
          <p:nvPr/>
        </p:nvCxnSpPr>
        <p:spPr>
          <a:xfrm flipH="1" rot="10800000">
            <a:off x="1954750" y="3270608"/>
            <a:ext cx="360600" cy="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33"/>
          <p:cNvSpPr txBox="1"/>
          <p:nvPr/>
        </p:nvSpPr>
        <p:spPr>
          <a:xfrm>
            <a:off x="3567281" y="3855336"/>
            <a:ext cx="171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Knowledge Module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(Semantic Analysis)</a:t>
            </a:r>
            <a:endParaRPr b="1" sz="1100"/>
          </a:p>
        </p:txBody>
      </p:sp>
      <p:cxnSp>
        <p:nvCxnSpPr>
          <p:cNvPr id="241" name="Google Shape;241;p33"/>
          <p:cNvCxnSpPr/>
          <p:nvPr/>
        </p:nvCxnSpPr>
        <p:spPr>
          <a:xfrm flipH="1" rot="10800000">
            <a:off x="5212216" y="4046681"/>
            <a:ext cx="456000" cy="8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33"/>
          <p:cNvSpPr txBox="1"/>
          <p:nvPr/>
        </p:nvSpPr>
        <p:spPr>
          <a:xfrm>
            <a:off x="4666001" y="2991775"/>
            <a:ext cx="96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Phrases</a:t>
            </a:r>
            <a:endParaRPr sz="1200"/>
          </a:p>
        </p:txBody>
      </p:sp>
      <p:sp>
        <p:nvSpPr>
          <p:cNvPr id="243" name="Google Shape;243;p33"/>
          <p:cNvSpPr/>
          <p:nvPr/>
        </p:nvSpPr>
        <p:spPr>
          <a:xfrm>
            <a:off x="5903575" y="2103500"/>
            <a:ext cx="1652400" cy="593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Grammar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Inferencing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244" name="Google Shape;244;p33"/>
          <p:cNvCxnSpPr>
            <a:stCxn id="220" idx="3"/>
            <a:endCxn id="243" idx="1"/>
          </p:cNvCxnSpPr>
          <p:nvPr/>
        </p:nvCxnSpPr>
        <p:spPr>
          <a:xfrm>
            <a:off x="4219375" y="2400212"/>
            <a:ext cx="1684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33"/>
          <p:cNvSpPr txBox="1"/>
          <p:nvPr/>
        </p:nvSpPr>
        <p:spPr>
          <a:xfrm>
            <a:off x="4528803" y="2090650"/>
            <a:ext cx="121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Patterns</a:t>
            </a:r>
            <a:endParaRPr sz="1200"/>
          </a:p>
        </p:txBody>
      </p:sp>
      <p:sp>
        <p:nvSpPr>
          <p:cNvPr id="246" name="Google Shape;246;p33"/>
          <p:cNvSpPr txBox="1"/>
          <p:nvPr/>
        </p:nvSpPr>
        <p:spPr>
          <a:xfrm>
            <a:off x="8102448" y="2231783"/>
            <a:ext cx="1233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Learning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 Module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(Pattern Analysis)</a:t>
            </a:r>
            <a:endParaRPr sz="1100"/>
          </a:p>
        </p:txBody>
      </p:sp>
      <p:sp>
        <p:nvSpPr>
          <p:cNvPr id="247" name="Google Shape;247;p33"/>
          <p:cNvSpPr txBox="1"/>
          <p:nvPr/>
        </p:nvSpPr>
        <p:spPr>
          <a:xfrm>
            <a:off x="6245125" y="753960"/>
            <a:ext cx="969300" cy="692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Augmented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English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GRAMMAR</a:t>
            </a:r>
            <a:endParaRPr sz="1100"/>
          </a:p>
        </p:txBody>
      </p:sp>
      <p:cxnSp>
        <p:nvCxnSpPr>
          <p:cNvPr id="248" name="Google Shape;248;p33"/>
          <p:cNvCxnSpPr/>
          <p:nvPr/>
        </p:nvCxnSpPr>
        <p:spPr>
          <a:xfrm flipH="1">
            <a:off x="7676094" y="2453734"/>
            <a:ext cx="469200" cy="1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33"/>
          <p:cNvCxnSpPr>
            <a:stCxn id="243" idx="0"/>
            <a:endCxn id="247" idx="2"/>
          </p:cNvCxnSpPr>
          <p:nvPr/>
        </p:nvCxnSpPr>
        <p:spPr>
          <a:xfrm rot="10800000">
            <a:off x="6729775" y="1446800"/>
            <a:ext cx="0" cy="65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34"/>
          <p:cNvSpPr txBox="1"/>
          <p:nvPr/>
        </p:nvSpPr>
        <p:spPr>
          <a:xfrm>
            <a:off x="431475" y="93250"/>
            <a:ext cx="729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Knowledge Extraction Example</a:t>
            </a:r>
            <a:endParaRPr b="1" sz="2400"/>
          </a:p>
        </p:txBody>
      </p:sp>
      <p:sp>
        <p:nvSpPr>
          <p:cNvPr id="256" name="Google Shape;256;p34"/>
          <p:cNvSpPr/>
          <p:nvPr/>
        </p:nvSpPr>
        <p:spPr>
          <a:xfrm>
            <a:off x="431328" y="3735193"/>
            <a:ext cx="7271718" cy="1215466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4"/>
          <p:cNvSpPr/>
          <p:nvPr/>
        </p:nvSpPr>
        <p:spPr>
          <a:xfrm>
            <a:off x="431328" y="683573"/>
            <a:ext cx="7271718" cy="3051621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4"/>
          <p:cNvSpPr/>
          <p:nvPr/>
        </p:nvSpPr>
        <p:spPr>
          <a:xfrm>
            <a:off x="809729" y="819599"/>
            <a:ext cx="1219630" cy="331095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Text</a:t>
            </a:r>
            <a:endParaRPr sz="1200"/>
          </a:p>
        </p:txBody>
      </p:sp>
      <p:sp>
        <p:nvSpPr>
          <p:cNvPr id="259" name="Google Shape;259;p34"/>
          <p:cNvSpPr txBox="1"/>
          <p:nvPr/>
        </p:nvSpPr>
        <p:spPr>
          <a:xfrm>
            <a:off x="2665926" y="2722925"/>
            <a:ext cx="4908280" cy="7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((#&lt;PARSE-NODE: :NP&gt; (#&lt;ARTICLE: a&gt; #&lt;NOUN: Cat&gt;))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(#&lt;PARSE-NODE: :VP&gt; (#&lt;VERB: has&gt;))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(#&lt;PARSE-NODE: :NP&gt; (#&lt;NOUN: Four&gt; #&lt;NOUN: legs&gt;)))</a:t>
            </a:r>
            <a:endParaRPr sz="1300"/>
          </a:p>
        </p:txBody>
      </p:sp>
      <p:sp>
        <p:nvSpPr>
          <p:cNvPr id="260" name="Google Shape;260;p34"/>
          <p:cNvSpPr txBox="1"/>
          <p:nvPr/>
        </p:nvSpPr>
        <p:spPr>
          <a:xfrm>
            <a:off x="2731650" y="1395425"/>
            <a:ext cx="4908280" cy="9850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NAME    "A cat has four legs"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VALUE: (#&lt;PARSE-TREE: A cat has four legs&gt;)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WORDS:  (#&lt;ARTICLE: a&gt; #&lt;NOUN: Cat&gt; #&lt;VERB: has&gt;       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           #&lt;NOUN: Four&gt; #&lt;NOUN: legs&gt;)</a:t>
            </a:r>
            <a:endParaRPr sz="1300"/>
          </a:p>
        </p:txBody>
      </p:sp>
      <p:sp>
        <p:nvSpPr>
          <p:cNvPr id="261" name="Google Shape;261;p34"/>
          <p:cNvSpPr txBox="1"/>
          <p:nvPr/>
        </p:nvSpPr>
        <p:spPr>
          <a:xfrm>
            <a:off x="2797376" y="4155826"/>
            <a:ext cx="4095970" cy="4154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(KB::HASA #&lt;NP: A cat&gt; #&lt;NP: four legs&gt;)</a:t>
            </a:r>
            <a:endParaRPr sz="1500"/>
          </a:p>
        </p:txBody>
      </p:sp>
      <p:sp>
        <p:nvSpPr>
          <p:cNvPr id="262" name="Google Shape;262;p34"/>
          <p:cNvSpPr txBox="1"/>
          <p:nvPr/>
        </p:nvSpPr>
        <p:spPr>
          <a:xfrm>
            <a:off x="2797377" y="855714"/>
            <a:ext cx="4697375" cy="400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"A cat has four legs"</a:t>
            </a:r>
            <a:endParaRPr/>
          </a:p>
        </p:txBody>
      </p:sp>
      <p:cxnSp>
        <p:nvCxnSpPr>
          <p:cNvPr id="263" name="Google Shape;263;p34"/>
          <p:cNvCxnSpPr/>
          <p:nvPr/>
        </p:nvCxnSpPr>
        <p:spPr>
          <a:xfrm>
            <a:off x="442003" y="1317483"/>
            <a:ext cx="7271718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34"/>
          <p:cNvCxnSpPr/>
          <p:nvPr/>
        </p:nvCxnSpPr>
        <p:spPr>
          <a:xfrm>
            <a:off x="431328" y="2479754"/>
            <a:ext cx="7294749" cy="2040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34"/>
          <p:cNvCxnSpPr>
            <a:stCxn id="258" idx="2"/>
            <a:endCxn id="266" idx="0"/>
          </p:cNvCxnSpPr>
          <p:nvPr/>
        </p:nvCxnSpPr>
        <p:spPr>
          <a:xfrm>
            <a:off x="1419545" y="1150694"/>
            <a:ext cx="0" cy="333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34"/>
          <p:cNvSpPr/>
          <p:nvPr/>
        </p:nvSpPr>
        <p:spPr>
          <a:xfrm>
            <a:off x="809729" y="1484158"/>
            <a:ext cx="1219630" cy="302663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PARSER</a:t>
            </a:r>
            <a:endParaRPr sz="1200"/>
          </a:p>
        </p:txBody>
      </p:sp>
      <p:sp>
        <p:nvSpPr>
          <p:cNvPr id="267" name="Google Shape;267;p34"/>
          <p:cNvSpPr/>
          <p:nvPr/>
        </p:nvSpPr>
        <p:spPr>
          <a:xfrm>
            <a:off x="786827" y="2019607"/>
            <a:ext cx="1265434" cy="331095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Parse Tree</a:t>
            </a:r>
            <a:endParaRPr sz="1200"/>
          </a:p>
        </p:txBody>
      </p:sp>
      <p:cxnSp>
        <p:nvCxnSpPr>
          <p:cNvPr id="268" name="Google Shape;268;p34"/>
          <p:cNvCxnSpPr>
            <a:stCxn id="267" idx="2"/>
            <a:endCxn id="269" idx="0"/>
          </p:cNvCxnSpPr>
          <p:nvPr/>
        </p:nvCxnSpPr>
        <p:spPr>
          <a:xfrm>
            <a:off x="1419545" y="2350702"/>
            <a:ext cx="0" cy="31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34"/>
          <p:cNvSpPr/>
          <p:nvPr/>
        </p:nvSpPr>
        <p:spPr>
          <a:xfrm>
            <a:off x="809729" y="2668364"/>
            <a:ext cx="1219630" cy="302663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PHRASER</a:t>
            </a:r>
            <a:endParaRPr sz="1200"/>
          </a:p>
        </p:txBody>
      </p:sp>
      <p:sp>
        <p:nvSpPr>
          <p:cNvPr id="270" name="Google Shape;270;p34"/>
          <p:cNvSpPr/>
          <p:nvPr/>
        </p:nvSpPr>
        <p:spPr>
          <a:xfrm>
            <a:off x="809729" y="3230067"/>
            <a:ext cx="1219630" cy="331095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Phrases</a:t>
            </a:r>
            <a:endParaRPr sz="1200"/>
          </a:p>
        </p:txBody>
      </p:sp>
      <p:cxnSp>
        <p:nvCxnSpPr>
          <p:cNvPr id="271" name="Google Shape;271;p34"/>
          <p:cNvCxnSpPr>
            <a:stCxn id="269" idx="2"/>
            <a:endCxn id="270" idx="0"/>
          </p:cNvCxnSpPr>
          <p:nvPr/>
        </p:nvCxnSpPr>
        <p:spPr>
          <a:xfrm>
            <a:off x="1419545" y="2971027"/>
            <a:ext cx="0" cy="258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34"/>
          <p:cNvCxnSpPr>
            <a:stCxn id="270" idx="2"/>
            <a:endCxn id="273" idx="0"/>
          </p:cNvCxnSpPr>
          <p:nvPr/>
        </p:nvCxnSpPr>
        <p:spPr>
          <a:xfrm>
            <a:off x="1419545" y="3561162"/>
            <a:ext cx="0" cy="34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34"/>
          <p:cNvSpPr/>
          <p:nvPr/>
        </p:nvSpPr>
        <p:spPr>
          <a:xfrm>
            <a:off x="809729" y="4428566"/>
            <a:ext cx="1219630" cy="331095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Clauses</a:t>
            </a:r>
            <a:endParaRPr sz="1200"/>
          </a:p>
        </p:txBody>
      </p:sp>
      <p:sp>
        <p:nvSpPr>
          <p:cNvPr id="273" name="Google Shape;273;p34"/>
          <p:cNvSpPr/>
          <p:nvPr/>
        </p:nvSpPr>
        <p:spPr>
          <a:xfrm>
            <a:off x="809729" y="3910810"/>
            <a:ext cx="1219630" cy="302663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CLAUSER</a:t>
            </a:r>
            <a:endParaRPr sz="1200"/>
          </a:p>
        </p:txBody>
      </p:sp>
      <p:cxnSp>
        <p:nvCxnSpPr>
          <p:cNvPr id="275" name="Google Shape;275;p34"/>
          <p:cNvCxnSpPr>
            <a:stCxn id="273" idx="2"/>
            <a:endCxn id="274" idx="0"/>
          </p:cNvCxnSpPr>
          <p:nvPr/>
        </p:nvCxnSpPr>
        <p:spPr>
          <a:xfrm>
            <a:off x="1419545" y="4213473"/>
            <a:ext cx="0" cy="21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34"/>
          <p:cNvCxnSpPr/>
          <p:nvPr/>
        </p:nvCxnSpPr>
        <p:spPr>
          <a:xfrm>
            <a:off x="2555395" y="683573"/>
            <a:ext cx="0" cy="42670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34"/>
          <p:cNvCxnSpPr>
            <a:stCxn id="266" idx="2"/>
            <a:endCxn id="267" idx="0"/>
          </p:cNvCxnSpPr>
          <p:nvPr/>
        </p:nvCxnSpPr>
        <p:spPr>
          <a:xfrm>
            <a:off x="1419545" y="1786820"/>
            <a:ext cx="0" cy="232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Sideline</a:t>
            </a:r>
            <a:r>
              <a:rPr lang="en"/>
              <a:t>: </a:t>
            </a:r>
            <a:r>
              <a:rPr lang="en"/>
              <a:t>Inaccuracy</a:t>
            </a:r>
            <a:r>
              <a:rPr lang="en"/>
              <a:t> of Human Knowledge</a:t>
            </a:r>
            <a:endParaRPr/>
          </a:p>
        </p:txBody>
      </p:sp>
      <p:sp>
        <p:nvSpPr>
          <p:cNvPr id="283" name="Google Shape;283;p35"/>
          <p:cNvSpPr txBox="1"/>
          <p:nvPr>
            <p:ph idx="1" type="body"/>
          </p:nvPr>
        </p:nvSpPr>
        <p:spPr>
          <a:xfrm>
            <a:off x="311700" y="1332550"/>
            <a:ext cx="4443600" cy="30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00FF"/>
                </a:solidFill>
              </a:rPr>
              <a:t>Question</a:t>
            </a:r>
            <a:r>
              <a:rPr lang="en"/>
              <a:t>: Can birds fly?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Answer: </a:t>
            </a:r>
            <a:r>
              <a:rPr b="1" lang="en"/>
              <a:t>Yes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00FF"/>
                </a:solidFill>
              </a:rPr>
              <a:t>Question</a:t>
            </a:r>
            <a:r>
              <a:rPr lang="en"/>
              <a:t>: Are penguins birds?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Answer: </a:t>
            </a:r>
            <a:r>
              <a:rPr b="1" lang="en"/>
              <a:t>Yes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00FF"/>
                </a:solidFill>
              </a:rPr>
              <a:t>Question</a:t>
            </a:r>
            <a:r>
              <a:rPr lang="en"/>
              <a:t>: Can penguins fly?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Answer: </a:t>
            </a:r>
            <a:r>
              <a:rPr b="1" lang="en"/>
              <a:t>No</a:t>
            </a:r>
            <a:endParaRPr b="1"/>
          </a:p>
        </p:txBody>
      </p:sp>
      <p:sp>
        <p:nvSpPr>
          <p:cNvPr id="284" name="Google Shape;28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5" name="Google Shape;2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6100" y="1381075"/>
            <a:ext cx="4261152" cy="266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English Language Parser</a:t>
            </a:r>
            <a:endParaRPr/>
          </a:p>
        </p:txBody>
      </p:sp>
      <p:sp>
        <p:nvSpPr>
          <p:cNvPr id="291" name="Google Shape;291;p36"/>
          <p:cNvSpPr txBox="1"/>
          <p:nvPr>
            <p:ph idx="1" type="body"/>
          </p:nvPr>
        </p:nvSpPr>
        <p:spPr>
          <a:xfrm>
            <a:off x="311700" y="636725"/>
            <a:ext cx="8520600" cy="43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Classical Recursive Descent Parser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Top-down parsing approach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Could optimize using Earley algorithm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Merriam-Webster as a lexicon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Part of speech tagging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Non-determinism is handled by </a:t>
            </a:r>
            <a:r>
              <a:rPr lang="en"/>
              <a:t>backtracking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Three ways of handling non-determinism in Computer Science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Backtracking, Parallelism &amp; Probability Theory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Novel Aspect: Parser Never Fails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Always returns a forest of parse trees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Creates </a:t>
            </a:r>
            <a:r>
              <a:rPr b="1" i="1" lang="en"/>
              <a:t>unparse trees</a:t>
            </a:r>
            <a:r>
              <a:rPr lang="en"/>
              <a:t> for sequences on unparsed tokens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Adaptive Parser (</a:t>
            </a:r>
            <a:r>
              <a:rPr i="1" lang="en"/>
              <a:t>machine learning</a:t>
            </a:r>
            <a:r>
              <a:rPr lang="en"/>
              <a:t>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Logs parser forest patterns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Learns new grammar productions (rules)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Model-based vs. Model-free AI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Normally this qualifies as a model-based reductionist approach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Unparse </a:t>
            </a:r>
            <a:r>
              <a:rPr lang="en"/>
              <a:t>trees</a:t>
            </a:r>
            <a:r>
              <a:rPr lang="en" sz="1400"/>
              <a:t> &amp; the </a:t>
            </a:r>
            <a:r>
              <a:rPr lang="en" sz="1400"/>
              <a:t>adaptive</a:t>
            </a:r>
            <a:r>
              <a:rPr lang="en" sz="1400"/>
              <a:t> aspect allow for emerge (model-free)</a:t>
            </a:r>
            <a:endParaRPr/>
          </a:p>
        </p:txBody>
      </p:sp>
      <p:sp>
        <p:nvSpPr>
          <p:cNvPr id="292" name="Google Shape;29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>
            <p:ph type="title"/>
          </p:nvPr>
        </p:nvSpPr>
        <p:spPr>
          <a:xfrm>
            <a:off x="311700" y="20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20" u="sng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Babar Parser Demo</a:t>
            </a:r>
            <a:endParaRPr b="1" sz="3620">
              <a:solidFill>
                <a:srgbClr val="FFFF00"/>
              </a:solidFill>
            </a:endParaRPr>
          </a:p>
        </p:txBody>
      </p:sp>
      <p:sp>
        <p:nvSpPr>
          <p:cNvPr id="298" name="Google Shape;29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9" name="Google Shape;299;p37" title="Elephants-Trumpe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25525" y="45469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739975"/>
            <a:ext cx="8520600" cy="41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form Unsupervised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Mostly Model-Free (this is a good thing)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Different Clustering Algorithms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K-Means (</a:t>
            </a:r>
            <a:r>
              <a:rPr lang="en"/>
              <a:t>spheroids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Hierarchical </a:t>
            </a:r>
            <a:r>
              <a:rPr lang="en"/>
              <a:t>Agglomerative Clustering (Dendrogram)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Big</a:t>
            </a:r>
            <a:r>
              <a:rPr lang="en"/>
              <a:t> Data Clustering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Representative element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 CURE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Fail to label the clusters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Labels are important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Babar Uses SR-Clustering</a:t>
            </a:r>
            <a:endParaRPr/>
          </a:p>
        </p:txBody>
      </p:sp>
      <p:sp>
        <p:nvSpPr>
          <p:cNvPr id="306" name="Google Shape;30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 Clustering</a:t>
            </a:r>
            <a:endParaRPr/>
          </a:p>
        </p:txBody>
      </p:sp>
      <p:sp>
        <p:nvSpPr>
          <p:cNvPr id="312" name="Google Shape;312;p39"/>
          <p:cNvSpPr txBox="1"/>
          <p:nvPr>
            <p:ph idx="1" type="body"/>
          </p:nvPr>
        </p:nvSpPr>
        <p:spPr>
          <a:xfrm>
            <a:off x="311700" y="921950"/>
            <a:ext cx="8520600" cy="4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b="1" lang="en" sz="2400">
                <a:solidFill>
                  <a:srgbClr val="000000"/>
                </a:solidFill>
              </a:rPr>
              <a:t>Simple-Ray Clustering</a:t>
            </a:r>
            <a:r>
              <a:rPr b="1" lang="en" sz="2400">
                <a:solidFill>
                  <a:srgbClr val="0000FF"/>
                </a:solidFill>
              </a:rPr>
              <a:t> </a:t>
            </a:r>
            <a:endParaRPr b="1" sz="2400">
              <a:solidFill>
                <a:srgbClr val="0000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2400">
                <a:solidFill>
                  <a:srgbClr val="000000"/>
                </a:solidFill>
              </a:rPr>
              <a:t>Proprietary Algorithm</a:t>
            </a:r>
            <a:endParaRPr sz="2400">
              <a:solidFill>
                <a:srgbClr val="000000"/>
              </a:solidFill>
            </a:endParaRPr>
          </a:p>
          <a:p>
            <a:pPr indent="-315912" lvl="1" marL="914400" rtl="0" algn="l">
              <a:spcBef>
                <a:spcPts val="0"/>
              </a:spcBef>
              <a:spcAft>
                <a:spcPts val="0"/>
              </a:spcAft>
              <a:buClr>
                <a:srgbClr val="3E3D2D"/>
              </a:buClr>
              <a:buSzPct val="100000"/>
              <a:buChar char="○"/>
            </a:pPr>
            <a:r>
              <a:rPr lang="en" sz="2200">
                <a:solidFill>
                  <a:srgbClr val="3E3D2D"/>
                </a:solidFill>
              </a:rPr>
              <a:t>Sort of like non-hierarchical agglomerative clustering</a:t>
            </a:r>
            <a:br>
              <a:rPr lang="en" sz="2200">
                <a:solidFill>
                  <a:srgbClr val="3E3D2D"/>
                </a:solidFill>
              </a:rPr>
            </a:br>
            <a:endParaRPr sz="2200">
              <a:solidFill>
                <a:srgbClr val="3E3D2D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2400">
                <a:solidFill>
                  <a:srgbClr val="000000"/>
                </a:solidFill>
              </a:rPr>
              <a:t>Basic Algorithm</a:t>
            </a:r>
            <a:endParaRPr b="1" sz="2400">
              <a:solidFill>
                <a:srgbClr val="000000"/>
              </a:solidFill>
            </a:endParaRPr>
          </a:p>
          <a:p>
            <a:pPr indent="-315912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○"/>
            </a:pPr>
            <a:r>
              <a:rPr b="1" i="1" lang="en" sz="2200">
                <a:solidFill>
                  <a:srgbClr val="0000FF"/>
                </a:solidFill>
              </a:rPr>
              <a:t>For each data point, place it in the correct cluster</a:t>
            </a:r>
            <a:endParaRPr b="1" i="1" sz="2200">
              <a:solidFill>
                <a:srgbClr val="0000FF"/>
              </a:solidFill>
            </a:endParaRPr>
          </a:p>
          <a:p>
            <a:pPr indent="-315912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○"/>
            </a:pPr>
            <a:r>
              <a:rPr lang="en" sz="2200">
                <a:solidFill>
                  <a:srgbClr val="3E3D2D"/>
                </a:solidFill>
              </a:rPr>
              <a:t>Provably correct by definition</a:t>
            </a:r>
            <a:endParaRPr b="1" i="1" sz="2200">
              <a:solidFill>
                <a:srgbClr val="0000FF"/>
              </a:solidFill>
            </a:endParaRPr>
          </a:p>
          <a:p>
            <a:pPr indent="-315912" lvl="1" marL="914400" rtl="0" algn="l">
              <a:spcBef>
                <a:spcPts val="0"/>
              </a:spcBef>
              <a:spcAft>
                <a:spcPts val="0"/>
              </a:spcAft>
              <a:buClr>
                <a:srgbClr val="3E3D2D"/>
              </a:buClr>
              <a:buSzPct val="100000"/>
              <a:buChar char="○"/>
            </a:pPr>
            <a:r>
              <a:rPr lang="en" sz="2200">
                <a:solidFill>
                  <a:srgbClr val="3E3D2D"/>
                </a:solidFill>
              </a:rPr>
              <a:t>If it doesn’t belong to any cluster, create a new cluster with that single data point</a:t>
            </a:r>
            <a:br>
              <a:rPr lang="en" sz="2200">
                <a:solidFill>
                  <a:srgbClr val="3E3D2D"/>
                </a:solidFill>
              </a:rPr>
            </a:br>
            <a:endParaRPr sz="2200">
              <a:solidFill>
                <a:srgbClr val="3E3D2D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2400">
                <a:solidFill>
                  <a:srgbClr val="000000"/>
                </a:solidFill>
              </a:rPr>
              <a:t>Cluster Membership</a:t>
            </a:r>
            <a:endParaRPr b="1" sz="2400">
              <a:solidFill>
                <a:srgbClr val="000000"/>
              </a:solidFill>
            </a:endParaRPr>
          </a:p>
          <a:p>
            <a:pPr indent="-315912" lvl="1" marL="914400" rtl="0" algn="l">
              <a:spcBef>
                <a:spcPts val="0"/>
              </a:spcBef>
              <a:spcAft>
                <a:spcPts val="0"/>
              </a:spcAft>
              <a:buClr>
                <a:srgbClr val="3E3D2D"/>
              </a:buClr>
              <a:buSzPct val="100000"/>
              <a:buChar char="○"/>
            </a:pPr>
            <a:r>
              <a:rPr lang="en" sz="2200">
                <a:solidFill>
                  <a:srgbClr val="3E3D2D"/>
                </a:solidFill>
              </a:rPr>
              <a:t>Defined as being within a proximity threshold of every data point in that cluster.</a:t>
            </a:r>
            <a:br>
              <a:rPr lang="en" sz="2200">
                <a:solidFill>
                  <a:srgbClr val="3E3D2D"/>
                </a:solidFill>
              </a:rPr>
            </a:br>
            <a:endParaRPr sz="2200">
              <a:solidFill>
                <a:srgbClr val="3E3D2D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2400">
                <a:solidFill>
                  <a:srgbClr val="000000"/>
                </a:solidFill>
              </a:rPr>
              <a:t>Proximity Metric</a:t>
            </a:r>
            <a:endParaRPr b="1" sz="2400">
              <a:solidFill>
                <a:srgbClr val="000000"/>
              </a:solidFill>
            </a:endParaRPr>
          </a:p>
          <a:p>
            <a:pPr indent="-315912" lvl="1" marL="914400" rtl="0" algn="l">
              <a:spcBef>
                <a:spcPts val="0"/>
              </a:spcBef>
              <a:spcAft>
                <a:spcPts val="0"/>
              </a:spcAft>
              <a:buClr>
                <a:srgbClr val="3E3D2D"/>
              </a:buClr>
              <a:buSzPct val="100000"/>
              <a:buChar char="○"/>
            </a:pPr>
            <a:r>
              <a:rPr lang="en" sz="2200">
                <a:solidFill>
                  <a:srgbClr val="3E3D2D"/>
                </a:solidFill>
              </a:rPr>
              <a:t>The Jaccard Index</a:t>
            </a:r>
            <a:endParaRPr sz="2200">
              <a:solidFill>
                <a:srgbClr val="3E3D2D"/>
              </a:solidFill>
            </a:endParaRPr>
          </a:p>
          <a:p>
            <a:pPr indent="-315912" lvl="2" marL="1371600" rtl="0" algn="l">
              <a:spcBef>
                <a:spcPts val="0"/>
              </a:spcBef>
              <a:spcAft>
                <a:spcPts val="0"/>
              </a:spcAft>
              <a:buClr>
                <a:srgbClr val="3E3D2D"/>
              </a:buClr>
              <a:buSzPct val="100000"/>
              <a:buChar char="■"/>
            </a:pPr>
            <a:r>
              <a:rPr lang="en" sz="2200">
                <a:solidFill>
                  <a:srgbClr val="3E3D2D"/>
                </a:solidFill>
              </a:rPr>
              <a:t>Norm of the </a:t>
            </a:r>
            <a:r>
              <a:rPr lang="en" sz="2200">
                <a:solidFill>
                  <a:srgbClr val="3E3D2D"/>
                </a:solidFill>
              </a:rPr>
              <a:t>intersection</a:t>
            </a:r>
            <a:r>
              <a:rPr lang="en" sz="2200">
                <a:solidFill>
                  <a:srgbClr val="3E3D2D"/>
                </a:solidFill>
              </a:rPr>
              <a:t> divided by the norm of the union </a:t>
            </a:r>
            <a:endParaRPr sz="2200">
              <a:solidFill>
                <a:srgbClr val="3E3D2D"/>
              </a:solidFill>
            </a:endParaRPr>
          </a:p>
          <a:p>
            <a:pPr indent="-315912" lvl="2" marL="1371600" rtl="0" algn="l">
              <a:spcBef>
                <a:spcPts val="0"/>
              </a:spcBef>
              <a:spcAft>
                <a:spcPts val="0"/>
              </a:spcAft>
              <a:buClr>
                <a:srgbClr val="3E3D2D"/>
              </a:buClr>
              <a:buSzPct val="100000"/>
              <a:buChar char="■"/>
            </a:pPr>
            <a:r>
              <a:rPr lang="en" sz="2200">
                <a:solidFill>
                  <a:srgbClr val="3E3D2D"/>
                </a:solidFill>
              </a:rPr>
              <a:t>I.e. Percentage overlap of two sets</a:t>
            </a:r>
            <a:endParaRPr sz="2200">
              <a:solidFill>
                <a:srgbClr val="3E3D2D"/>
              </a:solidFill>
            </a:endParaRPr>
          </a:p>
          <a:p>
            <a:pPr indent="-315912" lvl="1" marL="914400" rtl="0" algn="l">
              <a:spcBef>
                <a:spcPts val="0"/>
              </a:spcBef>
              <a:spcAft>
                <a:spcPts val="0"/>
              </a:spcAft>
              <a:buClr>
                <a:srgbClr val="3E3D2D"/>
              </a:buClr>
              <a:buSzPct val="100000"/>
              <a:buChar char="○"/>
            </a:pPr>
            <a:r>
              <a:rPr lang="en" sz="2200">
                <a:solidFill>
                  <a:srgbClr val="3E3D2D"/>
                </a:solidFill>
              </a:rPr>
              <a:t>Babar uses the </a:t>
            </a:r>
            <a:r>
              <a:rPr lang="en" sz="2200">
                <a:solidFill>
                  <a:srgbClr val="3E3D2D"/>
                </a:solidFill>
              </a:rPr>
              <a:t>outbound</a:t>
            </a:r>
            <a:r>
              <a:rPr lang="en" sz="2200">
                <a:solidFill>
                  <a:srgbClr val="3E3D2D"/>
                </a:solidFill>
              </a:rPr>
              <a:t> links of each Wikipedia topic being </a:t>
            </a:r>
            <a:r>
              <a:rPr lang="en" sz="2200">
                <a:solidFill>
                  <a:srgbClr val="3E3D2D"/>
                </a:solidFill>
              </a:rPr>
              <a:t>compared</a:t>
            </a:r>
            <a:endParaRPr sz="2200">
              <a:solidFill>
                <a:srgbClr val="3E3D2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19" name="Google Shape;319;p40"/>
          <p:cNvGraphicFramePr/>
          <p:nvPr/>
        </p:nvGraphicFramePr>
        <p:xfrm>
          <a:off x="5334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{0C5E897A-7FA6-4AFD-B77C-A27DDFF7F0AE}</a:tableStyleId>
              </a:tblPr>
              <a:tblGrid>
                <a:gridCol w="1000125"/>
                <a:gridCol w="1000125"/>
                <a:gridCol w="1000125"/>
                <a:gridCol w="1000125"/>
                <a:gridCol w="1009650"/>
                <a:gridCol w="1009650"/>
                <a:gridCol w="1009650"/>
              </a:tblGrid>
              <a:tr h="42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African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Asian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Indian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Babar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Horton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War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African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38.46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4.35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6.82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7.94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Asian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38.46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37.74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Indian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37.74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6.90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24.39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Babar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4.35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6.90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28.57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Horton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6.82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28.57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7.41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War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7.94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24.39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7.41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320" name="Google Shape;320;p40"/>
          <p:cNvSpPr txBox="1"/>
          <p:nvPr/>
        </p:nvSpPr>
        <p:spPr>
          <a:xfrm>
            <a:off x="439350" y="560775"/>
            <a:ext cx="72273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2060"/>
                </a:solidFill>
              </a:rPr>
              <a:t>Compute the Jaccard Index of pairs of topics using the related topics of each topic as the sets to be compared.</a:t>
            </a:r>
            <a:endParaRPr sz="1000"/>
          </a:p>
        </p:txBody>
      </p:sp>
      <p:sp>
        <p:nvSpPr>
          <p:cNvPr id="321" name="Google Shape;321;p40"/>
          <p:cNvSpPr txBox="1"/>
          <p:nvPr/>
        </p:nvSpPr>
        <p:spPr>
          <a:xfrm>
            <a:off x="439350" y="61925"/>
            <a:ext cx="7822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Clustering Metrics: Jaccard Index</a:t>
            </a:r>
            <a:endParaRPr sz="2500"/>
          </a:p>
        </p:txBody>
      </p:sp>
      <p:sp>
        <p:nvSpPr>
          <p:cNvPr id="322" name="Google Shape;322;p40"/>
          <p:cNvSpPr txBox="1"/>
          <p:nvPr/>
        </p:nvSpPr>
        <p:spPr>
          <a:xfrm>
            <a:off x="429875" y="4528625"/>
            <a:ext cx="722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NB: The </a:t>
            </a:r>
            <a:r>
              <a:rPr i="1" lang="en"/>
              <a:t>proximity</a:t>
            </a:r>
            <a:r>
              <a:rPr i="1" lang="en"/>
              <a:t> threshold can be determined automatically by maximizing the threshold such that there is no overlap </a:t>
            </a:r>
            <a:r>
              <a:rPr i="1" lang="en"/>
              <a:t>between</a:t>
            </a:r>
            <a:r>
              <a:rPr i="1" lang="en"/>
              <a:t> the </a:t>
            </a:r>
            <a:r>
              <a:rPr i="1" lang="en"/>
              <a:t>individual</a:t>
            </a:r>
            <a:r>
              <a:rPr i="1" lang="en"/>
              <a:t> clusters.</a:t>
            </a:r>
            <a:endParaRPr i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311700" y="292625"/>
            <a:ext cx="87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Clustering Results for topics containing “elephant”</a:t>
            </a:r>
            <a:endParaRPr/>
          </a:p>
        </p:txBody>
      </p:sp>
      <p:sp>
        <p:nvSpPr>
          <p:cNvPr id="328" name="Google Shape;32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9" name="Google Shape;3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021236" cy="3820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0" name="Google Shape;33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8236" y="1170125"/>
            <a:ext cx="3293019" cy="3820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1" name="Google Shape;33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6025" y="1170125"/>
            <a:ext cx="2209801" cy="37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Overview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723075"/>
            <a:ext cx="8520600" cy="43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Introduction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System Architecture: Clobar, Pybar &amp; Lispbar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Natural Language Processing: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Word Embeddings (Pybar)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Category Classifiers (Pybar)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Recursive Descent Parsing (Lipsbar)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Symbolic Machine Learning (Lispbar)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Clustering (Lispbar)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Knowledge Extraction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Clausal Form Logic (Lispbar)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Hypergraphs &amp; Semantic Nets (Lispbar)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Inductive Logic </a:t>
            </a:r>
            <a:r>
              <a:rPr lang="en"/>
              <a:t>Programming</a:t>
            </a:r>
            <a:r>
              <a:rPr lang="en"/>
              <a:t> (LispBar)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Applications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Browsing Wikipedia (Clobar)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Classifying Google Search Results (Clobar)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Babar as a Research Engine (Clobar)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Conclusion</a:t>
            </a:r>
            <a:endParaRPr/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42"/>
          <p:cNvSpPr txBox="1"/>
          <p:nvPr/>
        </p:nvSpPr>
        <p:spPr>
          <a:xfrm>
            <a:off x="117875" y="982600"/>
            <a:ext cx="57534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3E3D2D"/>
              </a:buClr>
              <a:buSzPts val="1800"/>
              <a:buChar char="●"/>
            </a:pPr>
            <a:r>
              <a:rPr lang="en" sz="1800">
                <a:solidFill>
                  <a:srgbClr val="3E3D2D"/>
                </a:solidFill>
              </a:rPr>
              <a:t>Can be a two</a:t>
            </a:r>
            <a:r>
              <a:rPr lang="en" sz="1800">
                <a:solidFill>
                  <a:srgbClr val="3E3D2D"/>
                </a:solidFill>
              </a:rPr>
              <a:t> decade long process !!!</a:t>
            </a:r>
            <a:endParaRPr sz="1800">
              <a:solidFill>
                <a:srgbClr val="3E3D2D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E3D2D"/>
              </a:buClr>
              <a:buSzPts val="1800"/>
              <a:buChar char="○"/>
            </a:pPr>
            <a:r>
              <a:rPr lang="en" sz="1800">
                <a:solidFill>
                  <a:srgbClr val="3E3D2D"/>
                </a:solidFill>
              </a:rPr>
              <a:t>Kindergarten – Post Doctoral work</a:t>
            </a:r>
            <a:br>
              <a:rPr lang="en" sz="1800">
                <a:solidFill>
                  <a:srgbClr val="3E3D2D"/>
                </a:solidFill>
              </a:rPr>
            </a:br>
            <a:endParaRPr sz="1800">
              <a:solidFill>
                <a:srgbClr val="3E3D2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E3D2D"/>
              </a:buClr>
              <a:buSzPts val="1800"/>
              <a:buChar char="●"/>
            </a:pPr>
            <a:r>
              <a:rPr lang="en" sz="1800">
                <a:solidFill>
                  <a:srgbClr val="3E3D2D"/>
                </a:solidFill>
              </a:rPr>
              <a:t>Babar: Grade school as knowledge categories.</a:t>
            </a:r>
            <a:endParaRPr sz="1800">
              <a:solidFill>
                <a:srgbClr val="3E3D2D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Science, History, Literature</a:t>
            </a:r>
            <a:r>
              <a:rPr lang="en" sz="1800"/>
              <a:t>, Art, etc…</a:t>
            </a:r>
            <a:br>
              <a:rPr lang="en" sz="1800">
                <a:solidFill>
                  <a:srgbClr val="3E3D2D"/>
                </a:solidFill>
              </a:rPr>
            </a:br>
            <a:endParaRPr sz="1800">
              <a:solidFill>
                <a:srgbClr val="0000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E3D2D"/>
              </a:buClr>
              <a:buSzPts val="1800"/>
              <a:buChar char="●"/>
            </a:pPr>
            <a:r>
              <a:rPr lang="en" sz="1800">
                <a:solidFill>
                  <a:srgbClr val="3E3D2D"/>
                </a:solidFill>
              </a:rPr>
              <a:t>Goal</a:t>
            </a:r>
            <a:r>
              <a:rPr lang="en" sz="1800">
                <a:solidFill>
                  <a:srgbClr val="3E3D2D"/>
                </a:solidFill>
              </a:rPr>
              <a:t>: Assign categories to </a:t>
            </a:r>
            <a:r>
              <a:rPr lang="en" sz="1800">
                <a:solidFill>
                  <a:srgbClr val="3E3D2D"/>
                </a:solidFill>
              </a:rPr>
              <a:t>subtopic </a:t>
            </a:r>
            <a:r>
              <a:rPr lang="en" sz="1800">
                <a:solidFill>
                  <a:srgbClr val="3E3D2D"/>
                </a:solidFill>
              </a:rPr>
              <a:t>clusters</a:t>
            </a:r>
            <a:r>
              <a:rPr lang="en" sz="1800">
                <a:solidFill>
                  <a:srgbClr val="3E3D2D"/>
                </a:solidFill>
              </a:rPr>
              <a:t> </a:t>
            </a:r>
            <a:endParaRPr sz="1800">
              <a:solidFill>
                <a:srgbClr val="3E3D2D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rgbClr val="3E3D2D"/>
                </a:solidFill>
              </a:rPr>
              <a:t>Use </a:t>
            </a:r>
            <a:r>
              <a:rPr lang="en" sz="1800">
                <a:solidFill>
                  <a:srgbClr val="0000FF"/>
                </a:solidFill>
              </a:rPr>
              <a:t>J</a:t>
            </a:r>
            <a:r>
              <a:rPr lang="en" sz="1800"/>
              <a:t>accard Index </a:t>
            </a:r>
            <a:r>
              <a:rPr lang="en" sz="1800">
                <a:solidFill>
                  <a:srgbClr val="3E3D2D"/>
                </a:solidFill>
              </a:rPr>
              <a:t>to identify the category</a:t>
            </a:r>
            <a:endParaRPr sz="1800">
              <a:solidFill>
                <a:srgbClr val="3E3D2D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E3D2D"/>
              </a:buClr>
              <a:buSzPts val="1800"/>
              <a:buChar char="○"/>
            </a:pPr>
            <a:r>
              <a:rPr lang="en" sz="1800">
                <a:solidFill>
                  <a:srgbClr val="3E3D2D"/>
                </a:solidFill>
              </a:rPr>
              <a:t>Auto-create subtopic category names </a:t>
            </a:r>
            <a:endParaRPr sz="1800">
              <a:solidFill>
                <a:srgbClr val="3E3D2D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E3D2D"/>
              </a:buClr>
              <a:buSzPts val="1800"/>
              <a:buChar char="■"/>
            </a:pPr>
            <a:r>
              <a:rPr lang="en" sz="1800">
                <a:solidFill>
                  <a:srgbClr val="3E3D2D"/>
                </a:solidFill>
              </a:rPr>
              <a:t>E.g. Babar =  Literature_Elephant</a:t>
            </a:r>
            <a:endParaRPr sz="1800">
              <a:solidFill>
                <a:srgbClr val="3E3D2D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E3D2D"/>
              </a:buClr>
              <a:buSzPts val="1800"/>
              <a:buChar char="■"/>
            </a:pPr>
            <a:r>
              <a:rPr lang="en" sz="1800">
                <a:solidFill>
                  <a:srgbClr val="3E3D2D"/>
                </a:solidFill>
              </a:rPr>
              <a:t>E.g. Asian Elephant = Science_Elephant</a:t>
            </a:r>
            <a:endParaRPr sz="1800">
              <a:solidFill>
                <a:srgbClr val="3E3D2D"/>
              </a:solidFill>
            </a:endParaRPr>
          </a:p>
        </p:txBody>
      </p:sp>
      <p:sp>
        <p:nvSpPr>
          <p:cNvPr id="338" name="Google Shape;338;p42"/>
          <p:cNvSpPr txBox="1"/>
          <p:nvPr/>
        </p:nvSpPr>
        <p:spPr>
          <a:xfrm>
            <a:off x="246450" y="160725"/>
            <a:ext cx="830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Human Knowledge </a:t>
            </a:r>
            <a:r>
              <a:rPr lang="en" sz="2400"/>
              <a:t>Acquisition</a:t>
            </a:r>
            <a:r>
              <a:rPr lang="en" sz="2400"/>
              <a:t> Process</a:t>
            </a:r>
            <a:endParaRPr sz="2400"/>
          </a:p>
        </p:txBody>
      </p:sp>
      <p:pic>
        <p:nvPicPr>
          <p:cNvPr id="339" name="Google Shape;33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4975" y="1324425"/>
            <a:ext cx="2721824" cy="26586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/>
          <p:nvPr>
            <p:ph idx="1" type="body"/>
          </p:nvPr>
        </p:nvSpPr>
        <p:spPr>
          <a:xfrm>
            <a:off x="311700" y="194100"/>
            <a:ext cx="8520600" cy="48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76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3D2D"/>
                </a:solidFill>
              </a:rPr>
              <a:t>(((( </a:t>
            </a:r>
            <a:r>
              <a:rPr b="1" lang="en" sz="1300">
                <a:solidFill>
                  <a:srgbClr val="0000FF"/>
                </a:solidFill>
              </a:rPr>
              <a:t>:SCIENCE </a:t>
            </a:r>
            <a:r>
              <a:rPr lang="en" sz="1300">
                <a:solidFill>
                  <a:srgbClr val="3E3D2D"/>
                </a:solidFill>
              </a:rPr>
              <a:t>0.47666672) (:HISTORY 0.44666672))</a:t>
            </a:r>
            <a:endParaRPr sz="1300">
              <a:solidFill>
                <a:srgbClr val="3E3D2D"/>
              </a:solidFill>
            </a:endParaRPr>
          </a:p>
          <a:p>
            <a:pPr indent="0" lvl="0" marL="76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3D2D"/>
                </a:solidFill>
              </a:rPr>
              <a:t>  (#&lt;Concept(49): </a:t>
            </a:r>
            <a:r>
              <a:rPr b="1" lang="en" sz="1300">
                <a:solidFill>
                  <a:srgbClr val="000000"/>
                </a:solidFill>
              </a:rPr>
              <a:t>Asian_elephan</a:t>
            </a:r>
            <a:r>
              <a:rPr lang="en" sz="1300">
                <a:solidFill>
                  <a:srgbClr val="000000"/>
                </a:solidFill>
              </a:rPr>
              <a:t>t</a:t>
            </a:r>
            <a:r>
              <a:rPr lang="en" sz="1300">
                <a:solidFill>
                  <a:srgbClr val="3E3D2D"/>
                </a:solidFill>
              </a:rPr>
              <a:t>&gt; #&lt;Concept(60): </a:t>
            </a:r>
            <a:r>
              <a:rPr b="1" lang="en" sz="1300">
                <a:solidFill>
                  <a:srgbClr val="3E3D2D"/>
                </a:solidFill>
              </a:rPr>
              <a:t>African_elephant</a:t>
            </a:r>
            <a:r>
              <a:rPr lang="en" sz="1300">
                <a:solidFill>
                  <a:srgbClr val="3E3D2D"/>
                </a:solidFill>
              </a:rPr>
              <a:t>&gt;))</a:t>
            </a:r>
            <a:br>
              <a:rPr lang="en" sz="1300">
                <a:solidFill>
                  <a:srgbClr val="3E3D2D"/>
                </a:solidFill>
              </a:rPr>
            </a:br>
            <a:endParaRPr sz="1300">
              <a:solidFill>
                <a:srgbClr val="3E3D2D"/>
              </a:solidFill>
            </a:endParaRPr>
          </a:p>
          <a:p>
            <a:pPr indent="0" lvl="0" marL="76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3D2D"/>
                </a:solidFill>
              </a:rPr>
              <a:t> ((( </a:t>
            </a:r>
            <a:r>
              <a:rPr b="1" lang="en" sz="1300">
                <a:solidFill>
                  <a:srgbClr val="0000FF"/>
                </a:solidFill>
              </a:rPr>
              <a:t>:SCIENCE </a:t>
            </a:r>
            <a:r>
              <a:rPr lang="en" sz="1300">
                <a:solidFill>
                  <a:srgbClr val="3E3D2D"/>
                </a:solidFill>
              </a:rPr>
              <a:t>0.39) (:GEOGRAPHY 0.37800002))</a:t>
            </a:r>
            <a:endParaRPr sz="1300">
              <a:solidFill>
                <a:srgbClr val="3E3D2D"/>
              </a:solidFill>
            </a:endParaRPr>
          </a:p>
          <a:p>
            <a:pPr indent="0" lvl="0" marL="76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3D2D"/>
                </a:solidFill>
              </a:rPr>
              <a:t>  (#&lt;Concept(3): </a:t>
            </a:r>
            <a:r>
              <a:rPr b="1" lang="en" sz="1300">
                <a:solidFill>
                  <a:srgbClr val="3E3D2D"/>
                </a:solidFill>
              </a:rPr>
              <a:t>Borneo_pygmy_elephant</a:t>
            </a:r>
            <a:r>
              <a:rPr lang="en" sz="1300">
                <a:solidFill>
                  <a:srgbClr val="3E3D2D"/>
                </a:solidFill>
              </a:rPr>
              <a:t>&gt; #&lt;Concept(49): </a:t>
            </a:r>
            <a:r>
              <a:rPr b="1" lang="en" sz="1300">
                <a:solidFill>
                  <a:srgbClr val="000000"/>
                </a:solidFill>
              </a:rPr>
              <a:t>Asian_elephant</a:t>
            </a:r>
            <a:r>
              <a:rPr lang="en" sz="1300">
                <a:solidFill>
                  <a:srgbClr val="3E3D2D"/>
                </a:solidFill>
              </a:rPr>
              <a:t>&gt;</a:t>
            </a:r>
            <a:endParaRPr sz="1300">
              <a:solidFill>
                <a:srgbClr val="3E3D2D"/>
              </a:solidFill>
            </a:endParaRPr>
          </a:p>
          <a:p>
            <a:pPr indent="0" lvl="0" marL="76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3D2D"/>
                </a:solidFill>
              </a:rPr>
              <a:t>   #&lt;Concept(18): </a:t>
            </a:r>
            <a:r>
              <a:rPr b="1" lang="en" sz="1300">
                <a:solidFill>
                  <a:srgbClr val="3E3D2D"/>
                </a:solidFill>
              </a:rPr>
              <a:t>Indian_Elephant</a:t>
            </a:r>
            <a:r>
              <a:rPr lang="en" sz="1300">
                <a:solidFill>
                  <a:srgbClr val="3E3D2D"/>
                </a:solidFill>
              </a:rPr>
              <a:t>&gt; #&lt;Concept(12): </a:t>
            </a:r>
            <a:r>
              <a:rPr b="1" lang="en" sz="1300">
                <a:solidFill>
                  <a:srgbClr val="3E3D2D"/>
                </a:solidFill>
              </a:rPr>
              <a:t>Sri_Lankan_elephan</a:t>
            </a:r>
            <a:r>
              <a:rPr lang="en" sz="1300">
                <a:solidFill>
                  <a:srgbClr val="3E3D2D"/>
                </a:solidFill>
              </a:rPr>
              <a:t>t&gt;</a:t>
            </a:r>
            <a:endParaRPr sz="1300">
              <a:solidFill>
                <a:srgbClr val="3E3D2D"/>
              </a:solidFill>
            </a:endParaRPr>
          </a:p>
          <a:p>
            <a:pPr indent="0" lvl="0" marL="76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3D2D"/>
                </a:solidFill>
              </a:rPr>
              <a:t>   #&lt;Concept(11): </a:t>
            </a:r>
            <a:r>
              <a:rPr b="1" lang="en" sz="1300">
                <a:solidFill>
                  <a:srgbClr val="3E3D2D"/>
                </a:solidFill>
              </a:rPr>
              <a:t>Sumatran_Elephant</a:t>
            </a:r>
            <a:r>
              <a:rPr lang="en" sz="1300">
                <a:solidFill>
                  <a:srgbClr val="3E3D2D"/>
                </a:solidFill>
              </a:rPr>
              <a:t>&gt;))</a:t>
            </a:r>
            <a:br>
              <a:rPr lang="en" sz="1300">
                <a:solidFill>
                  <a:srgbClr val="3E3D2D"/>
                </a:solidFill>
              </a:rPr>
            </a:br>
            <a:endParaRPr sz="1300">
              <a:solidFill>
                <a:srgbClr val="3E3D2D"/>
              </a:solidFill>
            </a:endParaRPr>
          </a:p>
          <a:p>
            <a:pPr indent="0" lvl="0" marL="76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3D2D"/>
                </a:solidFill>
              </a:rPr>
              <a:t> ((( </a:t>
            </a:r>
            <a:r>
              <a:rPr b="1" lang="en" sz="1300">
                <a:solidFill>
                  <a:srgbClr val="0000FF"/>
                </a:solidFill>
              </a:rPr>
              <a:t>:ART </a:t>
            </a:r>
            <a:r>
              <a:rPr lang="en" sz="1300">
                <a:solidFill>
                  <a:srgbClr val="3E3D2D"/>
                </a:solidFill>
              </a:rPr>
              <a:t>0.33333334) (:GEOGRAPHY 0.30666667))</a:t>
            </a:r>
            <a:endParaRPr sz="1300">
              <a:solidFill>
                <a:srgbClr val="3E3D2D"/>
              </a:solidFill>
            </a:endParaRPr>
          </a:p>
          <a:p>
            <a:pPr indent="0" lvl="0" marL="76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3D2D"/>
                </a:solidFill>
              </a:rPr>
              <a:t>  (#&lt;Concept(7): </a:t>
            </a:r>
            <a:r>
              <a:rPr b="1" lang="en" sz="1300">
                <a:solidFill>
                  <a:srgbClr val="3E3D2D"/>
                </a:solidFill>
              </a:rPr>
              <a:t>Babar_the_Elephant</a:t>
            </a:r>
            <a:r>
              <a:rPr lang="en" sz="1300">
                <a:solidFill>
                  <a:srgbClr val="3E3D2D"/>
                </a:solidFill>
              </a:rPr>
              <a:t>&gt; #&lt;Concept(5): </a:t>
            </a:r>
            <a:r>
              <a:rPr b="1" lang="en" sz="1300">
                <a:solidFill>
                  <a:srgbClr val="3E3D2D"/>
                </a:solidFill>
              </a:rPr>
              <a:t>Horton_the_Elephant</a:t>
            </a:r>
            <a:r>
              <a:rPr lang="en" sz="1300">
                <a:solidFill>
                  <a:srgbClr val="3E3D2D"/>
                </a:solidFill>
              </a:rPr>
              <a:t>&gt;</a:t>
            </a:r>
            <a:endParaRPr sz="1300">
              <a:solidFill>
                <a:srgbClr val="3E3D2D"/>
              </a:solidFill>
            </a:endParaRPr>
          </a:p>
          <a:p>
            <a:pPr indent="0" lvl="0" marL="76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3D2D"/>
                </a:solidFill>
              </a:rPr>
              <a:t>   #&lt;Concept(4): </a:t>
            </a:r>
            <a:r>
              <a:rPr b="1" lang="en" sz="1300">
                <a:solidFill>
                  <a:srgbClr val="3E3D2D"/>
                </a:solidFill>
              </a:rPr>
              <a:t>Elmer_the_Patchwork_Elephant</a:t>
            </a:r>
            <a:r>
              <a:rPr lang="en" sz="1300">
                <a:solidFill>
                  <a:srgbClr val="3E3D2D"/>
                </a:solidFill>
              </a:rPr>
              <a:t>&gt;))</a:t>
            </a:r>
            <a:br>
              <a:rPr lang="en" sz="1300">
                <a:solidFill>
                  <a:srgbClr val="3E3D2D"/>
                </a:solidFill>
              </a:rPr>
            </a:br>
            <a:endParaRPr sz="1300">
              <a:solidFill>
                <a:srgbClr val="3E3D2D"/>
              </a:solidFill>
            </a:endParaRPr>
          </a:p>
          <a:p>
            <a:pPr indent="0" lvl="0" marL="76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3D2D"/>
                </a:solidFill>
              </a:rPr>
              <a:t> (((</a:t>
            </a:r>
            <a:r>
              <a:rPr lang="en" sz="1300">
                <a:solidFill>
                  <a:srgbClr val="0000FF"/>
                </a:solidFill>
              </a:rPr>
              <a:t> </a:t>
            </a:r>
            <a:r>
              <a:rPr b="1" lang="en" sz="1300">
                <a:solidFill>
                  <a:srgbClr val="0000FF"/>
                </a:solidFill>
              </a:rPr>
              <a:t>:HISTORY </a:t>
            </a:r>
            <a:r>
              <a:rPr lang="en" sz="1300">
                <a:solidFill>
                  <a:srgbClr val="3E3D2D"/>
                </a:solidFill>
              </a:rPr>
              <a:t>0.6) (:GEOGRAPHY 0.46)</a:t>
            </a:r>
            <a:endParaRPr sz="1300">
              <a:solidFill>
                <a:srgbClr val="3E3D2D"/>
              </a:solidFill>
            </a:endParaRPr>
          </a:p>
          <a:p>
            <a:pPr indent="0" lvl="0" marL="76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3D2D"/>
                </a:solidFill>
              </a:rPr>
              <a:t>  (#&lt;Concept(8): </a:t>
            </a:r>
            <a:r>
              <a:rPr b="1" lang="en" sz="1300">
                <a:solidFill>
                  <a:srgbClr val="3E3D2D"/>
                </a:solidFill>
              </a:rPr>
              <a:t>Year_of_the_Elephant</a:t>
            </a:r>
            <a:r>
              <a:rPr lang="en" sz="1300">
                <a:solidFill>
                  <a:srgbClr val="3E3D2D"/>
                </a:solidFill>
              </a:rPr>
              <a:t>&gt;))</a:t>
            </a:r>
            <a:br>
              <a:rPr lang="en" sz="1300">
                <a:solidFill>
                  <a:srgbClr val="3E3D2D"/>
                </a:solidFill>
              </a:rPr>
            </a:br>
            <a:endParaRPr sz="1300">
              <a:solidFill>
                <a:srgbClr val="3E3D2D"/>
              </a:solidFill>
            </a:endParaRPr>
          </a:p>
          <a:p>
            <a:pPr indent="0" lvl="0" marL="76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3D2D"/>
                </a:solidFill>
              </a:rPr>
              <a:t> (((</a:t>
            </a:r>
            <a:r>
              <a:rPr b="1" lang="en" sz="1300">
                <a:solidFill>
                  <a:srgbClr val="FF0000"/>
                </a:solidFill>
              </a:rPr>
              <a:t> :GEOGRAPHY </a:t>
            </a:r>
            <a:r>
              <a:rPr lang="en" sz="1300">
                <a:solidFill>
                  <a:srgbClr val="3E3D2D"/>
                </a:solidFill>
              </a:rPr>
              <a:t>0.72333336) ( </a:t>
            </a:r>
            <a:r>
              <a:rPr b="1" lang="en" sz="1300">
                <a:solidFill>
                  <a:srgbClr val="006600"/>
                </a:solidFill>
              </a:rPr>
              <a:t>:HISTORY </a:t>
            </a:r>
            <a:r>
              <a:rPr lang="en" sz="1300">
                <a:solidFill>
                  <a:srgbClr val="3E3D2D"/>
                </a:solidFill>
              </a:rPr>
              <a:t>0.43666664))</a:t>
            </a:r>
            <a:endParaRPr sz="1300">
              <a:solidFill>
                <a:srgbClr val="3E3D2D"/>
              </a:solidFill>
            </a:endParaRPr>
          </a:p>
          <a:p>
            <a:pPr indent="0" lvl="0" marL="76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3D2D"/>
                </a:solidFill>
              </a:rPr>
              <a:t>  (#&lt;Concept(5):</a:t>
            </a:r>
            <a:r>
              <a:rPr b="1" lang="en" sz="1300">
                <a:solidFill>
                  <a:srgbClr val="3E3D2D"/>
                </a:solidFill>
              </a:rPr>
              <a:t> Execution_by_elephant</a:t>
            </a:r>
            <a:r>
              <a:rPr lang="en" sz="1300">
                <a:solidFill>
                  <a:srgbClr val="3E3D2D"/>
                </a:solidFill>
              </a:rPr>
              <a:t>&gt; #&lt;Concept(22): </a:t>
            </a:r>
            <a:r>
              <a:rPr b="1" lang="en" sz="1300">
                <a:solidFill>
                  <a:srgbClr val="006600"/>
                </a:solidFill>
              </a:rPr>
              <a:t>War_elephant</a:t>
            </a:r>
            <a:r>
              <a:rPr lang="en" sz="1300">
                <a:solidFill>
                  <a:srgbClr val="3E3D2D"/>
                </a:solidFill>
              </a:rPr>
              <a:t>&gt;</a:t>
            </a:r>
            <a:endParaRPr sz="1300">
              <a:solidFill>
                <a:srgbClr val="3E3D2D"/>
              </a:solidFill>
            </a:endParaRPr>
          </a:p>
          <a:p>
            <a:pPr indent="0" lvl="0" marL="76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E3D2D"/>
                </a:solidFill>
              </a:rPr>
              <a:t>   #&lt;Concept(4): </a:t>
            </a:r>
            <a:r>
              <a:rPr b="1" lang="en" sz="1300">
                <a:solidFill>
                  <a:srgbClr val="3E3D2D"/>
                </a:solidFill>
              </a:rPr>
              <a:t>Crushing_by_elephan</a:t>
            </a:r>
            <a:r>
              <a:rPr lang="en" sz="1300">
                <a:solidFill>
                  <a:srgbClr val="3E3D2D"/>
                </a:solidFill>
              </a:rPr>
              <a:t>t&gt;))</a:t>
            </a:r>
            <a:endParaRPr/>
          </a:p>
        </p:txBody>
      </p:sp>
      <p:sp>
        <p:nvSpPr>
          <p:cNvPr id="345" name="Google Shape;34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44"/>
          <p:cNvSpPr txBox="1"/>
          <p:nvPr/>
        </p:nvSpPr>
        <p:spPr>
          <a:xfrm>
            <a:off x="28025" y="748350"/>
            <a:ext cx="3784800" cy="41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00FF"/>
                </a:solidFill>
              </a:rPr>
              <a:t>(( #&lt;Concept(60): African elephant&gt;</a:t>
            </a:r>
            <a:endParaRPr b="1" sz="1300">
              <a:solidFill>
                <a:srgbClr val="0000FF"/>
              </a:solidFill>
            </a:endParaRPr>
          </a:p>
          <a:p>
            <a:pPr indent="0" lvl="0" marL="76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00FF"/>
                </a:solidFill>
              </a:rPr>
              <a:t>   #&lt;Concept(49): Asian_elephant&gt;</a:t>
            </a:r>
            <a:r>
              <a:rPr lang="en" sz="1300">
                <a:solidFill>
                  <a:srgbClr val="0000FF"/>
                </a:solidFill>
              </a:rPr>
              <a:t>)</a:t>
            </a:r>
            <a:endParaRPr sz="1300">
              <a:solidFill>
                <a:srgbClr val="0000FF"/>
              </a:solidFill>
            </a:endParaRPr>
          </a:p>
          <a:p>
            <a:pPr indent="0" lvl="0" marL="76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3D2D"/>
                </a:solidFill>
              </a:rPr>
              <a:t> </a:t>
            </a:r>
            <a:r>
              <a:rPr b="1" lang="en" sz="1300">
                <a:solidFill>
                  <a:srgbClr val="FF0000"/>
                </a:solidFill>
              </a:rPr>
              <a:t>(#&lt;Concept(10): Elephant intelligence</a:t>
            </a:r>
            <a:r>
              <a:rPr lang="en" sz="1300">
                <a:solidFill>
                  <a:srgbClr val="006600"/>
                </a:solidFill>
              </a:rPr>
              <a:t>&gt;</a:t>
            </a:r>
            <a:endParaRPr sz="1300">
              <a:solidFill>
                <a:srgbClr val="006600"/>
              </a:solidFill>
            </a:endParaRPr>
          </a:p>
          <a:p>
            <a:pPr indent="0" lvl="0" marL="76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6600"/>
                </a:solidFill>
              </a:rPr>
              <a:t>  #&lt;Concept(103): Animal cognition&gt;</a:t>
            </a:r>
            <a:endParaRPr sz="1300">
              <a:solidFill>
                <a:srgbClr val="006600"/>
              </a:solidFill>
            </a:endParaRPr>
          </a:p>
          <a:p>
            <a:pPr indent="0" lvl="0" marL="76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3D2D"/>
                </a:solidFill>
              </a:rPr>
              <a:t>  #</a:t>
            </a:r>
            <a:r>
              <a:rPr b="1" lang="en" sz="1300">
                <a:solidFill>
                  <a:srgbClr val="FF0000"/>
                </a:solidFill>
              </a:rPr>
              <a:t>&lt;Concept(4): Elephant tusk</a:t>
            </a:r>
            <a:r>
              <a:rPr lang="en" sz="1300">
                <a:solidFill>
                  <a:srgbClr val="3E3D2D"/>
                </a:solidFill>
              </a:rPr>
              <a:t>&gt;</a:t>
            </a:r>
            <a:endParaRPr sz="1300">
              <a:solidFill>
                <a:srgbClr val="3E3D2D"/>
              </a:solidFill>
            </a:endParaRPr>
          </a:p>
          <a:p>
            <a:pPr indent="0" lvl="0" marL="76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3D2D"/>
                </a:solidFill>
              </a:rPr>
              <a:t>  #&lt;Concept(15): African&gt;</a:t>
            </a:r>
            <a:endParaRPr sz="1300">
              <a:solidFill>
                <a:srgbClr val="3E3D2D"/>
              </a:solidFill>
            </a:endParaRPr>
          </a:p>
          <a:p>
            <a:pPr indent="0" lvl="0" marL="76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3D2D"/>
                </a:solidFill>
              </a:rPr>
              <a:t>  #&lt;Concept(102): Proboscidea&gt;</a:t>
            </a:r>
            <a:endParaRPr sz="1300">
              <a:solidFill>
                <a:srgbClr val="3E3D2D"/>
              </a:solidFill>
            </a:endParaRPr>
          </a:p>
          <a:p>
            <a:pPr indent="0" lvl="0" marL="76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3D2D"/>
                </a:solidFill>
              </a:rPr>
              <a:t>  </a:t>
            </a:r>
            <a:r>
              <a:rPr lang="en" sz="1300">
                <a:solidFill>
                  <a:srgbClr val="006600"/>
                </a:solidFill>
              </a:rPr>
              <a:t>#&lt;Concept(96): Mammalia&gt;</a:t>
            </a:r>
            <a:endParaRPr sz="1300">
              <a:solidFill>
                <a:srgbClr val="006600"/>
              </a:solidFill>
            </a:endParaRPr>
          </a:p>
          <a:p>
            <a:pPr indent="0" lvl="0" marL="76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6600"/>
                </a:solidFill>
              </a:rPr>
              <a:t>  #&lt;Concept(876): Mammal&gt;</a:t>
            </a:r>
            <a:r>
              <a:rPr lang="en" sz="1300">
                <a:solidFill>
                  <a:srgbClr val="3E3D2D"/>
                </a:solidFill>
              </a:rPr>
              <a:t>&gt;)</a:t>
            </a:r>
            <a:br>
              <a:rPr lang="en" sz="1300">
                <a:solidFill>
                  <a:srgbClr val="3E3D2D"/>
                </a:solidFill>
              </a:rPr>
            </a:br>
            <a:endParaRPr sz="1300">
              <a:solidFill>
                <a:srgbClr val="3E3D2D"/>
              </a:solidFill>
            </a:endParaRPr>
          </a:p>
          <a:p>
            <a:pPr indent="0" lvl="0" marL="76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3D2D"/>
                </a:solidFill>
              </a:rPr>
              <a:t>(</a:t>
            </a:r>
            <a:r>
              <a:rPr b="1" lang="en" sz="1300">
                <a:solidFill>
                  <a:srgbClr val="0000FF"/>
                </a:solidFill>
              </a:rPr>
              <a:t>(#&lt;Concept22): War_elephant&gt;</a:t>
            </a:r>
            <a:endParaRPr b="1" sz="1300">
              <a:solidFill>
                <a:srgbClr val="0000FF"/>
              </a:solidFill>
            </a:endParaRPr>
          </a:p>
          <a:p>
            <a:pPr indent="0" lvl="0" marL="76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00FF"/>
                </a:solidFill>
              </a:rPr>
              <a:t>  #&lt;Concept(5): Execution_by_elephant&gt;</a:t>
            </a:r>
            <a:endParaRPr b="1" sz="1300">
              <a:solidFill>
                <a:srgbClr val="0000FF"/>
              </a:solidFill>
            </a:endParaRPr>
          </a:p>
          <a:p>
            <a:pPr indent="0" lvl="0" marL="76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00FF"/>
                </a:solidFill>
              </a:rPr>
              <a:t>  #&lt;Concept(4): Crushing_by_elephant&gt;</a:t>
            </a:r>
            <a:r>
              <a:rPr lang="en" sz="1300">
                <a:solidFill>
                  <a:srgbClr val="0000FF"/>
                </a:solidFill>
              </a:rPr>
              <a:t>)</a:t>
            </a:r>
            <a:endParaRPr sz="1300">
              <a:solidFill>
                <a:srgbClr val="0000FF"/>
              </a:solidFill>
            </a:endParaRPr>
          </a:p>
          <a:p>
            <a:pPr indent="0" lvl="0" marL="76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3D2D"/>
                </a:solidFill>
              </a:rPr>
              <a:t> (#&lt;Concept(55): Ivory&gt;</a:t>
            </a:r>
            <a:endParaRPr sz="1300">
              <a:solidFill>
                <a:srgbClr val="3E3D2D"/>
              </a:solidFill>
            </a:endParaRPr>
          </a:p>
          <a:p>
            <a:pPr indent="0" lvl="0" marL="76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E3D2D"/>
                </a:solidFill>
              </a:rPr>
              <a:t>  #&lt;Concept(77): Kenya&gt;</a:t>
            </a:r>
            <a:r>
              <a:rPr lang="en" sz="1300">
                <a:solidFill>
                  <a:srgbClr val="006600"/>
                </a:solidFill>
              </a:rPr>
              <a:t>)</a:t>
            </a:r>
            <a:r>
              <a:rPr lang="en" sz="1300">
                <a:solidFill>
                  <a:srgbClr val="3E3D2D"/>
                </a:solidFill>
              </a:rPr>
              <a:t>)</a:t>
            </a:r>
            <a:endParaRPr sz="1600"/>
          </a:p>
        </p:txBody>
      </p:sp>
      <p:sp>
        <p:nvSpPr>
          <p:cNvPr id="352" name="Google Shape;352;p44"/>
          <p:cNvSpPr txBox="1"/>
          <p:nvPr/>
        </p:nvSpPr>
        <p:spPr>
          <a:xfrm>
            <a:off x="3797700" y="796875"/>
            <a:ext cx="52233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b="1" lang="en">
                <a:solidFill>
                  <a:srgbClr val="0000FF"/>
                </a:solidFill>
              </a:rPr>
              <a:t>#&lt;Concept(24): Dwarf elephant</a:t>
            </a:r>
            <a:r>
              <a:rPr lang="en">
                <a:solidFill>
                  <a:srgbClr val="0000FF"/>
                </a:solidFill>
              </a:rPr>
              <a:t>&gt;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b="1" lang="en">
                <a:solidFill>
                  <a:srgbClr val="FF0000"/>
                </a:solidFill>
              </a:rPr>
              <a:t>#&lt;Concept(66): Mammoth</a:t>
            </a:r>
            <a:r>
              <a:rPr lang="en"/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 </a:t>
            </a:r>
            <a:r>
              <a:rPr b="1" lang="en">
                <a:solidFill>
                  <a:srgbClr val="FF0000"/>
                </a:solidFill>
              </a:rPr>
              <a:t>#&lt;Concept(25): Mastodon</a:t>
            </a:r>
            <a:r>
              <a:rPr lang="en"/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#&lt;Concept(275): Genus&gt;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#&lt;Concept(62): Afrotheria&gt;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#&lt;Concept(86): Gestation&gt;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#&lt;Concept(749): Eutheria&gt;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#&lt;Concept(8): Gomphotherium&gt;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#&lt;Concept(27): Tooth&gt;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#</a:t>
            </a:r>
            <a:r>
              <a:rPr b="1" lang="en">
                <a:solidFill>
                  <a:srgbClr val="FF0000"/>
                </a:solidFill>
              </a:rPr>
              <a:t>&lt;Concept(8): Tooth_development</a:t>
            </a:r>
            <a:r>
              <a:rPr lang="en"/>
              <a:t>&gt;))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((#</a:t>
            </a:r>
            <a:r>
              <a:rPr b="1" lang="en">
                <a:solidFill>
                  <a:srgbClr val="0000FF"/>
                </a:solidFill>
              </a:rPr>
              <a:t>&lt;Concept(7): Babar_the_Elephant&gt;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  #&lt;Concept(5): Horton_the_Elephant&gt;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  #&lt;Concept(4): Elmer_the_Patchwork_Elephan</a:t>
            </a:r>
            <a:r>
              <a:rPr lang="en">
                <a:solidFill>
                  <a:srgbClr val="0000FF"/>
                </a:solidFill>
              </a:rPr>
              <a:t>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>
                <a:solidFill>
                  <a:srgbClr val="FF0000"/>
                </a:solidFill>
              </a:rPr>
              <a:t>#&lt;Concept(6): List_of_fictional_elephants</a:t>
            </a:r>
            <a:r>
              <a:rPr lang="en"/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#&lt;Concept(5): </a:t>
            </a:r>
            <a:r>
              <a:rPr lang="en" sz="1300"/>
              <a:t>List_of_elephants_in_mythology_and_religion&gt;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4"/>
          <p:cNvSpPr txBox="1"/>
          <p:nvPr>
            <p:ph type="title"/>
          </p:nvPr>
        </p:nvSpPr>
        <p:spPr>
          <a:xfrm>
            <a:off x="159300" y="140225"/>
            <a:ext cx="87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Clustering for topics not containing “elephant”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AI vs Symbolic AI Classification</a:t>
            </a:r>
            <a:endParaRPr/>
          </a:p>
        </p:txBody>
      </p:sp>
      <p:sp>
        <p:nvSpPr>
          <p:cNvPr id="359" name="Google Shape;359;p45"/>
          <p:cNvSpPr txBox="1"/>
          <p:nvPr>
            <p:ph idx="1" type="body"/>
          </p:nvPr>
        </p:nvSpPr>
        <p:spPr>
          <a:xfrm>
            <a:off x="311700" y="712925"/>
            <a:ext cx="8520600" cy="43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Fundamentally encounter similar biases and issues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Classification is a function of the chosen classes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For example a gray image fed into Black or White classifier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Google image classification: An Afro-American vs. a Gorilla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Classes in real life are rarely exclusive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400"/>
              <a:t>E.g. Rainbows?: Black or</a:t>
            </a:r>
            <a:r>
              <a:rPr lang="en" sz="1183"/>
              <a:t> White? </a:t>
            </a:r>
            <a:r>
              <a:rPr lang="en" sz="1667">
                <a:solidFill>
                  <a:schemeClr val="dk1"/>
                </a:solidFill>
              </a:rPr>
              <a:t>🌈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Coverage issues: 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400"/>
              <a:t>E.g. Is it a bird? Is it a plane? No, it’s Batman.	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 Trip to the Zoo: Art or Science?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Mary likes zoology and asks her father to take her to the Zoo (</a:t>
            </a:r>
            <a:r>
              <a:rPr b="1" lang="en">
                <a:solidFill>
                  <a:srgbClr val="0000FF"/>
                </a:solidFill>
              </a:rPr>
              <a:t>Science</a:t>
            </a:r>
            <a:r>
              <a:rPr lang="en"/>
              <a:t>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John likes drawing animals and asks his mother to take him to the Zoo (</a:t>
            </a:r>
            <a:r>
              <a:rPr b="1" lang="en">
                <a:solidFill>
                  <a:srgbClr val="0000FF"/>
                </a:solidFill>
              </a:rPr>
              <a:t>Art</a:t>
            </a:r>
            <a:r>
              <a:rPr lang="en"/>
              <a:t>)</a:t>
            </a:r>
            <a:br>
              <a:rPr lang="en"/>
            </a:b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Meta Knowledge (</a:t>
            </a:r>
            <a:r>
              <a:rPr lang="en" sz="1400"/>
              <a:t>Purpose and Intent)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Why do we  need to know whether it is Blacl or White?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What knowledge </a:t>
            </a:r>
            <a:r>
              <a:rPr lang="en"/>
              <a:t>does</a:t>
            </a:r>
            <a:r>
              <a:rPr lang="en"/>
              <a:t> it provide?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How important is it?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Is it reasonable to ask the question?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Meta reasoning and introspection</a:t>
            </a:r>
            <a:endParaRPr/>
          </a:p>
        </p:txBody>
      </p:sp>
      <p:sp>
        <p:nvSpPr>
          <p:cNvPr id="360" name="Google Shape;36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Graphs</a:t>
            </a:r>
            <a:endParaRPr/>
          </a:p>
        </p:txBody>
      </p:sp>
      <p:sp>
        <p:nvSpPr>
          <p:cNvPr id="366" name="Google Shape;366;p46"/>
          <p:cNvSpPr txBox="1"/>
          <p:nvPr>
            <p:ph idx="1" type="body"/>
          </p:nvPr>
        </p:nvSpPr>
        <p:spPr>
          <a:xfrm>
            <a:off x="311700" y="866775"/>
            <a:ext cx="8520600" cy="4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Wikipedia as Universal Knowledge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56 Million Wikipedia 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Comparable to all the books in a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200GB Zipped (tar)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Topic Graph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Motivation: Access relevant knowledge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Depth three crawl of a Wikipedia topic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 definition a subgraph of Wikipedia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c</a:t>
            </a:r>
            <a:r>
              <a:rPr lang="en"/>
              <a:t>omputationally plausible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a contextual frame of </a:t>
            </a:r>
            <a:r>
              <a:rPr lang="en"/>
              <a:t>reference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Babar users can create topic graphs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Represent one way of creating </a:t>
            </a:r>
            <a:r>
              <a:rPr lang="en"/>
              <a:t>labeled</a:t>
            </a:r>
            <a:r>
              <a:rPr lang="en"/>
              <a:t> data</a:t>
            </a:r>
            <a:endParaRPr/>
          </a:p>
        </p:txBody>
      </p:sp>
      <p:sp>
        <p:nvSpPr>
          <p:cNvPr id="367" name="Google Shape;36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Google Search Results</a:t>
            </a:r>
            <a:endParaRPr/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311700" y="957201"/>
            <a:ext cx="8520600" cy="3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 Issues</a:t>
            </a:r>
            <a:endParaRPr/>
          </a:p>
        </p:txBody>
      </p:sp>
      <p:sp>
        <p:nvSpPr>
          <p:cNvPr id="380" name="Google Shape;380;p48"/>
          <p:cNvSpPr txBox="1"/>
          <p:nvPr>
            <p:ph idx="1" type="body"/>
          </p:nvPr>
        </p:nvSpPr>
        <p:spPr>
          <a:xfrm>
            <a:off x="311700" y="850075"/>
            <a:ext cx="8520600" cy="4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Handling 56 million wikipedia topics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How does Wikipedia do it?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Handling billions of edges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How does FB do it?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How does Twitter do it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How does LinkedIn do it?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Handling millions of users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Standard practices?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Cost: Human &amp; Machine?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Partitioned Tables vs. Multiple Tables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What are other options?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Distributed Databases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CAP Theorem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Graph Databases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Neo4j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AllegroGraph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Datomic</a:t>
            </a:r>
            <a:endParaRPr/>
          </a:p>
        </p:txBody>
      </p:sp>
      <p:sp>
        <p:nvSpPr>
          <p:cNvPr id="381" name="Google Shape;381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Issues</a:t>
            </a:r>
            <a:endParaRPr/>
          </a:p>
        </p:txBody>
      </p:sp>
      <p:sp>
        <p:nvSpPr>
          <p:cNvPr id="387" name="Google Shape;38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Legal Concerns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Copyright violations:  Wikipedia &amp; </a:t>
            </a:r>
            <a:r>
              <a:rPr lang="en"/>
              <a:t>Merriam-Webster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Extracting content in general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Cloud computing is expensive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Ideally one server per customer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Proprietary customer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Login Info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Payment Info</a:t>
            </a:r>
            <a:endParaRPr/>
          </a:p>
        </p:txBody>
      </p:sp>
      <p:sp>
        <p:nvSpPr>
          <p:cNvPr id="388" name="Google Shape;38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94" name="Google Shape;394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B26B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Appendices</a:t>
            </a:r>
            <a:endParaRPr/>
          </a:p>
        </p:txBody>
      </p:sp>
      <p:sp>
        <p:nvSpPr>
          <p:cNvPr id="401" name="Google Shape;40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>
                <a:solidFill>
                  <a:schemeClr val="dk1"/>
                </a:solidFill>
              </a:rPr>
              <a:t>Programmer Ethics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>
                <a:solidFill>
                  <a:schemeClr val="dk1"/>
                </a:solidFill>
              </a:rPr>
              <a:t>Programmer Responsibility</a:t>
            </a:r>
            <a:endParaRPr sz="2000"/>
          </a:p>
        </p:txBody>
      </p:sp>
      <p:sp>
        <p:nvSpPr>
          <p:cNvPr id="402" name="Google Shape;40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Wikipedia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873425"/>
            <a:ext cx="85206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“De Facto” Online Source of</a:t>
            </a:r>
            <a:r>
              <a:rPr lang="en"/>
              <a:t> Universal Knowledge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Fifth most visited website in the world (6.1 billion visitors per month)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Mostly trustworthy objective knowledge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Implicit subject popularity bias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by GTP-3 (Largest NLP model with 175 billion parameters)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vs. Knowledge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Knowledge as the structured organisation of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Wikipedia content is for human consumption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Scraping Wikipedia content produces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Wikipedia graph on the other hand is knowledge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Wikipedia is the foundation of Babar’s Knowledge System</a:t>
            </a:r>
            <a:endParaRPr/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B26B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ct val="47142"/>
              <a:buFont typeface="Arial"/>
              <a:buNone/>
            </a:pPr>
            <a:r>
              <a:rPr lang="en" sz="2333"/>
              <a:t>Programmer Ethics in CLOS</a:t>
            </a:r>
            <a:endParaRPr sz="3133"/>
          </a:p>
        </p:txBody>
      </p:sp>
      <p:sp>
        <p:nvSpPr>
          <p:cNvPr id="408" name="Google Shape;408;p52"/>
          <p:cNvSpPr txBox="1"/>
          <p:nvPr>
            <p:ph idx="1" type="body"/>
          </p:nvPr>
        </p:nvSpPr>
        <p:spPr>
          <a:xfrm>
            <a:off x="311700" y="865325"/>
            <a:ext cx="8520600" cy="41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33583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702">
                <a:solidFill>
                  <a:schemeClr val="dk1"/>
                </a:solidFill>
              </a:rPr>
              <a:t>Primary methods do a call-next-method</a:t>
            </a:r>
            <a:endParaRPr sz="2702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1007"/>
              <a:buFont typeface="Arial"/>
              <a:buNone/>
            </a:pPr>
            <a:r>
              <a:t/>
            </a:r>
            <a:endParaRPr sz="2156">
              <a:solidFill>
                <a:schemeClr val="dk1"/>
              </a:solidFill>
            </a:endParaRPr>
          </a:p>
          <a:p>
            <a:pPr indent="-31671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220">
                <a:solidFill>
                  <a:schemeClr val="dk1"/>
                </a:solidFill>
              </a:rPr>
              <a:t>Ensures complete inheritance</a:t>
            </a:r>
            <a:endParaRPr sz="2220">
              <a:solidFill>
                <a:schemeClr val="dk1"/>
              </a:solidFill>
            </a:endParaRPr>
          </a:p>
          <a:p>
            <a:pPr indent="-31671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220">
                <a:solidFill>
                  <a:schemeClr val="dk1"/>
                </a:solidFill>
              </a:rPr>
              <a:t>Ensures complete behavior</a:t>
            </a:r>
            <a:endParaRPr sz="222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249"/>
              <a:buFont typeface="Arial"/>
              <a:buNone/>
            </a:pPr>
            <a:r>
              <a:t/>
            </a:r>
            <a:endParaRPr sz="1856">
              <a:solidFill>
                <a:schemeClr val="dk1"/>
              </a:solidFill>
            </a:endParaRPr>
          </a:p>
          <a:p>
            <a:pPr indent="-33583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702">
                <a:solidFill>
                  <a:schemeClr val="dk1"/>
                </a:solidFill>
              </a:rPr>
              <a:t>Around methods conditionally do a call-next-method</a:t>
            </a:r>
            <a:endParaRPr sz="2702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1007"/>
              <a:buFont typeface="Arial"/>
              <a:buNone/>
            </a:pPr>
            <a:r>
              <a:t/>
            </a:r>
            <a:endParaRPr sz="2156">
              <a:solidFill>
                <a:schemeClr val="dk1"/>
              </a:solidFill>
            </a:endParaRPr>
          </a:p>
          <a:p>
            <a:pPr indent="-31671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220">
                <a:solidFill>
                  <a:schemeClr val="dk1"/>
                </a:solidFill>
              </a:rPr>
              <a:t>Heavy handed by </a:t>
            </a:r>
            <a:r>
              <a:rPr lang="en" sz="2220">
                <a:solidFill>
                  <a:schemeClr val="dk1"/>
                </a:solidFill>
              </a:rPr>
              <a:t>definition</a:t>
            </a:r>
            <a:endParaRPr sz="2220">
              <a:solidFill>
                <a:schemeClr val="dk1"/>
              </a:solidFill>
            </a:endParaRPr>
          </a:p>
          <a:p>
            <a:pPr indent="-31671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220">
                <a:solidFill>
                  <a:schemeClr val="dk1"/>
                </a:solidFill>
              </a:rPr>
              <a:t>Typically do a call-next-method</a:t>
            </a:r>
            <a:endParaRPr sz="2220">
              <a:solidFill>
                <a:schemeClr val="dk1"/>
              </a:solidFill>
            </a:endParaRPr>
          </a:p>
          <a:p>
            <a:pPr indent="-31671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220">
                <a:solidFill>
                  <a:schemeClr val="dk1"/>
                </a:solidFill>
              </a:rPr>
              <a:t>Allow deviation in method dispatching (before part)</a:t>
            </a:r>
            <a:endParaRPr sz="2220">
              <a:solidFill>
                <a:schemeClr val="dk1"/>
              </a:solidFill>
            </a:endParaRPr>
          </a:p>
          <a:p>
            <a:pPr indent="-31671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220">
                <a:solidFill>
                  <a:schemeClr val="dk1"/>
                </a:solidFill>
              </a:rPr>
              <a:t>Allow customization of returned value (after part)</a:t>
            </a:r>
            <a:endParaRPr sz="222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249"/>
              <a:buFont typeface="Arial"/>
              <a:buNone/>
            </a:pPr>
            <a:r>
              <a:t/>
            </a:r>
            <a:endParaRPr sz="1856">
              <a:solidFill>
                <a:schemeClr val="dk1"/>
              </a:solidFill>
            </a:endParaRPr>
          </a:p>
          <a:p>
            <a:pPr indent="-33583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702">
                <a:solidFill>
                  <a:schemeClr val="dk1"/>
                </a:solidFill>
              </a:rPr>
              <a:t>Before and After methods are used for side effects</a:t>
            </a:r>
            <a:endParaRPr sz="2702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1007"/>
              <a:buFont typeface="Arial"/>
              <a:buNone/>
            </a:pPr>
            <a:r>
              <a:t/>
            </a:r>
            <a:endParaRPr sz="2156">
              <a:solidFill>
                <a:schemeClr val="dk1"/>
              </a:solidFill>
            </a:endParaRPr>
          </a:p>
          <a:p>
            <a:pPr indent="-31671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220">
                <a:solidFill>
                  <a:schemeClr val="dk1"/>
                </a:solidFill>
              </a:rPr>
              <a:t>Logging information</a:t>
            </a:r>
            <a:endParaRPr sz="2220">
              <a:solidFill>
                <a:schemeClr val="dk1"/>
              </a:solidFill>
            </a:endParaRPr>
          </a:p>
          <a:p>
            <a:pPr indent="-31671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220">
                <a:solidFill>
                  <a:schemeClr val="dk1"/>
                </a:solidFill>
              </a:rPr>
              <a:t>Persisting data in a database</a:t>
            </a:r>
            <a:endParaRPr sz="2220">
              <a:solidFill>
                <a:schemeClr val="dk1"/>
              </a:solidFill>
            </a:endParaRPr>
          </a:p>
          <a:p>
            <a:pPr indent="-31671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220">
                <a:solidFill>
                  <a:schemeClr val="dk1"/>
                </a:solidFill>
              </a:rPr>
              <a:t>Communication with the user</a:t>
            </a:r>
            <a:endParaRPr/>
          </a:p>
        </p:txBody>
      </p:sp>
      <p:sp>
        <p:nvSpPr>
          <p:cNvPr id="409" name="Google Shape;40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B26B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ct val="41249"/>
              <a:buFont typeface="Arial"/>
              <a:buNone/>
            </a:pPr>
            <a:r>
              <a:rPr lang="en" sz="2666"/>
              <a:t>Programmer Responsibility in CLOS</a:t>
            </a:r>
            <a:endParaRPr sz="3466"/>
          </a:p>
        </p:txBody>
      </p:sp>
      <p:sp>
        <p:nvSpPr>
          <p:cNvPr id="415" name="Google Shape;41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Do not change existing functionality (no breaking changes)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Inheriting partial attributes is a bad idea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Inheriting partial behavior is a bad idea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Create new classes to extend existing functionality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Guitarist inherits from Person, adds tour dates and a mailing list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Create new classes to </a:t>
            </a:r>
            <a:r>
              <a:rPr lang="en">
                <a:solidFill>
                  <a:schemeClr val="dk1"/>
                </a:solidFill>
              </a:rPr>
              <a:t>add functionality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Department of Airborne Vehicles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Add methods on on existing classes to augment functionality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Teleportation ID &amp; associated methods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416" name="Google Shape;416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Babar: Birds-eye View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712925"/>
            <a:ext cx="8520600" cy="43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Multi-language Implementation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CLOS (Common Lisp Object System)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Lisp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M.S. Thesis (1993)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In-memory Hypergraphs (2008)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English Language Parser (2012)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Web crawling &amp; scraping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Deep Learning: Keras and Tensorflow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Clojure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Lisp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Javascript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CSS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HTML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/>
              <a:t>Ultimately</a:t>
            </a:r>
            <a:r>
              <a:rPr i="1" lang="en"/>
              <a:t> Clojurescript</a:t>
            </a:r>
            <a:endParaRPr i="1"/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52400"/>
            <a:ext cx="640970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419" y="0"/>
            <a:ext cx="666160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CLOBAR (Web Server)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957675"/>
            <a:ext cx="8520600" cy="39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Implemented in Clojure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Generates server side 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Hiccup for HTML, CSS &amp; Javascript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Compojure for routing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futures for asynchronous requests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Currently not using Node, Angular or Ajax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Implemented in ClojureScript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Re-Frame &amp; React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MPSPA (multi-page single-page-application)</a:t>
            </a:r>
            <a:endParaRPr/>
          </a:p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Generation Example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235500" y="939875"/>
            <a:ext cx="8520600" cy="41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(defn layout-css [title &amp; content-section]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(html5</a:t>
            </a:r>
            <a:br>
              <a:rPr lang="en"/>
            </a:br>
            <a:r>
              <a:rPr lang="en"/>
              <a:t>   [:head</a:t>
            </a:r>
            <a:br>
              <a:rPr lang="en"/>
            </a:br>
            <a:r>
              <a:rPr lang="en"/>
              <a:t>      [:meta {:content "text/html;charset=utf-8"}]</a:t>
            </a:r>
            <a:br>
              <a:rPr lang="en"/>
            </a:br>
            <a:r>
              <a:rPr lang="en"/>
              <a:t>      [:title title]</a:t>
            </a:r>
            <a:br>
              <a:rPr lang="en"/>
            </a:br>
            <a:br>
              <a:rPr lang="en"/>
            </a:br>
            <a:r>
              <a:rPr lang="en"/>
              <a:t>      (include-css "css/grid.css")</a:t>
            </a:r>
            <a:br>
              <a:rPr lang="en"/>
            </a:br>
            <a:r>
              <a:rPr lang="en"/>
              <a:t>      (include-css "css/clobar.css")</a:t>
            </a:r>
            <a:br>
              <a:rPr lang="en"/>
            </a:br>
            <a:br>
              <a:rPr lang="en"/>
            </a:br>
            <a:r>
              <a:rPr lang="en"/>
              <a:t>      (include-js "js/navbar.js")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[:header (babar-navbar-section)][:br]]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[:body {:style "background-color:lightblue"}</a:t>
            </a:r>
            <a:br>
              <a:rPr lang="en"/>
            </a:br>
            <a:r>
              <a:rPr lang="en"/>
              <a:t>     [:br] (babar-logo-section)</a:t>
            </a:r>
            <a:br>
              <a:rPr lang="en"/>
            </a:br>
            <a:r>
              <a:rPr lang="en"/>
              <a:t>     [:div content-section]]))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