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3" r:id="rId3"/>
    <p:sldId id="262" r:id="rId4"/>
    <p:sldId id="277" r:id="rId5"/>
    <p:sldId id="278" r:id="rId6"/>
    <p:sldId id="274" r:id="rId7"/>
    <p:sldId id="298" r:id="rId8"/>
    <p:sldId id="275" r:id="rId9"/>
    <p:sldId id="259" r:id="rId10"/>
    <p:sldId id="269" r:id="rId11"/>
    <p:sldId id="270" r:id="rId12"/>
    <p:sldId id="281" r:id="rId13"/>
    <p:sldId id="302" r:id="rId14"/>
    <p:sldId id="299" r:id="rId15"/>
    <p:sldId id="279" r:id="rId16"/>
    <p:sldId id="280" r:id="rId17"/>
    <p:sldId id="282" r:id="rId18"/>
    <p:sldId id="283" r:id="rId19"/>
    <p:sldId id="300" r:id="rId20"/>
    <p:sldId id="284" r:id="rId21"/>
    <p:sldId id="285" r:id="rId22"/>
    <p:sldId id="286" r:id="rId23"/>
    <p:sldId id="287" r:id="rId24"/>
    <p:sldId id="288" r:id="rId25"/>
    <p:sldId id="289" r:id="rId26"/>
    <p:sldId id="301" r:id="rId27"/>
    <p:sldId id="26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22" autoAdjust="0"/>
  </p:normalViewPr>
  <p:slideViewPr>
    <p:cSldViewPr>
      <p:cViewPr varScale="1">
        <p:scale>
          <a:sx n="100" d="100"/>
          <a:sy n="100" d="100"/>
        </p:scale>
        <p:origin x="-90" y="-20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A0B21-0DDB-46FF-8212-424DF4B58B9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64043-32AD-44FD-A12C-6FD44D90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Shu 1-6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64043-32AD-44FD-A12C-6FD44D90D3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02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64043-32AD-44FD-A12C-6FD44D90D3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9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dot is an</a:t>
            </a:r>
            <a:r>
              <a:rPr lang="en-US" baseline="0" dirty="0" smtClean="0"/>
              <a:t> individual observation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Feature imp = ordered with most</a:t>
            </a:r>
            <a:r>
              <a:rPr lang="en-US" baseline="0" dirty="0" smtClean="0"/>
              <a:t> important at the top</a:t>
            </a:r>
          </a:p>
          <a:p>
            <a:r>
              <a:rPr lang="en-US" dirty="0" smtClean="0"/>
              <a:t>Impact = horizontal</a:t>
            </a:r>
            <a:r>
              <a:rPr lang="en-US" baseline="0" dirty="0" smtClean="0"/>
              <a:t> shows if the effect is associated with a lower or higher predicted value</a:t>
            </a:r>
          </a:p>
          <a:p>
            <a:r>
              <a:rPr lang="en-US" baseline="0" dirty="0" smtClean="0"/>
              <a:t>Original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 = color shows if variable is high (red) or low) for that observation</a:t>
            </a:r>
          </a:p>
          <a:p>
            <a:r>
              <a:rPr lang="en-US" baseline="0" dirty="0" smtClean="0"/>
              <a:t>Correlation = </a:t>
            </a:r>
            <a:r>
              <a:rPr lang="en-US" baseline="0" dirty="0" err="1" smtClean="0"/>
              <a:t>sqft_living</a:t>
            </a:r>
            <a:r>
              <a:rPr lang="en-US" baseline="0" dirty="0" smtClean="0"/>
              <a:t> has a high positive correlation with price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64043-32AD-44FD-A12C-6FD44D90D3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91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the marginal effect one or two features have on</a:t>
            </a:r>
            <a:r>
              <a:rPr lang="en-US" baseline="0" dirty="0" smtClean="0"/>
              <a:t> the predicted outcome</a:t>
            </a:r>
          </a:p>
          <a:p>
            <a:r>
              <a:rPr lang="en-US" baseline="0" dirty="0" smtClean="0"/>
              <a:t>Shows if relationship is linear, monotonic, or more complex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64043-32AD-44FD-A12C-6FD44D90D3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89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 value = prediction ($1.53mil)</a:t>
            </a:r>
          </a:p>
          <a:p>
            <a:r>
              <a:rPr lang="en-US" dirty="0" smtClean="0"/>
              <a:t>Base</a:t>
            </a:r>
            <a:r>
              <a:rPr lang="en-US" baseline="0" dirty="0" smtClean="0"/>
              <a:t> value = “value that would be predicted if we did not know any features” – mean prediction</a:t>
            </a:r>
          </a:p>
          <a:p>
            <a:r>
              <a:rPr lang="en-US" baseline="0" dirty="0" smtClean="0"/>
              <a:t>Red/blue = show if they pushed the prediction higher or lower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Average actual price of test = $529,242</a:t>
            </a:r>
          </a:p>
          <a:p>
            <a:r>
              <a:rPr lang="en-US" baseline="0" dirty="0" smtClean="0"/>
              <a:t>Average predicted price = $531,789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64043-32AD-44FD-A12C-6FD44D90D3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8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64043-32AD-44FD-A12C-6FD44D90D3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92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64043-32AD-44FD-A12C-6FD44D90D3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64043-32AD-44FD-A12C-6FD44D90D3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7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64043-32AD-44FD-A12C-6FD44D90D3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9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64043-32AD-44FD-A12C-6FD44D90D3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3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64043-32AD-44FD-A12C-6FD44D90D3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06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64043-32AD-44FD-A12C-6FD44D90D3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30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64043-32AD-44FD-A12C-6FD44D90D3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9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82F8-77B8-4147-B472-6ECC4ADCB7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A7DB-E7DF-4872-B263-29A5C319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82F8-77B8-4147-B472-6ECC4ADCB7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A7DB-E7DF-4872-B263-29A5C319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82F8-77B8-4147-B472-6ECC4ADCB7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A7DB-E7DF-4872-B263-29A5C319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4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82F8-77B8-4147-B472-6ECC4ADCB7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A7DB-E7DF-4872-B263-29A5C319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82F8-77B8-4147-B472-6ECC4ADCB7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A7DB-E7DF-4872-B263-29A5C319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6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82F8-77B8-4147-B472-6ECC4ADCB7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A7DB-E7DF-4872-B263-29A5C319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82F8-77B8-4147-B472-6ECC4ADCB7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A7DB-E7DF-4872-B263-29A5C319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9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82F8-77B8-4147-B472-6ECC4ADCB7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A7DB-E7DF-4872-B263-29A5C319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1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82F8-77B8-4147-B472-6ECC4ADCB7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A7DB-E7DF-4872-B263-29A5C319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0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82F8-77B8-4147-B472-6ECC4ADCB7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A7DB-E7DF-4872-B263-29A5C319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5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82F8-77B8-4147-B472-6ECC4ADCB7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A7DB-E7DF-4872-B263-29A5C319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82F8-77B8-4147-B472-6ECC4ADCB7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0A7DB-E7DF-4872-B263-29A5C319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7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erpretable-machine-learning-with-xgboost-9ec80d148d27" TargetMode="External"/><Relationship Id="rId2" Type="http://schemas.openxmlformats.org/officeDocument/2006/relationships/hyperlink" Target="http://papers.nips.cc/paper/7062-a-unified-approach-to-interpreting-model-prediction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datascienceheroes.com/how-to-interpret-shap-values-in-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0375"/>
            <a:ext cx="7772400" cy="1470025"/>
          </a:xfrm>
        </p:spPr>
        <p:txBody>
          <a:bodyPr>
            <a:noAutofit/>
          </a:bodyPr>
          <a:lstStyle/>
          <a:p>
            <a:r>
              <a:rPr lang="en-US" dirty="0" smtClean="0"/>
              <a:t>Model Prediction Interpretation with Shapley Additive Explanations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ODSC East – May, 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9050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Applied Statistics Seminar</a:t>
            </a:r>
          </a:p>
          <a:p>
            <a:r>
              <a:rPr lang="en-US" dirty="0" smtClean="0"/>
              <a:t>Andrew Dodge</a:t>
            </a:r>
          </a:p>
          <a:p>
            <a:r>
              <a:rPr lang="en-US" dirty="0" smtClean="0"/>
              <a:t>Shusaku Asai</a:t>
            </a:r>
          </a:p>
          <a:p>
            <a:r>
              <a:rPr lang="en-US" dirty="0" smtClean="0"/>
              <a:t>10/17/2019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based ML algorithm, where an ensemble of trees/regression models are fit successively.</a:t>
            </a:r>
          </a:p>
          <a:p>
            <a:r>
              <a:rPr lang="en-US" dirty="0" smtClean="0"/>
              <a:t>‘xgboost’ is a popular GBM tool that can be loaded into R</a:t>
            </a:r>
            <a:r>
              <a:rPr lang="en-US" dirty="0"/>
              <a:t> </a:t>
            </a:r>
            <a:r>
              <a:rPr lang="en-US" dirty="0" smtClean="0"/>
              <a:t>(famous for winning ML competitions)</a:t>
            </a:r>
          </a:p>
          <a:p>
            <a:r>
              <a:rPr lang="en-US" dirty="0" smtClean="0"/>
              <a:t> ‘</a:t>
            </a:r>
            <a:r>
              <a:rPr lang="en-US" dirty="0" err="1"/>
              <a:t>xgb.importance</a:t>
            </a:r>
            <a:r>
              <a:rPr lang="en-US" dirty="0"/>
              <a:t>’ provides multiple measures of feature importance, but are difficult to interpret. </a:t>
            </a:r>
          </a:p>
        </p:txBody>
      </p:sp>
    </p:spTree>
    <p:extLst>
      <p:ext uri="{BB962C8B-B14F-4D97-AF65-F5344CB8AC3E}">
        <p14:creationId xmlns:p14="http://schemas.microsoft.com/office/powerpoint/2010/main" val="17546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Example 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King County (WA) housing prices </a:t>
            </a:r>
          </a:p>
          <a:p>
            <a:pPr lvl="1"/>
            <a:r>
              <a:rPr lang="en-US" dirty="0" smtClean="0"/>
              <a:t>Homes sold between May 2014 – May 2015</a:t>
            </a:r>
          </a:p>
          <a:p>
            <a:pPr lvl="1"/>
            <a:r>
              <a:rPr lang="en-US" dirty="0" smtClean="0"/>
              <a:t>21,613 observations by 21 columns</a:t>
            </a:r>
          </a:p>
          <a:p>
            <a:pPr lvl="1"/>
            <a:r>
              <a:rPr lang="en-US" dirty="0" smtClean="0"/>
              <a:t>“price” as outcome</a:t>
            </a:r>
          </a:p>
          <a:p>
            <a:pPr lvl="1"/>
            <a:r>
              <a:rPr lang="en-US" dirty="0" smtClean="0"/>
              <a:t>Variables such as “bedrooms”, “bathrooms”, “waterfront”, “</a:t>
            </a:r>
            <a:r>
              <a:rPr lang="en-US" dirty="0" err="1" smtClean="0"/>
              <a:t>yr_built</a:t>
            </a:r>
            <a:r>
              <a:rPr lang="en-US" dirty="0" smtClean="0"/>
              <a:t>”, “</a:t>
            </a:r>
            <a:r>
              <a:rPr lang="en-US" dirty="0" err="1" smtClean="0"/>
              <a:t>sqft_living</a:t>
            </a:r>
            <a:r>
              <a:rPr lang="en-US" dirty="0" smtClean="0"/>
              <a:t>”. </a:t>
            </a:r>
          </a:p>
          <a:p>
            <a:r>
              <a:rPr lang="en-US" dirty="0" smtClean="0"/>
              <a:t>Split data 80 – 20</a:t>
            </a:r>
          </a:p>
          <a:p>
            <a:r>
              <a:rPr lang="en-US" dirty="0" smtClean="0"/>
              <a:t>Built model with </a:t>
            </a:r>
            <a:r>
              <a:rPr lang="en-US" dirty="0" err="1" smtClean="0"/>
              <a:t>RandomForestRegressor</a:t>
            </a:r>
            <a:r>
              <a:rPr lang="en-US" dirty="0" smtClean="0"/>
              <a:t> in python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Example 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King County, WA</a:t>
            </a:r>
          </a:p>
          <a:p>
            <a:pPr lvl="1"/>
            <a:r>
              <a:rPr lang="en-US" dirty="0" smtClean="0"/>
              <a:t>Includes the Seattle area, east to the Cascades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6705600" cy="346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0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Code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2" y="1992086"/>
            <a:ext cx="8313057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127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Code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70"/>
          <a:stretch/>
        </p:blipFill>
        <p:spPr bwMode="auto">
          <a:xfrm>
            <a:off x="457200" y="1981200"/>
            <a:ext cx="8210924" cy="359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7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 Summary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variable importance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71" y="2566987"/>
            <a:ext cx="7329629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28850"/>
            <a:ext cx="5562600" cy="22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2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 Summary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dirty="0" smtClean="0"/>
              <a:t>Displays feature importance, impact, original value, correlation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54140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1924050"/>
            <a:ext cx="37433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3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Dependence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dirty="0" smtClean="0"/>
              <a:t>Relationship between ‘price’ and ‘long’, as well as the variable it interacts most with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287207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286000"/>
            <a:ext cx="46482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4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interpretability</a:t>
            </a:r>
          </a:p>
          <a:p>
            <a:pPr lvl="1"/>
            <a:r>
              <a:rPr lang="en-US" dirty="0" smtClean="0"/>
              <a:t>Output value, base value, top predictor impact</a:t>
            </a:r>
          </a:p>
          <a:p>
            <a:pPr lvl="1"/>
            <a:r>
              <a:rPr lang="en-US" dirty="0" smtClean="0"/>
              <a:t>Actual value = $1,578,000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52825"/>
            <a:ext cx="8712444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53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interpretability</a:t>
            </a:r>
          </a:p>
          <a:p>
            <a:pPr lvl="1"/>
            <a:r>
              <a:rPr lang="en-US" dirty="0" smtClean="0"/>
              <a:t>Actual value = $345,000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62400"/>
            <a:ext cx="88392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6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/ Motivation</a:t>
            </a:r>
          </a:p>
          <a:p>
            <a:r>
              <a:rPr lang="en-US" dirty="0" smtClean="0"/>
              <a:t>Shapley Values</a:t>
            </a:r>
          </a:p>
          <a:p>
            <a:r>
              <a:rPr lang="en-US" dirty="0" smtClean="0"/>
              <a:t>Strengths of SHAP</a:t>
            </a:r>
          </a:p>
          <a:p>
            <a:r>
              <a:rPr lang="en-US" dirty="0" smtClean="0"/>
              <a:t>Feature Importance in </a:t>
            </a:r>
            <a:r>
              <a:rPr lang="en-US" dirty="0" err="1" smtClean="0"/>
              <a:t>xgboost</a:t>
            </a:r>
            <a:endParaRPr lang="en-US" dirty="0" smtClean="0"/>
          </a:p>
          <a:p>
            <a:r>
              <a:rPr lang="en-US" dirty="0" smtClean="0"/>
              <a:t>Python example – King County housing</a:t>
            </a:r>
          </a:p>
          <a:p>
            <a:r>
              <a:rPr lang="en-US" dirty="0" smtClean="0"/>
              <a:t>R example – Control Tower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7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 R - Control Tower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Outcome: Palliative Care Consultation</a:t>
            </a:r>
          </a:p>
          <a:p>
            <a:r>
              <a:rPr lang="en-US" dirty="0" smtClean="0"/>
              <a:t>~</a:t>
            </a:r>
            <a:r>
              <a:rPr lang="en-US" dirty="0"/>
              <a:t>150 </a:t>
            </a:r>
            <a:r>
              <a:rPr lang="en-US" dirty="0" smtClean="0"/>
              <a:t>variables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Demographics, Prior History (inpatient visit 	history, prior palliative care consultations), 	existing conditions (~70 HCC categories), 	laboratory values, nursing unit location</a:t>
            </a:r>
          </a:p>
          <a:p>
            <a:r>
              <a:rPr lang="en-US" dirty="0" smtClean="0"/>
              <a:t>~705,000 rows</a:t>
            </a:r>
          </a:p>
          <a:p>
            <a:r>
              <a:rPr lang="en-US" dirty="0" smtClean="0"/>
              <a:t>~70,000 encounters</a:t>
            </a:r>
          </a:p>
          <a:p>
            <a:r>
              <a:rPr lang="en-US" dirty="0" smtClean="0"/>
              <a:t>~</a:t>
            </a:r>
            <a:r>
              <a:rPr lang="en-US" dirty="0"/>
              <a:t>2,400 PC </a:t>
            </a:r>
            <a:r>
              <a:rPr lang="en-US" dirty="0" smtClean="0"/>
              <a:t>consults (outcome = “pc”)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uses R </a:t>
            </a:r>
            <a:r>
              <a:rPr lang="en-US" dirty="0" smtClean="0"/>
              <a:t>3.6.1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4" y="2590800"/>
            <a:ext cx="7323666" cy="222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7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Split: Testing and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1098"/>
            <a:ext cx="8305800" cy="294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2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Sparse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76400"/>
            <a:ext cx="8264769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8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39724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3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Set: Sparse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" y="1981200"/>
            <a:ext cx="828103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7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SHAP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828800"/>
            <a:ext cx="743712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3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papers.nips.cc/paper/7062-a-unified-approach-to-interpreting-model-predictions.pdf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towardsdatascience.com/interpretable-machine-learning-with-xgboost-9ec80d148d27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https://blog.datascienceheroes.com/how-to-interpret-shap-values-in-r/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Modern machine learning methods often achieve highest prediction accuracy at the cost of low interpretability. </a:t>
            </a:r>
          </a:p>
          <a:p>
            <a:r>
              <a:rPr lang="en-US" dirty="0" smtClean="0"/>
              <a:t>Methods such as LIME and DeepLIFT are known to provide explanations for complex models.</a:t>
            </a:r>
          </a:p>
          <a:p>
            <a:r>
              <a:rPr lang="en-US" dirty="0" smtClean="0"/>
              <a:t>SHAP offers a novel, unified framework to understand why a model makes a certain prediction and its feature importance.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Strong Feature Importance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So, what makes a good feature attribution method?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Consistency</a:t>
            </a:r>
            <a:r>
              <a:rPr lang="en-US" dirty="0" smtClean="0"/>
              <a:t> – Feature attribution remains consistent with changes in the model. </a:t>
            </a:r>
          </a:p>
          <a:p>
            <a:pPr lvl="1"/>
            <a:r>
              <a:rPr lang="en-US" dirty="0" smtClean="0"/>
              <a:t>If a model is changed such that it relies more on a feature, its importance should not decrease.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Accuracy</a:t>
            </a:r>
            <a:r>
              <a:rPr lang="en-US" dirty="0" smtClean="0"/>
              <a:t> – The sum of all feature importances should sum to the overall importance of the model.</a:t>
            </a:r>
          </a:p>
          <a:p>
            <a:pPr lvl="1"/>
            <a:r>
              <a:rPr lang="en-US" dirty="0" smtClean="0"/>
              <a:t>Allows for comparison of variable importances relative to each other.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9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Shapley Values &amp; Game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Given a coalitional game of multiple players, shapley values estimate the fairest way to distribute payoff based on each player’s marginal contribution.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What does this have to do with Machine Learning?</a:t>
            </a:r>
          </a:p>
          <a:p>
            <a:r>
              <a:rPr lang="en-US" dirty="0" smtClean="0"/>
              <a:t>The same principle can be applied to estimate the marginal contributions of each feature/variable to model predictions.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216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Shapley Value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sz="2800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/>
                  <a:t> = Shapley value for feature </a:t>
                </a:r>
                <a:r>
                  <a:rPr lang="en-US" sz="2800" i="1" dirty="0" smtClean="0"/>
                  <a:t>j</a:t>
                </a:r>
              </a:p>
              <a:p>
                <a:r>
                  <a:rPr lang="en-US" sz="2800" dirty="0" smtClean="0"/>
                  <a:t>S = all possible combinations of features excluding 	feature </a:t>
                </a:r>
                <a:r>
                  <a:rPr lang="en-US" sz="2800" i="1" dirty="0"/>
                  <a:t>j</a:t>
                </a:r>
                <a:endParaRPr lang="en-US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/>
                  <a:t> = feature </a:t>
                </a:r>
                <a:r>
                  <a:rPr lang="en-US" sz="2800" i="1" dirty="0" smtClean="0"/>
                  <a:t>j</a:t>
                </a:r>
              </a:p>
              <a:p>
                <a:endParaRPr lang="en-US" sz="2800" i="1" dirty="0"/>
              </a:p>
              <a:p>
                <a:pPr marL="0" indent="0">
                  <a:buNone/>
                </a:pPr>
                <a:r>
                  <a:rPr lang="en-US" sz="2800" b="1" i="1" dirty="0"/>
                  <a:t>B</a:t>
                </a:r>
                <a:r>
                  <a:rPr lang="en-US" sz="2800" b="1" i="1" dirty="0" smtClean="0"/>
                  <a:t>oth </a:t>
                </a:r>
                <a:r>
                  <a:rPr lang="en-US" sz="2800" b="1" i="1" dirty="0"/>
                  <a:t>consistent and </a:t>
                </a:r>
                <a:r>
                  <a:rPr lang="en-US" sz="2800" b="1" i="1" dirty="0" smtClean="0"/>
                  <a:t>accurate</a:t>
                </a:r>
              </a:p>
              <a:p>
                <a:endParaRPr lang="en-US" sz="2800" dirty="0" smtClean="0"/>
              </a:p>
              <a:p>
                <a:endParaRPr lang="en-US" sz="280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8457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10" y="2087878"/>
            <a:ext cx="271339" cy="32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26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Shapley Values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Castle building – 3 contributors</a:t>
            </a:r>
          </a:p>
          <a:p>
            <a:pPr lvl="1"/>
            <a:r>
              <a:rPr lang="en-US" dirty="0" smtClean="0"/>
              <a:t>Each work in order</a:t>
            </a:r>
          </a:p>
          <a:p>
            <a:pPr lvl="1"/>
            <a:r>
              <a:rPr lang="en-US" dirty="0" smtClean="0"/>
              <a:t>What is each person's contribution? </a:t>
            </a:r>
          </a:p>
          <a:p>
            <a:pPr lvl="1"/>
            <a:r>
              <a:rPr lang="en-US" dirty="0" smtClean="0"/>
              <a:t>What is each person’s value to the team?</a:t>
            </a:r>
          </a:p>
          <a:p>
            <a:r>
              <a:rPr lang="en-US" dirty="0" smtClean="0"/>
              <a:t>Can be dependent on the order</a:t>
            </a:r>
          </a:p>
          <a:p>
            <a:endParaRPr lang="en-US" dirty="0"/>
          </a:p>
          <a:p>
            <a:r>
              <a:rPr lang="en-US" dirty="0" smtClean="0"/>
              <a:t>Average of the marginal contributions across all permutations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Shapley Values and SHAP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Shapley values become computationally expensive as your dataset grows.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SHAP provide estimates of </a:t>
            </a:r>
            <a:r>
              <a:rPr lang="en-US" dirty="0" err="1" smtClean="0"/>
              <a:t>shapley</a:t>
            </a:r>
            <a:r>
              <a:rPr lang="en-US" dirty="0" smtClean="0"/>
              <a:t> values, allowing for quick computation in practice. </a:t>
            </a:r>
          </a:p>
          <a:p>
            <a:endParaRPr lang="en-US" dirty="0" smtClean="0"/>
          </a:p>
          <a:p>
            <a:r>
              <a:rPr lang="en-US" dirty="0" smtClean="0"/>
              <a:t>This is achieved by leveraging the hierarchy of tree based models. </a:t>
            </a:r>
          </a:p>
        </p:txBody>
      </p:sp>
    </p:spTree>
    <p:extLst>
      <p:ext uri="{BB962C8B-B14F-4D97-AF65-F5344CB8AC3E}">
        <p14:creationId xmlns:p14="http://schemas.microsoft.com/office/powerpoint/2010/main" val="6509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</a:t>
            </a:r>
            <a:r>
              <a:rPr lang="en-US" dirty="0" smtClean="0"/>
              <a:t>apley </a:t>
            </a:r>
            <a:r>
              <a:rPr lang="en-US" b="1" dirty="0" smtClean="0"/>
              <a:t>A</a:t>
            </a:r>
            <a:r>
              <a:rPr lang="en-US" dirty="0" smtClean="0"/>
              <a:t>dditive ex</a:t>
            </a:r>
            <a:r>
              <a:rPr lang="en-US" b="1" dirty="0" smtClean="0"/>
              <a:t>P</a:t>
            </a:r>
            <a:r>
              <a:rPr lang="en-US" dirty="0" smtClean="0"/>
              <a:t>lanations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single prediction, SHAP provides each model feature an importance value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SHAP strengths: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sz="3200" dirty="0" smtClean="0"/>
              <a:t>Measure global importance, uniquely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sz="3200" dirty="0" smtClean="0"/>
              <a:t>Measure local importance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sz="3200" dirty="0" smtClean="0"/>
              <a:t>Can be used on any tree based model</a:t>
            </a:r>
          </a:p>
        </p:txBody>
      </p:sp>
    </p:spTree>
    <p:extLst>
      <p:ext uri="{BB962C8B-B14F-4D97-AF65-F5344CB8AC3E}">
        <p14:creationId xmlns:p14="http://schemas.microsoft.com/office/powerpoint/2010/main" val="109319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13274</TotalTime>
  <Words>771</Words>
  <Application>Microsoft Office PowerPoint</Application>
  <PresentationFormat>On-screen Show (4:3)</PresentationFormat>
  <Paragraphs>138</Paragraphs>
  <Slides>27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Model Prediction Interpretation with Shapley Additive Explanations  ODSC East – May, 2019</vt:lpstr>
      <vt:lpstr>Agenda</vt:lpstr>
      <vt:lpstr>Introduction</vt:lpstr>
      <vt:lpstr>Properties of Strong Feature Importance Measures</vt:lpstr>
      <vt:lpstr>Shapley Values &amp; Game Theory</vt:lpstr>
      <vt:lpstr>Shapley Value Equation</vt:lpstr>
      <vt:lpstr>Shapley Values Explained</vt:lpstr>
      <vt:lpstr>Shapley Values and SHAP</vt:lpstr>
      <vt:lpstr>SHapley Additive exPlanations</vt:lpstr>
      <vt:lpstr>Gradient Boosting Machine</vt:lpstr>
      <vt:lpstr>Python Example - Background</vt:lpstr>
      <vt:lpstr>Python Example - Background</vt:lpstr>
      <vt:lpstr>Setup Code</vt:lpstr>
      <vt:lpstr>Setup Code</vt:lpstr>
      <vt:lpstr>SHAP Summary Plot</vt:lpstr>
      <vt:lpstr>SHAP Summary Plot</vt:lpstr>
      <vt:lpstr>Partial Dependence Plot</vt:lpstr>
      <vt:lpstr>Prediction Plot</vt:lpstr>
      <vt:lpstr>Prediction Plot</vt:lpstr>
      <vt:lpstr>Example in R - Control Tower</vt:lpstr>
      <vt:lpstr>Set up</vt:lpstr>
      <vt:lpstr>Data Split: Testing and Training</vt:lpstr>
      <vt:lpstr>Create a Sparse Matrix</vt:lpstr>
      <vt:lpstr>Modeling the Data</vt:lpstr>
      <vt:lpstr>Test Set: Sparse Matrix</vt:lpstr>
      <vt:lpstr>Generate SHAP Scores</vt:lpstr>
      <vt:lpstr>References</vt:lpstr>
    </vt:vector>
  </TitlesOfParts>
  <Company>Mayo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Shusaku W Asai</dc:creator>
  <cp:lastModifiedBy>Shusaku W Asai</cp:lastModifiedBy>
  <cp:revision>122</cp:revision>
  <dcterms:created xsi:type="dcterms:W3CDTF">2019-10-03T18:29:15Z</dcterms:created>
  <dcterms:modified xsi:type="dcterms:W3CDTF">2019-10-31T19:23:27Z</dcterms:modified>
</cp:coreProperties>
</file>