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74" r:id="rId4"/>
    <p:sldId id="284" r:id="rId5"/>
    <p:sldId id="257" r:id="rId6"/>
    <p:sldId id="275" r:id="rId7"/>
    <p:sldId id="276" r:id="rId8"/>
    <p:sldId id="277" r:id="rId9"/>
    <p:sldId id="278" r:id="rId10"/>
    <p:sldId id="263" r:id="rId11"/>
    <p:sldId id="264" r:id="rId12"/>
    <p:sldId id="265" r:id="rId13"/>
    <p:sldId id="283" r:id="rId14"/>
    <p:sldId id="266" r:id="rId15"/>
    <p:sldId id="267" r:id="rId16"/>
    <p:sldId id="268" r:id="rId17"/>
    <p:sldId id="270" r:id="rId18"/>
    <p:sldId id="271" r:id="rId19"/>
    <p:sldId id="27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9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715D-C57C-470A-A8C4-F74A6307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30F2E-81E9-4C09-B9CE-6DE64B718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16973-2AA1-4ABF-8DBD-5CF86C81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E0AFD-F18C-4373-8A3E-B9446FF3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5298"/>
            <a:ext cx="8946541" cy="4583101"/>
          </a:xfrm>
        </p:spPr>
        <p:txBody>
          <a:bodyPr>
            <a:normAutofit/>
          </a:bodyPr>
          <a:lstStyle/>
          <a:p>
            <a:r>
              <a:rPr lang="fr-FR" sz="2800" b="1" dirty="0"/>
              <a:t>Site internet</a:t>
            </a:r>
            <a:endParaRPr lang="fr-FR" sz="2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Actualiser la carte en fonction du stock d’ingrédients en temps réel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Enregistrer 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Enregistrer des infos de clientèle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Afficher le statut de la commande</a:t>
            </a:r>
          </a:p>
        </p:txBody>
      </p:sp>
    </p:spTree>
    <p:extLst>
      <p:ext uri="{BB962C8B-B14F-4D97-AF65-F5344CB8AC3E}">
        <p14:creationId xmlns:p14="http://schemas.microsoft.com/office/powerpoint/2010/main" val="28682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1F218-6FEF-4965-82AE-397C77D8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0F634-736C-4792-B469-B115EB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Le logiciel de gestion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/>
              <a:t>Enregistrer les commandes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bases de données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Extraire des données des base données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les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407945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8A89E-FA9D-4161-A657-4AC9139E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F3873-D6E4-407C-9F0A-C0A23715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Le Serveur </a:t>
            </a:r>
            <a:r>
              <a:rPr lang="fr-FR" sz="2400" dirty="0"/>
              <a:t>hébergera toutes les bases de données</a:t>
            </a:r>
          </a:p>
          <a:p>
            <a:endParaRPr lang="fr-FR" dirty="0"/>
          </a:p>
          <a:p>
            <a:r>
              <a:rPr lang="fr-FR" sz="2400" b="1" dirty="0"/>
              <a:t>Le Système Bancaire</a:t>
            </a:r>
            <a:r>
              <a:rPr lang="fr-FR" dirty="0"/>
              <a:t> s’occupera des transactions de carte bancaire</a:t>
            </a:r>
          </a:p>
        </p:txBody>
      </p:sp>
    </p:spTree>
    <p:extLst>
      <p:ext uri="{BB962C8B-B14F-4D97-AF65-F5344CB8AC3E}">
        <p14:creationId xmlns:p14="http://schemas.microsoft.com/office/powerpoint/2010/main" val="33891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47932-5A79-4A4D-BC7B-98909AA3D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Spécifications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909D3-B979-4C82-A908-83B73B5AB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14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7D900-E09F-4167-BBA8-91112D640BE0}"/>
              </a:ext>
            </a:extLst>
          </p:cNvPr>
          <p:cNvSpPr/>
          <p:nvPr/>
        </p:nvSpPr>
        <p:spPr>
          <a:xfrm>
            <a:off x="1674744" y="6216720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8E5AD-D2B3-4048-9CBF-0E05FE6A08F0}"/>
              </a:ext>
            </a:extLst>
          </p:cNvPr>
          <p:cNvSpPr/>
          <p:nvPr/>
        </p:nvSpPr>
        <p:spPr>
          <a:xfrm>
            <a:off x="1674744" y="1272209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A1160B-4CC2-422B-8EBC-3CFB4F5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6" y="109818"/>
            <a:ext cx="9404723" cy="1400530"/>
          </a:xfrm>
        </p:spPr>
        <p:txBody>
          <a:bodyPr/>
          <a:lstStyle/>
          <a:p>
            <a:pPr algn="r"/>
            <a:r>
              <a:rPr lang="fr-FR" dirty="0"/>
              <a:t>Schéma global d’architecture</a:t>
            </a:r>
            <a:br>
              <a:rPr lang="fr-FR" dirty="0"/>
            </a:br>
            <a:r>
              <a:rPr lang="fr-FR" sz="2800" dirty="0"/>
              <a:t>Diagramme de package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D8A8B3-7C0E-422F-B48C-4D50CC8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4" y="1441173"/>
            <a:ext cx="7843554" cy="48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FD284E-C68D-4715-A6B8-102F1C79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53079" cy="68670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7F14CC1-D027-4F18-B2E4-3820C57279A7}"/>
              </a:ext>
            </a:extLst>
          </p:cNvPr>
          <p:cNvSpPr txBox="1"/>
          <p:nvPr/>
        </p:nvSpPr>
        <p:spPr>
          <a:xfrm>
            <a:off x="4321954" y="110779"/>
            <a:ext cx="656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Diagramme de cas d’</a:t>
            </a:r>
            <a:r>
              <a:rPr lang="fr-FR" sz="3200" dirty="0"/>
              <a:t>utilisation</a:t>
            </a:r>
          </a:p>
        </p:txBody>
      </p:sp>
    </p:spTree>
    <p:extLst>
      <p:ext uri="{BB962C8B-B14F-4D97-AF65-F5344CB8AC3E}">
        <p14:creationId xmlns:p14="http://schemas.microsoft.com/office/powerpoint/2010/main" val="104805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8">
            <a:extLst>
              <a:ext uri="{FF2B5EF4-FFF2-40B4-BE49-F238E27FC236}">
                <a16:creationId xmlns:a16="http://schemas.microsoft.com/office/drawing/2014/main" id="{AAAB9A2E-3F63-43AE-8886-E7EC64651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9"/>
          <a:stretch/>
        </p:blipFill>
        <p:spPr>
          <a:xfrm>
            <a:off x="4594058" y="1141914"/>
            <a:ext cx="7353770" cy="56273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C8F345-4C7E-40FB-A3D8-D41CB43F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9EE45AD-3638-4725-BDEC-87642B476692}"/>
              </a:ext>
            </a:extLst>
          </p:cNvPr>
          <p:cNvSpPr txBox="1">
            <a:spLocks/>
          </p:cNvSpPr>
          <p:nvPr/>
        </p:nvSpPr>
        <p:spPr>
          <a:xfrm>
            <a:off x="252413" y="182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Diagrammes d’activités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5817785-92AE-4106-BB29-7FF89CA0E4A1}"/>
              </a:ext>
            </a:extLst>
          </p:cNvPr>
          <p:cNvCxnSpPr>
            <a:cxnSpLocks/>
          </p:cNvCxnSpPr>
          <p:nvPr/>
        </p:nvCxnSpPr>
        <p:spPr>
          <a:xfrm>
            <a:off x="6164565" y="1262268"/>
            <a:ext cx="0" cy="5473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ABC9A17-3022-448C-A697-D61DA120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9"/>
          <a:stretch/>
        </p:blipFill>
        <p:spPr>
          <a:xfrm>
            <a:off x="342603" y="1141914"/>
            <a:ext cx="5560940" cy="5627341"/>
          </a:xfrm>
        </p:spPr>
      </p:pic>
    </p:spTree>
    <p:extLst>
      <p:ext uri="{BB962C8B-B14F-4D97-AF65-F5344CB8AC3E}">
        <p14:creationId xmlns:p14="http://schemas.microsoft.com/office/powerpoint/2010/main" val="169556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1681C4-5A3F-4ED1-A96A-D5DCF89A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19" y="311740"/>
            <a:ext cx="4938712" cy="6394114"/>
          </a:xfrm>
        </p:spPr>
      </p:pic>
    </p:spTree>
    <p:extLst>
      <p:ext uri="{BB962C8B-B14F-4D97-AF65-F5344CB8AC3E}">
        <p14:creationId xmlns:p14="http://schemas.microsoft.com/office/powerpoint/2010/main" val="331998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235985-0A3C-4CD0-8519-3A8EFC6D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8"/>
          <a:stretch/>
        </p:blipFill>
        <p:spPr>
          <a:xfrm>
            <a:off x="2841616" y="204787"/>
            <a:ext cx="1654184" cy="57783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DA4B8-3D5B-4F5E-9342-ACE18ED6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2"/>
          <a:stretch/>
        </p:blipFill>
        <p:spPr>
          <a:xfrm>
            <a:off x="7463637" y="900111"/>
            <a:ext cx="1617654" cy="42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C4FFB-FFF4-4AED-B7E9-B53E32F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174626"/>
            <a:ext cx="10515600" cy="973138"/>
          </a:xfrm>
        </p:spPr>
        <p:txBody>
          <a:bodyPr/>
          <a:lstStyle/>
          <a:p>
            <a:r>
              <a:rPr lang="fr-FR" dirty="0"/>
              <a:t>Le Cycle de Vie d’une commande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64CD2A-ECEA-4011-A919-4CE89D45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1209675"/>
            <a:ext cx="4949677" cy="52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85F6B-292E-4996-9C5B-26AB523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3FD74-AB85-4C4F-BE66-67987D9C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57814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L’Histoire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Spécification fonctionnelles</a:t>
            </a:r>
          </a:p>
          <a:p>
            <a:pPr lvl="1"/>
            <a:r>
              <a:rPr lang="fr-FR" dirty="0"/>
              <a:t>ACTEURS</a:t>
            </a:r>
          </a:p>
          <a:p>
            <a:pPr lvl="1"/>
            <a:r>
              <a:rPr lang="fr-FR" dirty="0"/>
              <a:t>Système</a:t>
            </a:r>
          </a:p>
          <a:p>
            <a:pPr lvl="1"/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Spécification Techniques</a:t>
            </a:r>
          </a:p>
          <a:p>
            <a:pPr marL="857250" lvl="1" indent="-457200"/>
            <a:r>
              <a:rPr lang="fr-FR" dirty="0"/>
              <a:t>Diagramme</a:t>
            </a:r>
          </a:p>
          <a:p>
            <a:pPr marL="857250" lvl="1" indent="-457200"/>
            <a:r>
              <a:rPr lang="fr-FR" dirty="0"/>
              <a:t>Solutions techniques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16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F7AB4-5287-4A45-9F1B-5D0BA64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27AD1-E329-4A6C-81C4-7B5AA69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040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Langage informatique</a:t>
            </a:r>
          </a:p>
          <a:p>
            <a:pPr lvl="1"/>
            <a:r>
              <a:rPr lang="fr-FR" sz="2000" dirty="0"/>
              <a:t>Le site internet et le logiciel de gestion seront établir avec </a:t>
            </a:r>
            <a:r>
              <a:rPr lang="fr-FR" dirty="0"/>
              <a:t>Python 3 et le </a:t>
            </a:r>
            <a:r>
              <a:rPr lang="fr-FR" dirty="0" err="1"/>
              <a:t>framework</a:t>
            </a:r>
            <a:r>
              <a:rPr lang="fr-FR" dirty="0"/>
              <a:t> Django en respectant PEP 8. 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Framework Django permettra de développer rapidement et la qualité consistante. En plus, la maintenance d’application sera plus efficace.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400" b="1" dirty="0"/>
              <a:t> Système de gestion de base de données relationnelles (SGDBR)</a:t>
            </a:r>
          </a:p>
          <a:p>
            <a:pPr lvl="1"/>
            <a:r>
              <a:rPr lang="fr-FR" sz="2000" dirty="0"/>
              <a:t>MySQL sera approprié par rapport à la taille des base données.</a:t>
            </a:r>
          </a:p>
          <a:p>
            <a:pPr lvl="1"/>
            <a:r>
              <a:rPr lang="fr-FR" sz="2000" dirty="0"/>
              <a:t> la rapidité de MySQL est apte pour gérer les données en temps réel avec la sécurité.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0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Solution demandée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55CFF-533B-4428-B16E-CE86AFB0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352"/>
            <a:ext cx="8946541" cy="46860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200" dirty="0"/>
              <a:t>un système informatique permettrait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D’être </a:t>
            </a:r>
            <a:r>
              <a:rPr lang="fr-FR" sz="2200" b="1" dirty="0"/>
              <a:t>plus efficace dans la gestion </a:t>
            </a:r>
            <a:r>
              <a:rPr lang="fr-FR" sz="2000" dirty="0"/>
              <a:t>des commandes.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</a:t>
            </a:r>
            <a:r>
              <a:rPr lang="fr-FR" sz="2200" b="1" dirty="0"/>
              <a:t>suivre en temps réel les commandes</a:t>
            </a:r>
            <a:r>
              <a:rPr lang="fr-FR" sz="2000" b="1" dirty="0"/>
              <a:t> </a:t>
            </a:r>
            <a:r>
              <a:rPr lang="fr-FR" sz="2000" dirty="0"/>
              <a:t>passées et en préparation.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</a:t>
            </a:r>
            <a:r>
              <a:rPr lang="fr-FR" sz="2200" b="1" dirty="0"/>
              <a:t>suivre en temps réel le stock </a:t>
            </a:r>
            <a:r>
              <a:rPr lang="fr-FR" sz="2000" dirty="0"/>
              <a:t>d’ingrédient pour savoir quelles pizzas sont encore réalisables.</a:t>
            </a:r>
          </a:p>
          <a:p>
            <a:pPr lvl="1">
              <a:lnSpc>
                <a:spcPct val="160000"/>
              </a:lnSpc>
            </a:pPr>
            <a:r>
              <a:rPr lang="fr-FR" sz="2000" b="1" dirty="0"/>
              <a:t>Indiquer la recette </a:t>
            </a:r>
            <a:r>
              <a:rPr lang="fr-FR" sz="2000" dirty="0"/>
              <a:t>de chaque pizza au pizzaïolo.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proposer </a:t>
            </a:r>
            <a:r>
              <a:rPr lang="fr-FR" sz="2000" b="1" dirty="0"/>
              <a:t>un site Internet </a:t>
            </a:r>
            <a:r>
              <a:rPr lang="fr-FR" sz="2000" dirty="0"/>
              <a:t>pour que les clientèles</a:t>
            </a:r>
          </a:p>
          <a:p>
            <a:pPr lvl="2">
              <a:lnSpc>
                <a:spcPct val="160000"/>
              </a:lnSpc>
            </a:pPr>
            <a:r>
              <a:rPr lang="fr-FR" sz="1800" dirty="0"/>
              <a:t>passer </a:t>
            </a:r>
            <a:r>
              <a:rPr lang="fr-FR" sz="1800" b="1" dirty="0"/>
              <a:t>leurs commandes en ligne</a:t>
            </a:r>
            <a:r>
              <a:rPr lang="fr-FR" sz="1800" dirty="0"/>
              <a:t>, par téléphone ou sur place</a:t>
            </a:r>
          </a:p>
          <a:p>
            <a:pPr lvl="2">
              <a:lnSpc>
                <a:spcPct val="160000"/>
              </a:lnSpc>
            </a:pPr>
            <a:r>
              <a:rPr lang="fr-FR" sz="1800" b="1" dirty="0"/>
              <a:t>payer en ligne </a:t>
            </a:r>
            <a:r>
              <a:rPr lang="fr-FR" sz="1800" dirty="0"/>
              <a:t>leur commande s’ils le souhaitent – sinon, payer directement à la livraison</a:t>
            </a:r>
          </a:p>
          <a:p>
            <a:pPr lvl="2">
              <a:lnSpc>
                <a:spcPct val="160000"/>
              </a:lnSpc>
            </a:pPr>
            <a:r>
              <a:rPr lang="fr-FR" sz="1800" b="1" dirty="0"/>
              <a:t>modifier ou annuler leur commande </a:t>
            </a:r>
            <a:r>
              <a:rPr lang="fr-FR" sz="1800" dirty="0"/>
              <a:t>tant que celle-ci n’a pas été préparée</a:t>
            </a:r>
          </a:p>
          <a:p>
            <a:pPr lvl="1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B9CAA-28B3-4EEF-9FE8-26A35A965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Spécifications Fonctionnelles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15148-E2E5-4C6B-AE18-1C5EAA515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1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FEF1-4914-4738-B2DB-B34C2D52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86CB0-6F1B-4B18-8774-61B07A23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Client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Réceptionniste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Pizzaïolo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Livreur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2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AFC0-EC43-4F3A-9243-B5DAF24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6E195-2055-4501-91E1-C7D7C10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Client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Passer une commande en ligne ou hors ligne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Suivre la statut de la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ou annuler la commande si possible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Payer en ligne ou hors ligne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7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Réceptionniste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Encaisser ou faire une transaction de CB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Enregistrer 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ou annuler la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pizza indisponible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7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F652A-4EEC-47CF-A8F7-FAA830BB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Pizzaïolo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commandes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la recette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la statut d’une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Mettre à jour le stock</a:t>
            </a:r>
          </a:p>
        </p:txBody>
      </p:sp>
    </p:spTree>
    <p:extLst>
      <p:ext uri="{BB962C8B-B14F-4D97-AF65-F5344CB8AC3E}">
        <p14:creationId xmlns:p14="http://schemas.microsoft.com/office/powerpoint/2010/main" val="16712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A502B-1EB8-4315-9100-0808AC1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75F5A-57BA-4FF3-9587-579E8BFF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Livreur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la statut d’une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coordonnées des clients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Faire une transaction de CB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338</Words>
  <Application>Microsoft Office PowerPoint</Application>
  <PresentationFormat>Grand écran</PresentationFormat>
  <Paragraphs>80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OC PIZZA</vt:lpstr>
      <vt:lpstr>SOMMAIRE</vt:lpstr>
      <vt:lpstr>Une Solution demandée</vt:lpstr>
      <vt:lpstr>Les Spécifications Fonctionnelles</vt:lpstr>
      <vt:lpstr>LES ACTEURS</vt:lpstr>
      <vt:lpstr>Les Rôles</vt:lpstr>
      <vt:lpstr>Les Rôles</vt:lpstr>
      <vt:lpstr>Les Rôles</vt:lpstr>
      <vt:lpstr>Les Rôles</vt:lpstr>
      <vt:lpstr>Les fonctionnalités du système</vt:lpstr>
      <vt:lpstr>Les fonctionnalités du système</vt:lpstr>
      <vt:lpstr>Les fonctionnalités du système</vt:lpstr>
      <vt:lpstr>Les Spécifications Techniques</vt:lpstr>
      <vt:lpstr>Schéma global d’architecture Diagramme de package</vt:lpstr>
      <vt:lpstr>Présentation PowerPoint</vt:lpstr>
      <vt:lpstr>  </vt:lpstr>
      <vt:lpstr>Présentation PowerPoint</vt:lpstr>
      <vt:lpstr>Présentation PowerPoint</vt:lpstr>
      <vt:lpstr>Le Cycle de Vie d’une commande </vt:lpstr>
      <vt:lpstr>Solution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H Jung</dc:creator>
  <cp:lastModifiedBy>H Jung</cp:lastModifiedBy>
  <cp:revision>39</cp:revision>
  <dcterms:created xsi:type="dcterms:W3CDTF">2018-05-01T13:17:32Z</dcterms:created>
  <dcterms:modified xsi:type="dcterms:W3CDTF">2018-05-17T16:20:06Z</dcterms:modified>
</cp:coreProperties>
</file>