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330" r:id="rId2"/>
    <p:sldId id="331" r:id="rId3"/>
    <p:sldId id="332" r:id="rId4"/>
    <p:sldId id="333" r:id="rId5"/>
    <p:sldId id="334" r:id="rId6"/>
    <p:sldId id="335" r:id="rId7"/>
    <p:sldId id="336" r:id="rId8"/>
    <p:sldId id="337" r:id="rId9"/>
    <p:sldId id="338" r:id="rId10"/>
    <p:sldId id="339" r:id="rId11"/>
    <p:sldId id="340" r:id="rId12"/>
    <p:sldId id="341" r:id="rId13"/>
    <p:sldId id="342" r:id="rId14"/>
  </p:sldIdLst>
  <p:sldSz cx="9144000" cy="5143500" type="screen16x9"/>
  <p:notesSz cx="6858000" cy="9144000"/>
  <p:embeddedFontLst>
    <p:embeddedFont>
      <p:font typeface="Source Sans Pro" panose="020B0503030403020204" pitchFamily="34" charset="0"/>
      <p:regular r:id="rId16"/>
      <p:bold r:id="rId17"/>
      <p:italic r:id="rId18"/>
      <p:boldItalic r:id="rId19"/>
    </p:embeddedFont>
    <p:embeddedFont>
      <p:font typeface="Verdana" panose="020B060403050404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ch Emer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29"/>
    <p:restoredTop sz="94626"/>
  </p:normalViewPr>
  <p:slideViewPr>
    <p:cSldViewPr snapToGrid="0">
      <p:cViewPr>
        <p:scale>
          <a:sx n="167" d="100"/>
          <a:sy n="167" d="100"/>
        </p:scale>
        <p:origin x="56"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44417eed9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44417eed9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47e72d3d4e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47e72d3d4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44417eed90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44417eed9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7e72d3d4e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7e72d3d4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47e72d3d4e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47e72d3d4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4417eed9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4417eed9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47e72d3d4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47e72d3d4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47e72d3d4e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47e72d3d4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44417eed90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44417eed9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47e72d3d4e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47e72d3d4e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47e72d3d4e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47e72d3d4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4417eed90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44417eed9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47e72d3d4e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47e72d3d4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handling people it is important to remember that not everyone goes through the same thought process as you and it is important to always give people the benefit of the doubt. While this can be frustrating it is what separates the best bosses from everyone else.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87"/>
          <p:cNvPicPr preferRelativeResize="0"/>
          <p:nvPr/>
        </p:nvPicPr>
        <p:blipFill>
          <a:blip r:embed="rId3">
            <a:alphaModFix/>
          </a:blip>
          <a:stretch>
            <a:fillRect/>
          </a:stretch>
        </p:blipFill>
        <p:spPr>
          <a:xfrm>
            <a:off x="3172862" y="48279"/>
            <a:ext cx="2526056" cy="4991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pic>
        <p:nvPicPr>
          <p:cNvPr id="566" name="Google Shape;566;p96"/>
          <p:cNvPicPr preferRelativeResize="0"/>
          <p:nvPr/>
        </p:nvPicPr>
        <p:blipFill rotWithShape="1">
          <a:blip r:embed="rId3">
            <a:alphaModFix/>
          </a:blip>
          <a:srcRect t="53669" b="23678"/>
          <a:stretch/>
        </p:blipFill>
        <p:spPr>
          <a:xfrm>
            <a:off x="1089138" y="1718555"/>
            <a:ext cx="6965733" cy="3117725"/>
          </a:xfrm>
          <a:prstGeom prst="rect">
            <a:avLst/>
          </a:prstGeom>
          <a:noFill/>
          <a:ln>
            <a:noFill/>
          </a:ln>
        </p:spPr>
      </p:pic>
      <p:sp>
        <p:nvSpPr>
          <p:cNvPr id="567" name="Google Shape;567;p96"/>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Story Telling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
        <p:nvSpPr>
          <p:cNvPr id="568" name="Google Shape;568;p96"/>
          <p:cNvSpPr txBox="1">
            <a:spLocks noGrp="1"/>
          </p:cNvSpPr>
          <p:nvPr>
            <p:ph type="body" idx="1"/>
          </p:nvPr>
        </p:nvSpPr>
        <p:spPr>
          <a:xfrm>
            <a:off x="311700" y="863550"/>
            <a:ext cx="8520600" cy="855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434343"/>
                </a:solidFill>
                <a:latin typeface="Verdana"/>
                <a:ea typeface="Verdana"/>
                <a:cs typeface="Verdana"/>
                <a:sym typeface="Verdana"/>
              </a:rPr>
              <a:t>Level Nine: Share Your Personal Story Help Influence Action by Testifying to Legislators</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sz="2000">
              <a:solidFill>
                <a:srgbClr val="434343"/>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pic>
        <p:nvPicPr>
          <p:cNvPr id="573" name="Google Shape;573;p97"/>
          <p:cNvPicPr preferRelativeResize="0"/>
          <p:nvPr/>
        </p:nvPicPr>
        <p:blipFill rotWithShape="1">
          <a:blip r:embed="rId3">
            <a:alphaModFix/>
          </a:blip>
          <a:srcRect t="77783"/>
          <a:stretch/>
        </p:blipFill>
        <p:spPr>
          <a:xfrm>
            <a:off x="842952" y="1669983"/>
            <a:ext cx="7458100" cy="3273867"/>
          </a:xfrm>
          <a:prstGeom prst="rect">
            <a:avLst/>
          </a:prstGeom>
          <a:noFill/>
          <a:ln>
            <a:noFill/>
          </a:ln>
        </p:spPr>
      </p:pic>
      <p:sp>
        <p:nvSpPr>
          <p:cNvPr id="574" name="Google Shape;574;p97"/>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Law Making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
        <p:nvSpPr>
          <p:cNvPr id="575" name="Google Shape;575;p97"/>
          <p:cNvSpPr txBox="1">
            <a:spLocks noGrp="1"/>
          </p:cNvSpPr>
          <p:nvPr>
            <p:ph type="body" idx="1"/>
          </p:nvPr>
        </p:nvSpPr>
        <p:spPr>
          <a:xfrm>
            <a:off x="311713" y="911075"/>
            <a:ext cx="8520600" cy="855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434343"/>
                </a:solidFill>
                <a:latin typeface="Verdana"/>
                <a:ea typeface="Verdana"/>
                <a:cs typeface="Verdana"/>
                <a:sym typeface="Verdana"/>
              </a:rPr>
              <a:t>Level Ten: Committee Debates &amp; Votes on Bill</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sz="2000">
              <a:solidFill>
                <a:srgbClr val="434343"/>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pic>
        <p:nvPicPr>
          <p:cNvPr id="580" name="Google Shape;580;p98"/>
          <p:cNvPicPr preferRelativeResize="0"/>
          <p:nvPr/>
        </p:nvPicPr>
        <p:blipFill rotWithShape="1">
          <a:blip r:embed="rId3">
            <a:alphaModFix/>
          </a:blip>
          <a:srcRect t="77783"/>
          <a:stretch/>
        </p:blipFill>
        <p:spPr>
          <a:xfrm>
            <a:off x="842952" y="1669983"/>
            <a:ext cx="7458100" cy="3273867"/>
          </a:xfrm>
          <a:prstGeom prst="rect">
            <a:avLst/>
          </a:prstGeom>
          <a:noFill/>
          <a:ln>
            <a:noFill/>
          </a:ln>
        </p:spPr>
      </p:pic>
      <p:sp>
        <p:nvSpPr>
          <p:cNvPr id="581" name="Google Shape;581;p98"/>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Law Making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
        <p:nvSpPr>
          <p:cNvPr id="582" name="Google Shape;582;p98"/>
          <p:cNvSpPr txBox="1">
            <a:spLocks noGrp="1"/>
          </p:cNvSpPr>
          <p:nvPr>
            <p:ph type="body" idx="1"/>
          </p:nvPr>
        </p:nvSpPr>
        <p:spPr>
          <a:xfrm>
            <a:off x="311713" y="911075"/>
            <a:ext cx="8520600" cy="855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434343"/>
                </a:solidFill>
                <a:latin typeface="Verdana"/>
                <a:ea typeface="Verdana"/>
                <a:cs typeface="Verdana"/>
                <a:sym typeface="Verdana"/>
              </a:rPr>
              <a:t>Level Eleven: Target Leadership to Urge Passage of Bill</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sz="2000">
              <a:solidFill>
                <a:srgbClr val="434343"/>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7" name="Google Shape;587;p99"/>
          <p:cNvPicPr preferRelativeResize="0"/>
          <p:nvPr/>
        </p:nvPicPr>
        <p:blipFill rotWithShape="1">
          <a:blip r:embed="rId3">
            <a:alphaModFix/>
          </a:blip>
          <a:srcRect t="77783"/>
          <a:stretch/>
        </p:blipFill>
        <p:spPr>
          <a:xfrm>
            <a:off x="842952" y="1669983"/>
            <a:ext cx="7458100" cy="3273867"/>
          </a:xfrm>
          <a:prstGeom prst="rect">
            <a:avLst/>
          </a:prstGeom>
          <a:noFill/>
          <a:ln>
            <a:noFill/>
          </a:ln>
        </p:spPr>
      </p:pic>
      <p:sp>
        <p:nvSpPr>
          <p:cNvPr id="588" name="Google Shape;588;p99"/>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Law Making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
        <p:nvSpPr>
          <p:cNvPr id="589" name="Google Shape;589;p99"/>
          <p:cNvSpPr txBox="1">
            <a:spLocks noGrp="1"/>
          </p:cNvSpPr>
          <p:nvPr>
            <p:ph type="body" idx="1"/>
          </p:nvPr>
        </p:nvSpPr>
        <p:spPr>
          <a:xfrm>
            <a:off x="311713" y="911075"/>
            <a:ext cx="8520600" cy="855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434343"/>
                </a:solidFill>
                <a:latin typeface="Verdana"/>
                <a:ea typeface="Verdana"/>
                <a:cs typeface="Verdana"/>
                <a:sym typeface="Verdana"/>
              </a:rPr>
              <a:t>Level Thirteen: Bill Passes Chamber and Advances </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sz="2000">
              <a:solidFill>
                <a:srgbClr val="434343"/>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body" idx="1"/>
          </p:nvPr>
        </p:nvSpPr>
        <p:spPr>
          <a:xfrm>
            <a:off x="311700" y="926150"/>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434343"/>
                </a:solidFill>
                <a:latin typeface="Verdana"/>
                <a:ea typeface="Verdana"/>
                <a:cs typeface="Verdana"/>
                <a:sym typeface="Verdana"/>
              </a:rPr>
              <a:t>Level One: Discover Your Passion &amp; Find Your Voice</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a:p>
        </p:txBody>
      </p:sp>
      <p:pic>
        <p:nvPicPr>
          <p:cNvPr id="511" name="Google Shape;511;p88"/>
          <p:cNvPicPr preferRelativeResize="0"/>
          <p:nvPr/>
        </p:nvPicPr>
        <p:blipFill rotWithShape="1">
          <a:blip r:embed="rId3">
            <a:alphaModFix/>
          </a:blip>
          <a:srcRect t="8046" b="69622"/>
          <a:stretch/>
        </p:blipFill>
        <p:spPr>
          <a:xfrm>
            <a:off x="926800" y="1533625"/>
            <a:ext cx="7290400" cy="3216900"/>
          </a:xfrm>
          <a:prstGeom prst="rect">
            <a:avLst/>
          </a:prstGeom>
          <a:noFill/>
          <a:ln>
            <a:noFill/>
          </a:ln>
        </p:spPr>
      </p:pic>
      <p:sp>
        <p:nvSpPr>
          <p:cNvPr id="512" name="Google Shape;512;p88"/>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Research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9"/>
          <p:cNvSpPr txBox="1">
            <a:spLocks noGrp="1"/>
          </p:cNvSpPr>
          <p:nvPr>
            <p:ph type="body" idx="1"/>
          </p:nvPr>
        </p:nvSpPr>
        <p:spPr>
          <a:xfrm>
            <a:off x="311700" y="926150"/>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2000">
                <a:solidFill>
                  <a:srgbClr val="434343"/>
                </a:solidFill>
                <a:latin typeface="Verdana"/>
                <a:ea typeface="Verdana"/>
                <a:cs typeface="Verdana"/>
                <a:sym typeface="Verdana"/>
              </a:rPr>
              <a:t>Level Two: Research the Legislative Landscape</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Clr>
                <a:schemeClr val="dk1"/>
              </a:buClr>
              <a:buSzPts val="1100"/>
              <a:buFont typeface="Arial"/>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a:p>
        </p:txBody>
      </p:sp>
      <p:pic>
        <p:nvPicPr>
          <p:cNvPr id="518" name="Google Shape;518;p89"/>
          <p:cNvPicPr preferRelativeResize="0"/>
          <p:nvPr/>
        </p:nvPicPr>
        <p:blipFill rotWithShape="1">
          <a:blip r:embed="rId3">
            <a:alphaModFix/>
          </a:blip>
          <a:srcRect t="8046" b="69622"/>
          <a:stretch/>
        </p:blipFill>
        <p:spPr>
          <a:xfrm>
            <a:off x="926800" y="1533625"/>
            <a:ext cx="7290400" cy="3216900"/>
          </a:xfrm>
          <a:prstGeom prst="rect">
            <a:avLst/>
          </a:prstGeom>
          <a:noFill/>
          <a:ln>
            <a:noFill/>
          </a:ln>
        </p:spPr>
      </p:pic>
      <p:sp>
        <p:nvSpPr>
          <p:cNvPr id="519" name="Google Shape;519;p89"/>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Research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90"/>
          <p:cNvSpPr txBox="1">
            <a:spLocks noGrp="1"/>
          </p:cNvSpPr>
          <p:nvPr>
            <p:ph type="body" idx="1"/>
          </p:nvPr>
        </p:nvSpPr>
        <p:spPr>
          <a:xfrm>
            <a:off x="311700" y="926150"/>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None/>
            </a:pPr>
            <a:r>
              <a:rPr lang="en" sz="2000">
                <a:solidFill>
                  <a:srgbClr val="434343"/>
                </a:solidFill>
                <a:latin typeface="Verdana"/>
                <a:ea typeface="Verdana"/>
                <a:cs typeface="Verdana"/>
                <a:sym typeface="Verdana"/>
              </a:rPr>
              <a:t>Level Three: Confirm Deadlines</a:t>
            </a:r>
            <a:endParaRPr/>
          </a:p>
        </p:txBody>
      </p:sp>
      <p:pic>
        <p:nvPicPr>
          <p:cNvPr id="525" name="Google Shape;525;p90"/>
          <p:cNvPicPr preferRelativeResize="0"/>
          <p:nvPr/>
        </p:nvPicPr>
        <p:blipFill rotWithShape="1">
          <a:blip r:embed="rId3">
            <a:alphaModFix/>
          </a:blip>
          <a:srcRect t="8046" b="69622"/>
          <a:stretch/>
        </p:blipFill>
        <p:spPr>
          <a:xfrm>
            <a:off x="926800" y="1533625"/>
            <a:ext cx="7290400" cy="3216900"/>
          </a:xfrm>
          <a:prstGeom prst="rect">
            <a:avLst/>
          </a:prstGeom>
          <a:noFill/>
          <a:ln>
            <a:noFill/>
          </a:ln>
        </p:spPr>
      </p:pic>
      <p:sp>
        <p:nvSpPr>
          <p:cNvPr id="526" name="Google Shape;526;p90"/>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Research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531" name="Google Shape;531;p91"/>
          <p:cNvPicPr preferRelativeResize="0"/>
          <p:nvPr/>
        </p:nvPicPr>
        <p:blipFill rotWithShape="1">
          <a:blip r:embed="rId3">
            <a:alphaModFix/>
          </a:blip>
          <a:srcRect t="30721" b="46539"/>
          <a:stretch/>
        </p:blipFill>
        <p:spPr>
          <a:xfrm>
            <a:off x="1170438" y="1858450"/>
            <a:ext cx="6803125" cy="3056676"/>
          </a:xfrm>
          <a:prstGeom prst="rect">
            <a:avLst/>
          </a:prstGeom>
          <a:noFill/>
          <a:ln>
            <a:noFill/>
          </a:ln>
        </p:spPr>
      </p:pic>
      <p:sp>
        <p:nvSpPr>
          <p:cNvPr id="532" name="Google Shape;532;p91"/>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Coalition Building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
        <p:nvSpPr>
          <p:cNvPr id="533" name="Google Shape;533;p91"/>
          <p:cNvSpPr txBox="1">
            <a:spLocks noGrp="1"/>
          </p:cNvSpPr>
          <p:nvPr>
            <p:ph type="body" idx="1"/>
          </p:nvPr>
        </p:nvSpPr>
        <p:spPr>
          <a:xfrm>
            <a:off x="527725" y="863550"/>
            <a:ext cx="66834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434343"/>
                </a:solidFill>
                <a:latin typeface="Verdana"/>
                <a:ea typeface="Verdana"/>
                <a:cs typeface="Verdana"/>
                <a:sym typeface="Verdana"/>
              </a:rPr>
              <a:t>Level Four: Meet with Like-Minded Groups and Share your Vision for Change</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sz="2000">
              <a:solidFill>
                <a:srgbClr val="434343"/>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pic>
        <p:nvPicPr>
          <p:cNvPr id="538" name="Google Shape;538;p92"/>
          <p:cNvPicPr preferRelativeResize="0"/>
          <p:nvPr/>
        </p:nvPicPr>
        <p:blipFill rotWithShape="1">
          <a:blip r:embed="rId3">
            <a:alphaModFix/>
          </a:blip>
          <a:srcRect t="30721" b="46539"/>
          <a:stretch/>
        </p:blipFill>
        <p:spPr>
          <a:xfrm>
            <a:off x="1170438" y="1858450"/>
            <a:ext cx="6803125" cy="3056676"/>
          </a:xfrm>
          <a:prstGeom prst="rect">
            <a:avLst/>
          </a:prstGeom>
          <a:noFill/>
          <a:ln>
            <a:noFill/>
          </a:ln>
        </p:spPr>
      </p:pic>
      <p:sp>
        <p:nvSpPr>
          <p:cNvPr id="539" name="Google Shape;539;p92"/>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Coalition Building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
        <p:nvSpPr>
          <p:cNvPr id="540" name="Google Shape;540;p92"/>
          <p:cNvSpPr txBox="1">
            <a:spLocks noGrp="1"/>
          </p:cNvSpPr>
          <p:nvPr>
            <p:ph type="body" idx="1"/>
          </p:nvPr>
        </p:nvSpPr>
        <p:spPr>
          <a:xfrm>
            <a:off x="527725" y="863550"/>
            <a:ext cx="66834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434343"/>
                </a:solidFill>
                <a:latin typeface="Verdana"/>
                <a:ea typeface="Verdana"/>
                <a:cs typeface="Verdana"/>
                <a:sym typeface="Verdana"/>
              </a:rPr>
              <a:t>Level Five: Identify Legislators with Passion for Your Cause and Share Your Personal Story</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sz="2000">
              <a:solidFill>
                <a:srgbClr val="434343"/>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pic>
        <p:nvPicPr>
          <p:cNvPr id="545" name="Google Shape;545;p93"/>
          <p:cNvPicPr preferRelativeResize="0"/>
          <p:nvPr/>
        </p:nvPicPr>
        <p:blipFill rotWithShape="1">
          <a:blip r:embed="rId3">
            <a:alphaModFix/>
          </a:blip>
          <a:srcRect t="30721" b="46539"/>
          <a:stretch/>
        </p:blipFill>
        <p:spPr>
          <a:xfrm>
            <a:off x="1170438" y="1858450"/>
            <a:ext cx="6803125" cy="3056676"/>
          </a:xfrm>
          <a:prstGeom prst="rect">
            <a:avLst/>
          </a:prstGeom>
          <a:noFill/>
          <a:ln>
            <a:noFill/>
          </a:ln>
        </p:spPr>
      </p:pic>
      <p:sp>
        <p:nvSpPr>
          <p:cNvPr id="546" name="Google Shape;546;p93"/>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Coalition Building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
        <p:nvSpPr>
          <p:cNvPr id="547" name="Google Shape;547;p93"/>
          <p:cNvSpPr txBox="1">
            <a:spLocks noGrp="1"/>
          </p:cNvSpPr>
          <p:nvPr>
            <p:ph type="body" idx="1"/>
          </p:nvPr>
        </p:nvSpPr>
        <p:spPr>
          <a:xfrm>
            <a:off x="527725" y="863550"/>
            <a:ext cx="66834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434343"/>
                </a:solidFill>
                <a:latin typeface="Verdana"/>
                <a:ea typeface="Verdana"/>
                <a:cs typeface="Verdana"/>
                <a:sym typeface="Verdana"/>
              </a:rPr>
              <a:t>Level Six: Find a Sponsor to Champion your Bill, Ideally One from Each Party</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sz="2000">
              <a:solidFill>
                <a:srgbClr val="434343"/>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pic>
        <p:nvPicPr>
          <p:cNvPr id="552" name="Google Shape;552;p94"/>
          <p:cNvPicPr preferRelativeResize="0"/>
          <p:nvPr/>
        </p:nvPicPr>
        <p:blipFill rotWithShape="1">
          <a:blip r:embed="rId3">
            <a:alphaModFix/>
          </a:blip>
          <a:srcRect t="53669" b="23678"/>
          <a:stretch/>
        </p:blipFill>
        <p:spPr>
          <a:xfrm>
            <a:off x="1089138" y="1718555"/>
            <a:ext cx="6965733" cy="3117725"/>
          </a:xfrm>
          <a:prstGeom prst="rect">
            <a:avLst/>
          </a:prstGeom>
          <a:noFill/>
          <a:ln>
            <a:noFill/>
          </a:ln>
        </p:spPr>
      </p:pic>
      <p:sp>
        <p:nvSpPr>
          <p:cNvPr id="553" name="Google Shape;553;p94"/>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Story Telling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
        <p:nvSpPr>
          <p:cNvPr id="554" name="Google Shape;554;p94"/>
          <p:cNvSpPr txBox="1">
            <a:spLocks noGrp="1"/>
          </p:cNvSpPr>
          <p:nvPr>
            <p:ph type="body" idx="1"/>
          </p:nvPr>
        </p:nvSpPr>
        <p:spPr>
          <a:xfrm>
            <a:off x="311700" y="935550"/>
            <a:ext cx="8520600" cy="855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434343"/>
                </a:solidFill>
                <a:latin typeface="Verdana"/>
                <a:ea typeface="Verdana"/>
                <a:cs typeface="Verdana"/>
                <a:sym typeface="Verdana"/>
              </a:rPr>
              <a:t>Level Seven: Create Draft Bill Language</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sz="2000">
              <a:solidFill>
                <a:srgbClr val="434343"/>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95"/>
          <p:cNvPicPr preferRelativeResize="0"/>
          <p:nvPr/>
        </p:nvPicPr>
        <p:blipFill rotWithShape="1">
          <a:blip r:embed="rId3">
            <a:alphaModFix/>
          </a:blip>
          <a:srcRect t="53669" b="23678"/>
          <a:stretch/>
        </p:blipFill>
        <p:spPr>
          <a:xfrm>
            <a:off x="1089138" y="1718555"/>
            <a:ext cx="6965733" cy="3117725"/>
          </a:xfrm>
          <a:prstGeom prst="rect">
            <a:avLst/>
          </a:prstGeom>
          <a:noFill/>
          <a:ln>
            <a:noFill/>
          </a:ln>
        </p:spPr>
      </p:pic>
      <p:sp>
        <p:nvSpPr>
          <p:cNvPr id="560" name="Google Shape;560;p95"/>
          <p:cNvSpPr txBox="1">
            <a:spLocks noGrp="1"/>
          </p:cNvSpPr>
          <p:nvPr>
            <p:ph type="ctrTitle" idx="4294967295"/>
          </p:nvPr>
        </p:nvSpPr>
        <p:spPr>
          <a:xfrm>
            <a:off x="311700" y="200100"/>
            <a:ext cx="8520600" cy="8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ED7142"/>
                </a:solidFill>
                <a:latin typeface="Source Sans Pro"/>
                <a:ea typeface="Source Sans Pro"/>
                <a:cs typeface="Source Sans Pro"/>
                <a:sym typeface="Source Sans Pro"/>
              </a:rPr>
              <a:t>Story Telling Phase</a:t>
            </a:r>
            <a:endParaRPr sz="3500" b="1">
              <a:solidFill>
                <a:srgbClr val="ED7142"/>
              </a:solidFill>
              <a:latin typeface="Source Sans Pro"/>
              <a:ea typeface="Source Sans Pro"/>
              <a:cs typeface="Source Sans Pro"/>
              <a:sym typeface="Source Sans Pro"/>
            </a:endParaRPr>
          </a:p>
          <a:p>
            <a:pPr marL="0" lvl="0" indent="0" algn="l" rtl="0">
              <a:spcBef>
                <a:spcPts val="0"/>
              </a:spcBef>
              <a:spcAft>
                <a:spcPts val="0"/>
              </a:spcAft>
              <a:buNone/>
            </a:pPr>
            <a:endParaRPr b="1">
              <a:solidFill>
                <a:srgbClr val="ED7142"/>
              </a:solidFill>
              <a:latin typeface="Source Sans Pro"/>
              <a:ea typeface="Source Sans Pro"/>
              <a:cs typeface="Source Sans Pro"/>
              <a:sym typeface="Source Sans Pro"/>
            </a:endParaRPr>
          </a:p>
        </p:txBody>
      </p:sp>
      <p:sp>
        <p:nvSpPr>
          <p:cNvPr id="561" name="Google Shape;561;p95"/>
          <p:cNvSpPr txBox="1">
            <a:spLocks noGrp="1"/>
          </p:cNvSpPr>
          <p:nvPr>
            <p:ph type="body" idx="1"/>
          </p:nvPr>
        </p:nvSpPr>
        <p:spPr>
          <a:xfrm>
            <a:off x="311700" y="863550"/>
            <a:ext cx="8520600" cy="855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434343"/>
                </a:solidFill>
                <a:latin typeface="Verdana"/>
                <a:ea typeface="Verdana"/>
                <a:cs typeface="Verdana"/>
                <a:sym typeface="Verdana"/>
              </a:rPr>
              <a:t>Level Eight: Leverage Media to Help Tell Your Story, Continue to Build Relationships &amp; Find Co-Sponsor</a:t>
            </a: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0"/>
              </a:spcAft>
              <a:buNone/>
            </a:pPr>
            <a:endParaRPr sz="2000">
              <a:solidFill>
                <a:srgbClr val="434343"/>
              </a:solidFill>
              <a:latin typeface="Verdana"/>
              <a:ea typeface="Verdana"/>
              <a:cs typeface="Verdana"/>
              <a:sym typeface="Verdana"/>
            </a:endParaRPr>
          </a:p>
          <a:p>
            <a:pPr marL="0" marR="0" lvl="0" indent="0" algn="l" rtl="0">
              <a:lnSpc>
                <a:spcPct val="115000"/>
              </a:lnSpc>
              <a:spcBef>
                <a:spcPts val="1600"/>
              </a:spcBef>
              <a:spcAft>
                <a:spcPts val="1600"/>
              </a:spcAft>
              <a:buNone/>
            </a:pPr>
            <a:endParaRPr sz="2000">
              <a:solidFill>
                <a:srgbClr val="434343"/>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753</Words>
  <Application>Microsoft Macintosh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Verdana</vt:lpstr>
      <vt:lpstr>Source Sans Pro</vt:lpstr>
      <vt:lpstr>Simple Light</vt:lpstr>
      <vt:lpstr>PowerPoint Presentation</vt:lpstr>
      <vt:lpstr>Research Phase </vt:lpstr>
      <vt:lpstr>Research Phase </vt:lpstr>
      <vt:lpstr>Research Phase </vt:lpstr>
      <vt:lpstr>Coalition Building Phase </vt:lpstr>
      <vt:lpstr>Coalition Building Phase </vt:lpstr>
      <vt:lpstr>Coalition Building Phase </vt:lpstr>
      <vt:lpstr>Story Telling Phase </vt:lpstr>
      <vt:lpstr>Story Telling Phase </vt:lpstr>
      <vt:lpstr>Story Telling Phase </vt:lpstr>
      <vt:lpstr>Law Making Phase </vt:lpstr>
      <vt:lpstr>Law Making Phase </vt:lpstr>
      <vt:lpstr>Law Making Phase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Hope-a-nomics</dc:title>
  <cp:lastModifiedBy>Mitch Emerson</cp:lastModifiedBy>
  <cp:revision>3</cp:revision>
  <dcterms:modified xsi:type="dcterms:W3CDTF">2019-09-26T03:40:58Z</dcterms:modified>
</cp:coreProperties>
</file>