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59" r:id="rId5"/>
    <p:sldId id="281" r:id="rId6"/>
    <p:sldId id="260" r:id="rId7"/>
    <p:sldId id="278" r:id="rId8"/>
    <p:sldId id="279" r:id="rId9"/>
    <p:sldId id="263" r:id="rId10"/>
    <p:sldId id="280" r:id="rId11"/>
    <p:sldId id="283" r:id="rId12"/>
    <p:sldId id="282" r:id="rId13"/>
    <p:sldId id="28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p:restoredTop sz="94699"/>
  </p:normalViewPr>
  <p:slideViewPr>
    <p:cSldViewPr snapToGrid="0" snapToObjects="1">
      <p:cViewPr varScale="1">
        <p:scale>
          <a:sx n="68" d="100"/>
          <a:sy n="68" d="100"/>
        </p:scale>
        <p:origin x="72"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19175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9138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6945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23060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0250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1/18/2020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4180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0564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22065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697990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1/18/2020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24182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1/18/2020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3754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1/18/2020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1663352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88664E9-1DAA-6D40-86A7-45FC3E627DA3}"/>
              </a:ext>
            </a:extLst>
          </p:cNvPr>
          <p:cNvSpPr>
            <a:spLocks noGrp="1"/>
          </p:cNvSpPr>
          <p:nvPr>
            <p:ph type="subTitle" idx="1"/>
          </p:nvPr>
        </p:nvSpPr>
        <p:spPr/>
        <p:txBody>
          <a:bodyPr/>
          <a:lstStyle/>
          <a:p>
            <a:r>
              <a:rPr lang="en-US" dirty="0"/>
              <a:t>Applied Data Science Capstone Project</a:t>
            </a:r>
          </a:p>
          <a:p>
            <a:r>
              <a:rPr lang="en-US" dirty="0"/>
              <a:t>January 18, 2020</a:t>
            </a:r>
          </a:p>
        </p:txBody>
      </p:sp>
      <p:sp>
        <p:nvSpPr>
          <p:cNvPr id="5" name="Title 4">
            <a:extLst>
              <a:ext uri="{FF2B5EF4-FFF2-40B4-BE49-F238E27FC236}">
                <a16:creationId xmlns:a16="http://schemas.microsoft.com/office/drawing/2014/main" id="{981ED922-A8B6-4D33-A2CE-53727671F351}"/>
              </a:ext>
            </a:extLst>
          </p:cNvPr>
          <p:cNvSpPr>
            <a:spLocks noGrp="1"/>
          </p:cNvSpPr>
          <p:nvPr>
            <p:ph type="ctrTitle"/>
          </p:nvPr>
        </p:nvSpPr>
        <p:spPr/>
        <p:txBody>
          <a:bodyPr>
            <a:normAutofit fontScale="90000"/>
          </a:bodyPr>
          <a:lstStyle/>
          <a:p>
            <a:r>
              <a:rPr lang="en-US" dirty="0"/>
              <a:t>Applied Data </a:t>
            </a:r>
            <a:r>
              <a:rPr lang="en-US" dirty="0" err="1"/>
              <a:t>Science_Capstone</a:t>
            </a:r>
            <a:r>
              <a:rPr lang="en-US" dirty="0"/>
              <a:t>: Battle of Neighborhoods </a:t>
            </a:r>
          </a:p>
        </p:txBody>
      </p:sp>
    </p:spTree>
    <p:extLst>
      <p:ext uri="{BB962C8B-B14F-4D97-AF65-F5344CB8AC3E}">
        <p14:creationId xmlns:p14="http://schemas.microsoft.com/office/powerpoint/2010/main" val="87935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1E5E-E88A-D640-B066-17444E448C2E}"/>
              </a:ext>
            </a:extLst>
          </p:cNvPr>
          <p:cNvSpPr>
            <a:spLocks noGrp="1"/>
          </p:cNvSpPr>
          <p:nvPr>
            <p:ph type="title"/>
          </p:nvPr>
        </p:nvSpPr>
        <p:spPr>
          <a:xfrm>
            <a:off x="428017" y="2404872"/>
            <a:ext cx="3421608" cy="1627632"/>
          </a:xfrm>
          <a:prstGeom prst="ellipse">
            <a:avLst/>
          </a:prstGeom>
        </p:spPr>
        <p:txBody>
          <a:bodyPr vert="horz" lIns="274320" tIns="182880" rIns="274320" bIns="182880" rtlCol="0" anchor="ctr" anchorCtr="1">
            <a:normAutofit/>
          </a:bodyPr>
          <a:lstStyle/>
          <a:p>
            <a:r>
              <a:rPr lang="en-US" sz="1800" dirty="0"/>
              <a:t>Population vs. Income</a:t>
            </a:r>
          </a:p>
        </p:txBody>
      </p:sp>
      <p:sp>
        <p:nvSpPr>
          <p:cNvPr id="22" name="Rectangle 21">
            <a:extLst>
              <a:ext uri="{FF2B5EF4-FFF2-40B4-BE49-F238E27FC236}">
                <a16:creationId xmlns:a16="http://schemas.microsoft.com/office/drawing/2014/main" id="{8D237431-C20D-4825-9D88-A42523128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59CF673-DCD2-4E2E-B542-558305A8D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5528CD2-9B87-42EB-A93F-0E12427EBF2A}"/>
              </a:ext>
            </a:extLst>
          </p:cNvPr>
          <p:cNvPicPr>
            <a:picLocks noChangeAspect="1"/>
          </p:cNvPicPr>
          <p:nvPr/>
        </p:nvPicPr>
        <p:blipFill>
          <a:blip r:embed="rId2"/>
          <a:stretch>
            <a:fillRect/>
          </a:stretch>
        </p:blipFill>
        <p:spPr>
          <a:xfrm>
            <a:off x="5140452" y="1171901"/>
            <a:ext cx="5925312" cy="4199492"/>
          </a:xfrm>
          <a:prstGeom prst="rect">
            <a:avLst/>
          </a:prstGeom>
        </p:spPr>
      </p:pic>
    </p:spTree>
    <p:extLst>
      <p:ext uri="{BB962C8B-B14F-4D97-AF65-F5344CB8AC3E}">
        <p14:creationId xmlns:p14="http://schemas.microsoft.com/office/powerpoint/2010/main" val="3199231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8E7A-04DC-574E-AF1F-83DA13E0954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0D7ED9B3-6D13-AD4B-BB8A-5E8AAAE209A3}"/>
              </a:ext>
            </a:extLst>
          </p:cNvPr>
          <p:cNvSpPr>
            <a:spLocks noGrp="1"/>
          </p:cNvSpPr>
          <p:nvPr>
            <p:ph idx="1"/>
          </p:nvPr>
        </p:nvSpPr>
        <p:spPr>
          <a:xfrm>
            <a:off x="886265" y="2743203"/>
            <a:ext cx="10381957" cy="3348111"/>
          </a:xfrm>
        </p:spPr>
        <p:txBody>
          <a:bodyPr>
            <a:normAutofit fontScale="92500" lnSpcReduction="10000"/>
          </a:bodyPr>
          <a:lstStyle/>
          <a:p>
            <a:pPr marL="0" indent="0">
              <a:buNone/>
            </a:pPr>
            <a:r>
              <a:rPr lang="en-US" sz="2400" dirty="0"/>
              <a:t>The most densely populated areas did not prove to be a reliable source for speculation for a restaurant for the Food 4 Soul Investors Club.  As expected, most of the competitor restaurants were concentrated in the downtown area of Toronto in streets frequently accessed by city dwellers (e.g., main and central streets). The more high-income neighborhoods had more competitor restaurants than the more densely populated areas.</a:t>
            </a:r>
          </a:p>
          <a:p>
            <a:pPr marL="0" indent="0">
              <a:buNone/>
            </a:pPr>
            <a:endParaRPr lang="en-US" sz="2400" dirty="0"/>
          </a:p>
          <a:p>
            <a:pPr marL="0" indent="0">
              <a:buNone/>
            </a:pPr>
            <a:r>
              <a:rPr lang="en-US" sz="2400" dirty="0"/>
              <a:t>Places of interest for the Food 4 Soul Investors Club to consider to share customers for the restaurant included lodging / hotels, banks, coffee shops, shopping centers, landmarks such as museums, government buildings, etc.</a:t>
            </a:r>
          </a:p>
        </p:txBody>
      </p:sp>
    </p:spTree>
    <p:extLst>
      <p:ext uri="{BB962C8B-B14F-4D97-AF65-F5344CB8AC3E}">
        <p14:creationId xmlns:p14="http://schemas.microsoft.com/office/powerpoint/2010/main" val="1094148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8E7A-04DC-574E-AF1F-83DA13E0954D}"/>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D7ED9B3-6D13-AD4B-BB8A-5E8AAAE209A3}"/>
              </a:ext>
            </a:extLst>
          </p:cNvPr>
          <p:cNvSpPr>
            <a:spLocks noGrp="1"/>
          </p:cNvSpPr>
          <p:nvPr>
            <p:ph idx="1"/>
          </p:nvPr>
        </p:nvSpPr>
        <p:spPr>
          <a:xfrm>
            <a:off x="886265" y="3277772"/>
            <a:ext cx="10381957" cy="3348111"/>
          </a:xfrm>
        </p:spPr>
        <p:txBody>
          <a:bodyPr>
            <a:normAutofit/>
          </a:bodyPr>
          <a:lstStyle/>
          <a:p>
            <a:pPr marL="0" indent="0">
              <a:buNone/>
            </a:pPr>
            <a:r>
              <a:rPr lang="en-US" sz="2400" dirty="0"/>
              <a:t>This report proved to be helpful for the Food 4 Soul Investors Club as they speculated on potential areas in Toronto for opening up a restaurant.  The club was provided with differential data about neighborhood income, population comparisons by neighborhood, restaurant competitor data, and postal code by neighborhood.  We cannot conclude that all factors are considered n this report for making an investment decision, yet it is a start for the Food 4 Soul Investors Club.</a:t>
            </a:r>
          </a:p>
        </p:txBody>
      </p:sp>
    </p:spTree>
    <p:extLst>
      <p:ext uri="{BB962C8B-B14F-4D97-AF65-F5344CB8AC3E}">
        <p14:creationId xmlns:p14="http://schemas.microsoft.com/office/powerpoint/2010/main" val="3153306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8E7A-04DC-574E-AF1F-83DA13E0954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D7ED9B3-6D13-AD4B-BB8A-5E8AAAE209A3}"/>
              </a:ext>
            </a:extLst>
          </p:cNvPr>
          <p:cNvSpPr>
            <a:spLocks noGrp="1"/>
          </p:cNvSpPr>
          <p:nvPr>
            <p:ph idx="1"/>
          </p:nvPr>
        </p:nvSpPr>
        <p:spPr>
          <a:xfrm>
            <a:off x="886265" y="3277772"/>
            <a:ext cx="10381957" cy="3348111"/>
          </a:xfrm>
        </p:spPr>
        <p:txBody>
          <a:bodyPr>
            <a:normAutofit fontScale="92500" lnSpcReduction="10000"/>
          </a:bodyPr>
          <a:lstStyle/>
          <a:p>
            <a:pPr marL="0" indent="0">
              <a:buNone/>
            </a:pPr>
            <a:r>
              <a:rPr lang="en-US" sz="2400" dirty="0"/>
              <a:t>In this capstone project, I learned that data analysis can be detailed, exhaustive, and on-going for the investigator.  It is important to maintain fluid and open communication with the group who seeks the data to make a key business decision (i.e., Food 4 Soul Investors Club). Sometime, there can be assumptions that are confirmed or disprove.  For instance, I expected to find more densely populated areas with better restaurant competitors, but this was not the case in my </a:t>
            </a:r>
            <a:r>
              <a:rPr lang="en-US" sz="2400" dirty="0" err="1"/>
              <a:t>analyis</a:t>
            </a:r>
            <a:r>
              <a:rPr lang="en-US" sz="2400" dirty="0"/>
              <a:t>. </a:t>
            </a:r>
          </a:p>
          <a:p>
            <a:pPr marL="0" indent="0">
              <a:buNone/>
            </a:pPr>
            <a:endParaRPr lang="en-US" sz="2400" dirty="0"/>
          </a:p>
          <a:p>
            <a:pPr marL="0" indent="0">
              <a:buNone/>
            </a:pPr>
            <a:r>
              <a:rPr lang="en-US" sz="2400" dirty="0"/>
              <a:t>I also learned more about how to generate maps using different sources (python, arcgis.com, Foursquare).  There is so much more for me to learn!</a:t>
            </a:r>
          </a:p>
        </p:txBody>
      </p:sp>
    </p:spTree>
    <p:extLst>
      <p:ext uri="{BB962C8B-B14F-4D97-AF65-F5344CB8AC3E}">
        <p14:creationId xmlns:p14="http://schemas.microsoft.com/office/powerpoint/2010/main" val="2500241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8E7A-04DC-574E-AF1F-83DA13E0954D}"/>
              </a:ext>
            </a:extLst>
          </p:cNvPr>
          <p:cNvSpPr>
            <a:spLocks noGrp="1"/>
          </p:cNvSpPr>
          <p:nvPr>
            <p:ph type="title"/>
          </p:nvPr>
        </p:nvSpPr>
        <p:spPr/>
        <p:txBody>
          <a:bodyPr/>
          <a:lstStyle/>
          <a:p>
            <a:r>
              <a:rPr lang="en-US" dirty="0"/>
              <a:t>Goal of Study</a:t>
            </a:r>
          </a:p>
        </p:txBody>
      </p:sp>
      <p:sp>
        <p:nvSpPr>
          <p:cNvPr id="3" name="Content Placeholder 2">
            <a:extLst>
              <a:ext uri="{FF2B5EF4-FFF2-40B4-BE49-F238E27FC236}">
                <a16:creationId xmlns:a16="http://schemas.microsoft.com/office/drawing/2014/main" id="{0D7ED9B3-6D13-AD4B-BB8A-5E8AAAE209A3}"/>
              </a:ext>
            </a:extLst>
          </p:cNvPr>
          <p:cNvSpPr>
            <a:spLocks noGrp="1"/>
          </p:cNvSpPr>
          <p:nvPr>
            <p:ph idx="1"/>
          </p:nvPr>
        </p:nvSpPr>
        <p:spPr>
          <a:xfrm>
            <a:off x="2231136" y="2742548"/>
            <a:ext cx="7729728" cy="3101983"/>
          </a:xfrm>
        </p:spPr>
        <p:txBody>
          <a:bodyPr>
            <a:normAutofit/>
          </a:bodyPr>
          <a:lstStyle/>
          <a:p>
            <a:pPr marL="0" indent="0" algn="ctr">
              <a:buNone/>
            </a:pPr>
            <a:r>
              <a:rPr lang="en-US" sz="2400" dirty="0"/>
              <a:t>The goal of this study is to help a group of investors (Food 4 Soul Investors Club) who are looking to open a restaurant in Toronto to use income and population data about each neighborhood to inform their decision. This is a data-driven decision by a group of business speculators will help them identify the best location for the restaurant.</a:t>
            </a:r>
          </a:p>
        </p:txBody>
      </p:sp>
    </p:spTree>
    <p:extLst>
      <p:ext uri="{BB962C8B-B14F-4D97-AF65-F5344CB8AC3E}">
        <p14:creationId xmlns:p14="http://schemas.microsoft.com/office/powerpoint/2010/main" val="2974871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D165-B99B-3249-ADE5-8023AC024FDB}"/>
              </a:ext>
            </a:extLst>
          </p:cNvPr>
          <p:cNvSpPr>
            <a:spLocks noGrp="1"/>
          </p:cNvSpPr>
          <p:nvPr>
            <p:ph type="title"/>
          </p:nvPr>
        </p:nvSpPr>
        <p:spPr/>
        <p:txBody>
          <a:bodyPr/>
          <a:lstStyle/>
          <a:p>
            <a:r>
              <a:rPr lang="en-US" dirty="0" err="1"/>
              <a:t>DatA</a:t>
            </a:r>
            <a:endParaRPr lang="en-US" dirty="0"/>
          </a:p>
        </p:txBody>
      </p:sp>
      <p:sp>
        <p:nvSpPr>
          <p:cNvPr id="3" name="Content Placeholder 2">
            <a:extLst>
              <a:ext uri="{FF2B5EF4-FFF2-40B4-BE49-F238E27FC236}">
                <a16:creationId xmlns:a16="http://schemas.microsoft.com/office/drawing/2014/main" id="{242319F2-4E69-4E47-BC9D-822845569C6C}"/>
              </a:ext>
            </a:extLst>
          </p:cNvPr>
          <p:cNvSpPr>
            <a:spLocks noGrp="1"/>
          </p:cNvSpPr>
          <p:nvPr>
            <p:ph idx="1"/>
          </p:nvPr>
        </p:nvSpPr>
        <p:spPr/>
        <p:txBody>
          <a:bodyPr>
            <a:normAutofit/>
          </a:bodyPr>
          <a:lstStyle/>
          <a:p>
            <a:pPr>
              <a:buFont typeface="Wingdings" panose="05000000000000000000" pitchFamily="2" charset="2"/>
              <a:buChar char="Ø"/>
            </a:pPr>
            <a:r>
              <a:rPr lang="en-US" dirty="0"/>
              <a:t>Sources Employed:</a:t>
            </a:r>
          </a:p>
          <a:p>
            <a:pPr lvl="1">
              <a:buFont typeface="Wingdings" panose="05000000000000000000" pitchFamily="2" charset="2"/>
              <a:buChar char="Ø"/>
            </a:pPr>
            <a:r>
              <a:rPr lang="en-US" dirty="0"/>
              <a:t>Toronto’s 2016 Census Data (i.e., population, average income per neighborhood)</a:t>
            </a:r>
          </a:p>
          <a:p>
            <a:pPr marL="457200" lvl="2" indent="0">
              <a:buNone/>
            </a:pPr>
            <a:r>
              <a:rPr lang="en-US" dirty="0"/>
              <a:t>Toronto’s Open Data Catalogue (neighborhood profiles, 2016, csv file)</a:t>
            </a:r>
          </a:p>
          <a:p>
            <a:pPr lvl="1">
              <a:buFont typeface="Wingdings" panose="05000000000000000000" pitchFamily="2" charset="2"/>
              <a:buChar char="Ø"/>
            </a:pPr>
            <a:r>
              <a:rPr lang="en-US" dirty="0"/>
              <a:t>City Government Shapefile for Toronto Neighborhoods</a:t>
            </a:r>
          </a:p>
          <a:p>
            <a:pPr lvl="1">
              <a:buFont typeface="Wingdings" panose="05000000000000000000" pitchFamily="2" charset="2"/>
              <a:buChar char="Ø"/>
            </a:pPr>
            <a:r>
              <a:rPr lang="en-US" dirty="0"/>
              <a:t>Foursquare (to identify potential restaurant locations and restaurants in region)</a:t>
            </a:r>
          </a:p>
          <a:p>
            <a:pPr lvl="1">
              <a:buFont typeface="Wingdings" panose="05000000000000000000" pitchFamily="2" charset="2"/>
              <a:buChar char="Ø"/>
            </a:pPr>
            <a:r>
              <a:rPr lang="en-US" dirty="0"/>
              <a:t>ArcGis.com Toronto Population Density Map</a:t>
            </a:r>
          </a:p>
          <a:p>
            <a:pPr marL="228600" lvl="1" indent="0">
              <a:buNone/>
            </a:pPr>
            <a:endParaRPr lang="en-US" dirty="0"/>
          </a:p>
        </p:txBody>
      </p:sp>
    </p:spTree>
    <p:extLst>
      <p:ext uri="{BB962C8B-B14F-4D97-AF65-F5344CB8AC3E}">
        <p14:creationId xmlns:p14="http://schemas.microsoft.com/office/powerpoint/2010/main" val="405191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CB61-262F-5147-BECE-E36882A3BEDF}"/>
              </a:ext>
            </a:extLst>
          </p:cNvPr>
          <p:cNvSpPr>
            <a:spLocks noGrp="1"/>
          </p:cNvSpPr>
          <p:nvPr>
            <p:ph type="title"/>
          </p:nvPr>
        </p:nvSpPr>
        <p:spPr/>
        <p:txBody>
          <a:bodyPr/>
          <a:lstStyle/>
          <a:p>
            <a:r>
              <a:rPr lang="en-US" dirty="0"/>
              <a:t>Exploratory Data analysis (Methodology)</a:t>
            </a:r>
          </a:p>
        </p:txBody>
      </p:sp>
      <p:sp>
        <p:nvSpPr>
          <p:cNvPr id="3" name="Content Placeholder 2">
            <a:extLst>
              <a:ext uri="{FF2B5EF4-FFF2-40B4-BE49-F238E27FC236}">
                <a16:creationId xmlns:a16="http://schemas.microsoft.com/office/drawing/2014/main" id="{672A67C4-FD34-6D44-904A-C57311B2BA38}"/>
              </a:ext>
            </a:extLst>
          </p:cNvPr>
          <p:cNvSpPr>
            <a:spLocks noGrp="1"/>
          </p:cNvSpPr>
          <p:nvPr>
            <p:ph idx="1"/>
          </p:nvPr>
        </p:nvSpPr>
        <p:spPr/>
        <p:txBody>
          <a:bodyPr/>
          <a:lstStyle/>
          <a:p>
            <a:pPr>
              <a:buFont typeface="Wingdings" panose="05000000000000000000" pitchFamily="2" charset="2"/>
              <a:buChar char="q"/>
            </a:pPr>
            <a:r>
              <a:rPr lang="en-US" dirty="0"/>
              <a:t>Used Lat./Long. Information to generate maps (Toronto, locations, etc.) to help identify points of interest, key sites</a:t>
            </a:r>
          </a:p>
          <a:p>
            <a:endParaRPr lang="en-US" dirty="0"/>
          </a:p>
          <a:p>
            <a:pPr>
              <a:buFont typeface="Wingdings" panose="05000000000000000000" pitchFamily="2" charset="2"/>
              <a:buChar char="q"/>
            </a:pPr>
            <a:r>
              <a:rPr lang="en-US" dirty="0"/>
              <a:t>Foursquare data was used to show restaurants in the area and Toronto's 2016 Census data was employed to identify neighborhoods with differential incomes.</a:t>
            </a:r>
          </a:p>
          <a:p>
            <a:pPr>
              <a:buFont typeface="Wingdings" panose="05000000000000000000" pitchFamily="2" charset="2"/>
              <a:buChar char="q"/>
            </a:pPr>
            <a:endParaRPr lang="en-US" dirty="0"/>
          </a:p>
          <a:p>
            <a:pPr>
              <a:buFont typeface="Wingdings" panose="05000000000000000000" pitchFamily="2" charset="2"/>
              <a:buChar char="q"/>
            </a:pPr>
            <a:r>
              <a:rPr lang="en-US" dirty="0"/>
              <a:t>Examined postal Toronto’s postal codes by neighborhood</a:t>
            </a:r>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26677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8E7A-04DC-574E-AF1F-83DA13E0954D}"/>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D7ED9B3-6D13-AD4B-BB8A-5E8AAAE209A3}"/>
              </a:ext>
            </a:extLst>
          </p:cNvPr>
          <p:cNvSpPr>
            <a:spLocks noGrp="1"/>
          </p:cNvSpPr>
          <p:nvPr>
            <p:ph idx="1"/>
          </p:nvPr>
        </p:nvSpPr>
        <p:spPr>
          <a:xfrm>
            <a:off x="2231136" y="2742548"/>
            <a:ext cx="7729728" cy="3883335"/>
          </a:xfrm>
        </p:spPr>
        <p:txBody>
          <a:bodyPr>
            <a:normAutofit lnSpcReduction="10000"/>
          </a:bodyPr>
          <a:lstStyle/>
          <a:p>
            <a:pPr marL="457200" indent="-457200">
              <a:buFont typeface="+mj-lt"/>
              <a:buAutoNum type="arabicPeriod"/>
            </a:pPr>
            <a:r>
              <a:rPr lang="en-US" sz="2400" dirty="0"/>
              <a:t>Generated a Folium map of Toronto to produce a visual of potential restaurant locations</a:t>
            </a:r>
          </a:p>
          <a:p>
            <a:pPr marL="457200" indent="-457200">
              <a:buFont typeface="+mj-lt"/>
              <a:buAutoNum type="arabicPeriod"/>
            </a:pPr>
            <a:r>
              <a:rPr lang="en-US" sz="2400" dirty="0"/>
              <a:t>Used Toronto's Population Density Choropleth map to compare neighborhoods</a:t>
            </a:r>
          </a:p>
          <a:p>
            <a:pPr marL="457200" indent="-457200">
              <a:buFont typeface="+mj-lt"/>
              <a:buAutoNum type="arabicPeriod"/>
            </a:pPr>
            <a:r>
              <a:rPr lang="en-US" sz="2400" dirty="0"/>
              <a:t>Foursquare data was used to show restaurants in the area</a:t>
            </a:r>
          </a:p>
          <a:p>
            <a:pPr marL="457200" indent="-457200">
              <a:buFont typeface="+mj-lt"/>
              <a:buAutoNum type="arabicPeriod"/>
            </a:pPr>
            <a:r>
              <a:rPr lang="en-US" sz="2400" dirty="0"/>
              <a:t>Employed Toronto's 2016 Census data to identify neighborhoods with differential incomes</a:t>
            </a:r>
          </a:p>
          <a:p>
            <a:pPr marL="457200" indent="-457200">
              <a:buFont typeface="+mj-lt"/>
              <a:buAutoNum type="arabicPeriod"/>
            </a:pPr>
            <a:r>
              <a:rPr lang="en-US" sz="2400" dirty="0"/>
              <a:t>Examined postal codes by neighborhood</a:t>
            </a:r>
          </a:p>
        </p:txBody>
      </p:sp>
    </p:spTree>
    <p:extLst>
      <p:ext uri="{BB962C8B-B14F-4D97-AF65-F5344CB8AC3E}">
        <p14:creationId xmlns:p14="http://schemas.microsoft.com/office/powerpoint/2010/main" val="3549584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53D6-84DE-CD40-BB7A-C92F1F678251}"/>
              </a:ext>
            </a:extLst>
          </p:cNvPr>
          <p:cNvSpPr>
            <a:spLocks noGrp="1"/>
          </p:cNvSpPr>
          <p:nvPr>
            <p:ph type="title"/>
          </p:nvPr>
        </p:nvSpPr>
        <p:spPr>
          <a:xfrm>
            <a:off x="3212593" y="492883"/>
            <a:ext cx="4486656" cy="1141497"/>
          </a:xfrm>
        </p:spPr>
        <p:txBody>
          <a:bodyPr/>
          <a:lstStyle/>
          <a:p>
            <a:r>
              <a:rPr lang="en-US" dirty="0"/>
              <a:t>Map of Toronto</a:t>
            </a:r>
          </a:p>
        </p:txBody>
      </p:sp>
      <p:sp>
        <p:nvSpPr>
          <p:cNvPr id="8" name="Content Placeholder 7">
            <a:extLst>
              <a:ext uri="{FF2B5EF4-FFF2-40B4-BE49-F238E27FC236}">
                <a16:creationId xmlns:a16="http://schemas.microsoft.com/office/drawing/2014/main" id="{F6B2CFC5-B220-498C-841F-ACC100FABA7F}"/>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9C88A7DE-4BED-4C46-84C0-42088A3F8755}"/>
              </a:ext>
            </a:extLst>
          </p:cNvPr>
          <p:cNvPicPr>
            <a:picLocks noChangeAspect="1"/>
          </p:cNvPicPr>
          <p:nvPr/>
        </p:nvPicPr>
        <p:blipFill>
          <a:blip r:embed="rId2"/>
          <a:stretch>
            <a:fillRect/>
          </a:stretch>
        </p:blipFill>
        <p:spPr>
          <a:xfrm>
            <a:off x="1011679" y="1849926"/>
            <a:ext cx="10252752" cy="4938757"/>
          </a:xfrm>
          <a:prstGeom prst="rect">
            <a:avLst/>
          </a:prstGeom>
        </p:spPr>
      </p:pic>
    </p:spTree>
    <p:extLst>
      <p:ext uri="{BB962C8B-B14F-4D97-AF65-F5344CB8AC3E}">
        <p14:creationId xmlns:p14="http://schemas.microsoft.com/office/powerpoint/2010/main" val="3175766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53D6-84DE-CD40-BB7A-C92F1F678251}"/>
              </a:ext>
            </a:extLst>
          </p:cNvPr>
          <p:cNvSpPr>
            <a:spLocks noGrp="1"/>
          </p:cNvSpPr>
          <p:nvPr>
            <p:ph type="title"/>
          </p:nvPr>
        </p:nvSpPr>
        <p:spPr>
          <a:xfrm>
            <a:off x="3396088" y="233923"/>
            <a:ext cx="4486656" cy="1141497"/>
          </a:xfrm>
        </p:spPr>
        <p:txBody>
          <a:bodyPr>
            <a:normAutofit fontScale="90000"/>
          </a:bodyPr>
          <a:lstStyle/>
          <a:p>
            <a:r>
              <a:rPr lang="en-US" dirty="0"/>
              <a:t>ARCGIS.com Toronto Population Density Map</a:t>
            </a:r>
            <a:br>
              <a:rPr lang="en-US" dirty="0"/>
            </a:br>
            <a:r>
              <a:rPr lang="en-US" dirty="0"/>
              <a:t>(Choropleth map)</a:t>
            </a:r>
          </a:p>
        </p:txBody>
      </p:sp>
      <p:sp>
        <p:nvSpPr>
          <p:cNvPr id="4" name="Content Placeholder 3">
            <a:extLst>
              <a:ext uri="{FF2B5EF4-FFF2-40B4-BE49-F238E27FC236}">
                <a16:creationId xmlns:a16="http://schemas.microsoft.com/office/drawing/2014/main" id="{F77864B8-4C54-49C3-A9B1-22B857F13B0B}"/>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891BF1C9-136A-4F3D-9C9F-28D1EE2DDA83}"/>
              </a:ext>
            </a:extLst>
          </p:cNvPr>
          <p:cNvPicPr>
            <a:picLocks noChangeAspect="1"/>
          </p:cNvPicPr>
          <p:nvPr/>
        </p:nvPicPr>
        <p:blipFill>
          <a:blip r:embed="rId2"/>
          <a:stretch>
            <a:fillRect/>
          </a:stretch>
        </p:blipFill>
        <p:spPr>
          <a:xfrm>
            <a:off x="819071" y="1955092"/>
            <a:ext cx="10421566" cy="4902908"/>
          </a:xfrm>
          <a:prstGeom prst="rect">
            <a:avLst/>
          </a:prstGeom>
        </p:spPr>
      </p:pic>
    </p:spTree>
    <p:extLst>
      <p:ext uri="{BB962C8B-B14F-4D97-AF65-F5344CB8AC3E}">
        <p14:creationId xmlns:p14="http://schemas.microsoft.com/office/powerpoint/2010/main" val="2480185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53D6-84DE-CD40-BB7A-C92F1F678251}"/>
              </a:ext>
            </a:extLst>
          </p:cNvPr>
          <p:cNvSpPr>
            <a:spLocks noGrp="1"/>
          </p:cNvSpPr>
          <p:nvPr>
            <p:ph type="title"/>
          </p:nvPr>
        </p:nvSpPr>
        <p:spPr>
          <a:xfrm>
            <a:off x="3396088" y="233923"/>
            <a:ext cx="4486656" cy="1141497"/>
          </a:xfrm>
        </p:spPr>
        <p:txBody>
          <a:bodyPr/>
          <a:lstStyle/>
          <a:p>
            <a:r>
              <a:rPr lang="en-US" dirty="0"/>
              <a:t>Toronto Restaurant Competitors</a:t>
            </a:r>
          </a:p>
        </p:txBody>
      </p:sp>
      <p:sp>
        <p:nvSpPr>
          <p:cNvPr id="4" name="Content Placeholder 3">
            <a:extLst>
              <a:ext uri="{FF2B5EF4-FFF2-40B4-BE49-F238E27FC236}">
                <a16:creationId xmlns:a16="http://schemas.microsoft.com/office/drawing/2014/main" id="{F77864B8-4C54-49C3-A9B1-22B857F13B0B}"/>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4A92AC54-B7E4-40D3-930A-009510F18718}"/>
              </a:ext>
            </a:extLst>
          </p:cNvPr>
          <p:cNvPicPr>
            <a:picLocks noChangeAspect="1"/>
          </p:cNvPicPr>
          <p:nvPr/>
        </p:nvPicPr>
        <p:blipFill>
          <a:blip r:embed="rId2"/>
          <a:stretch>
            <a:fillRect/>
          </a:stretch>
        </p:blipFill>
        <p:spPr>
          <a:xfrm>
            <a:off x="1562910" y="1750979"/>
            <a:ext cx="8923306" cy="4873098"/>
          </a:xfrm>
          <a:prstGeom prst="rect">
            <a:avLst/>
          </a:prstGeom>
        </p:spPr>
      </p:pic>
    </p:spTree>
    <p:extLst>
      <p:ext uri="{BB962C8B-B14F-4D97-AF65-F5344CB8AC3E}">
        <p14:creationId xmlns:p14="http://schemas.microsoft.com/office/powerpoint/2010/main" val="2394966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D821C50-E8C1-4972-A077-64A1F02FC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72C421E-EF1D-4AC5-A5B7-4C5A1B31570F}"/>
              </a:ext>
            </a:extLst>
          </p:cNvPr>
          <p:cNvPicPr>
            <a:picLocks noChangeAspect="1"/>
          </p:cNvPicPr>
          <p:nvPr/>
        </p:nvPicPr>
        <p:blipFill>
          <a:blip r:embed="rId2"/>
          <a:stretch>
            <a:fillRect/>
          </a:stretch>
        </p:blipFill>
        <p:spPr>
          <a:xfrm>
            <a:off x="2366210" y="1410567"/>
            <a:ext cx="7915425" cy="4036866"/>
          </a:xfrm>
          <a:prstGeom prst="rect">
            <a:avLst/>
          </a:prstGeom>
        </p:spPr>
      </p:pic>
      <p:sp>
        <p:nvSpPr>
          <p:cNvPr id="14" name="Oval 18">
            <a:extLst>
              <a:ext uri="{FF2B5EF4-FFF2-40B4-BE49-F238E27FC236}">
                <a16:creationId xmlns:a16="http://schemas.microsoft.com/office/drawing/2014/main" id="{4C25D72C-CBD6-4479-9043-6B4FB2A5B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D1E5E-E88A-D640-B066-17444E448C2E}"/>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1600">
                <a:solidFill>
                  <a:srgbClr val="FFFFFF"/>
                </a:solidFill>
              </a:rPr>
              <a:t>2016 Census Data</a:t>
            </a:r>
          </a:p>
        </p:txBody>
      </p:sp>
    </p:spTree>
    <p:extLst>
      <p:ext uri="{BB962C8B-B14F-4D97-AF65-F5344CB8AC3E}">
        <p14:creationId xmlns:p14="http://schemas.microsoft.com/office/powerpoint/2010/main" val="363397363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otalTime>35</TotalTime>
  <Words>605</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Wingdings</vt:lpstr>
      <vt:lpstr>Parcel</vt:lpstr>
      <vt:lpstr>Applied Data Science_Capstone: Battle of Neighborhoods </vt:lpstr>
      <vt:lpstr>Goal of Study</vt:lpstr>
      <vt:lpstr>DatA</vt:lpstr>
      <vt:lpstr>Exploratory Data analysis (Methodology)</vt:lpstr>
      <vt:lpstr>Methodology</vt:lpstr>
      <vt:lpstr>Map of Toronto</vt:lpstr>
      <vt:lpstr>ARCGIS.com Toronto Population Density Map (Choropleth map)</vt:lpstr>
      <vt:lpstr>Toronto Restaurant Competitors</vt:lpstr>
      <vt:lpstr>2016 Census Data</vt:lpstr>
      <vt:lpstr>Population vs. Income</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Science_Capstone: Battle of Neighborhoods </dc:title>
  <dc:creator>Harrison family</dc:creator>
  <cp:lastModifiedBy>Harrison family</cp:lastModifiedBy>
  <cp:revision>5</cp:revision>
  <dcterms:created xsi:type="dcterms:W3CDTF">2020-01-18T18:39:31Z</dcterms:created>
  <dcterms:modified xsi:type="dcterms:W3CDTF">2020-01-18T19:15:19Z</dcterms:modified>
</cp:coreProperties>
</file>