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73" r:id="rId3"/>
    <p:sldId id="276" r:id="rId4"/>
    <p:sldId id="277" r:id="rId5"/>
    <p:sldId id="278" r:id="rId6"/>
    <p:sldId id="279" r:id="rId7"/>
    <p:sldId id="283" r:id="rId8"/>
    <p:sldId id="281" r:id="rId9"/>
    <p:sldId id="280" r:id="rId10"/>
    <p:sldId id="285" r:id="rId11"/>
    <p:sldId id="288" r:id="rId12"/>
    <p:sldId id="289" r:id="rId13"/>
    <p:sldId id="284" r:id="rId14"/>
    <p:sldId id="282" r:id="rId15"/>
    <p:sldId id="272" r:id="rId16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1"/>
  </p:normalViewPr>
  <p:slideViewPr>
    <p:cSldViewPr>
      <p:cViewPr varScale="1">
        <p:scale>
          <a:sx n="120" d="100"/>
          <a:sy n="120" d="100"/>
        </p:scale>
        <p:origin x="200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00849E8-842B-F543-A047-4598339861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CFD585-C313-4E4F-B5DB-52EA611F98E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F190275-74A6-0E43-92B5-69021EE3B73C}" type="datetimeFigureOut">
              <a:rPr lang="de-DE"/>
              <a:pPr>
                <a:defRPr/>
              </a:pPr>
              <a:t>02.04.21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F25F0579-AF98-8647-BF14-C732CD219D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24B4AAC8-E995-774B-87DB-A1AFCE8CF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DE3FA4-22BF-3D40-B07D-ED27181B84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AF5604-2183-1644-9CA1-736D3255CA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6001F5D-590D-694F-9065-E08E9B1ED1F9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schmales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\\vbdrive1.vb.htw-berlin.de\home$\lochner\Eigene Dateien\Desktop\Logos HTW\Q04_HTW_Berlin_Logo_quer_pos_FARBIG_RGB.jpg">
            <a:extLst>
              <a:ext uri="{FF2B5EF4-FFF2-40B4-BE49-F238E27FC236}">
                <a16:creationId xmlns:a16="http://schemas.microsoft.com/office/drawing/2014/main" id="{477A9915-0B77-FB42-BDE7-7CE12E7E4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4484688"/>
            <a:ext cx="1533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20000" y="3143331"/>
            <a:ext cx="7740432" cy="505222"/>
          </a:xfrm>
        </p:spPr>
        <p:txBody>
          <a:bodyPr>
            <a:noAutofit/>
          </a:bodyPr>
          <a:lstStyle>
            <a:lvl1pPr marL="0" indent="0" algn="l">
              <a:buNone/>
              <a:defRPr sz="32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0" y="-5610"/>
            <a:ext cx="9144000" cy="1798638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Titel 11"/>
          <p:cNvSpPr>
            <a:spLocks noGrp="1"/>
          </p:cNvSpPr>
          <p:nvPr>
            <p:ph type="title"/>
          </p:nvPr>
        </p:nvSpPr>
        <p:spPr>
          <a:xfrm>
            <a:off x="720000" y="2602923"/>
            <a:ext cx="7740432" cy="5033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Datumsplatzhalter 8">
            <a:extLst>
              <a:ext uri="{FF2B5EF4-FFF2-40B4-BE49-F238E27FC236}">
                <a16:creationId xmlns:a16="http://schemas.microsoft.com/office/drawing/2014/main" id="{E690A3BF-E259-964C-8936-F8983E4D505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20725" y="4481513"/>
            <a:ext cx="1824038" cy="273050"/>
          </a:xfrm>
        </p:spPr>
        <p:txBody>
          <a:bodyPr/>
          <a:lstStyle>
            <a:lvl1pPr algn="l">
              <a:defRPr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ußzeilenplatzhalter 9">
            <a:extLst>
              <a:ext uri="{FF2B5EF4-FFF2-40B4-BE49-F238E27FC236}">
                <a16:creationId xmlns:a16="http://schemas.microsoft.com/office/drawing/2014/main" id="{6D3E70E1-0605-3142-A049-0687628DDDF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20725" y="2130425"/>
            <a:ext cx="6946900" cy="274638"/>
          </a:xfrm>
        </p:spPr>
        <p:txBody>
          <a:bodyPr/>
          <a:lstStyle>
            <a:lvl1pPr algn="l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935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5D6D303-CE3A-FA4F-B0CE-12D6593B29C3}"/>
              </a:ext>
            </a:extLst>
          </p:cNvPr>
          <p:cNvSpPr/>
          <p:nvPr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9" name="Picture 2" descr="\\vbdrive1.vb.htw-berlin.de\home$\lochner\Eigene Dateien\Desktop\S17_HTW_Berlin_Logo_neg_SW_RGB.png">
            <a:extLst>
              <a:ext uri="{FF2B5EF4-FFF2-40B4-BE49-F238E27FC236}">
                <a16:creationId xmlns:a16="http://schemas.microsoft.com/office/drawing/2014/main" id="{5EEB1C33-273E-0E41-BA2E-E1BCFD079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abellenplatzhalter 6"/>
          <p:cNvSpPr>
            <a:spLocks noGrp="1"/>
          </p:cNvSpPr>
          <p:nvPr>
            <p:ph type="tbl" sz="quarter" idx="19"/>
          </p:nvPr>
        </p:nvSpPr>
        <p:spPr>
          <a:xfrm>
            <a:off x="719138" y="1563688"/>
            <a:ext cx="4683125" cy="2935287"/>
          </a:xfrm>
        </p:spPr>
        <p:txBody>
          <a:bodyPr rtlCol="0">
            <a:noAutofit/>
          </a:bodyPr>
          <a:lstStyle>
            <a:lvl1pPr>
              <a:defRPr baseline="0"/>
            </a:lvl1pPr>
          </a:lstStyle>
          <a:p>
            <a:pPr lvl="0"/>
            <a:r>
              <a:rPr lang="de-DE" noProof="0"/>
              <a:t>Tabelle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5765800" y="1548000"/>
            <a:ext cx="26876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5580112" y="4300537"/>
            <a:ext cx="2847317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CB59E38E-9F9B-C44D-BB52-686B097517E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CFC02E69-5A3B-104A-820D-FC5DB1CBB4E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13" name="Foliennummernplatzhalter 8">
            <a:extLst>
              <a:ext uri="{FF2B5EF4-FFF2-40B4-BE49-F238E27FC236}">
                <a16:creationId xmlns:a16="http://schemas.microsoft.com/office/drawing/2014/main" id="{DB0BBE33-6119-7C42-AE12-0ECA11212BA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D7E9D719-1958-FB44-9AB0-22594D8862B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7559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254F3B68-D86F-984C-B572-4C594D41C40A}"/>
              </a:ext>
            </a:extLst>
          </p:cNvPr>
          <p:cNvSpPr/>
          <p:nvPr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8" name="Picture 2" descr="\\vbdrive1.vb.htw-berlin.de\home$\lochner\Eigene Dateien\Desktop\S17_HTW_Berlin_Logo_neg_SW_RGB.png">
            <a:extLst>
              <a:ext uri="{FF2B5EF4-FFF2-40B4-BE49-F238E27FC236}">
                <a16:creationId xmlns:a16="http://schemas.microsoft.com/office/drawing/2014/main" id="{21C304C7-B2CB-3A46-8552-1C23E344C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agrammplatzhalter 3"/>
          <p:cNvSpPr>
            <a:spLocks noGrp="1"/>
          </p:cNvSpPr>
          <p:nvPr>
            <p:ph type="chart" sz="quarter" idx="20"/>
          </p:nvPr>
        </p:nvSpPr>
        <p:spPr>
          <a:xfrm>
            <a:off x="728663" y="1563688"/>
            <a:ext cx="4673600" cy="2935287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lvl="0"/>
            <a:r>
              <a:rPr lang="de-DE" noProof="0"/>
              <a:t>Diagramm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5765800" y="1548000"/>
            <a:ext cx="26876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5580112" y="4300537"/>
            <a:ext cx="2847317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82B4DBA1-FACB-8944-9A27-0661E46161EF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ußzeilenplatzhalter 5">
            <a:extLst>
              <a:ext uri="{FF2B5EF4-FFF2-40B4-BE49-F238E27FC236}">
                <a16:creationId xmlns:a16="http://schemas.microsoft.com/office/drawing/2014/main" id="{2AB4F024-E949-3342-A678-C14488E4EB8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FAD4A66F-0934-7846-892F-BC4C17FE43A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DB9457B1-053D-C14B-8ACE-933F7398FC5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01006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hlen &amp; Fak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2D5DF9CD-8602-AE4E-A152-55DED69753D7}"/>
              </a:ext>
            </a:extLst>
          </p:cNvPr>
          <p:cNvSpPr/>
          <p:nvPr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15" name="Picture 2" descr="\\vbdrive1.vb.htw-berlin.de\home$\lochner\Eigene Dateien\Desktop\S17_HTW_Berlin_Logo_neg_SW_RGB.png">
            <a:extLst>
              <a:ext uri="{FF2B5EF4-FFF2-40B4-BE49-F238E27FC236}">
                <a16:creationId xmlns:a16="http://schemas.microsoft.com/office/drawing/2014/main" id="{92974584-6DCD-8543-80B5-2E32906F0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94475" y="1497200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 baseline="0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794475" y="2077174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794475" y="2657148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794475" y="3237122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1"/>
          </p:nvPr>
        </p:nvSpPr>
        <p:spPr>
          <a:xfrm>
            <a:off x="794475" y="3817094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4642339" y="1491630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23"/>
          </p:nvPr>
        </p:nvSpPr>
        <p:spPr>
          <a:xfrm>
            <a:off x="4642339" y="2071604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4642339" y="2651578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5"/>
          </p:nvPr>
        </p:nvSpPr>
        <p:spPr>
          <a:xfrm>
            <a:off x="4642339" y="3231552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26"/>
          </p:nvPr>
        </p:nvSpPr>
        <p:spPr>
          <a:xfrm>
            <a:off x="4642339" y="3811524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9" name="Datumsplatzhalter 2">
            <a:extLst>
              <a:ext uri="{FF2B5EF4-FFF2-40B4-BE49-F238E27FC236}">
                <a16:creationId xmlns:a16="http://schemas.microsoft.com/office/drawing/2014/main" id="{B54400D4-C57F-1E45-A512-5E10D8E00CF8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6" name="Fußzeilenplatzhalter 3">
            <a:extLst>
              <a:ext uri="{FF2B5EF4-FFF2-40B4-BE49-F238E27FC236}">
                <a16:creationId xmlns:a16="http://schemas.microsoft.com/office/drawing/2014/main" id="{16DA13BB-BAF9-064F-B9D8-3A62ECC9E96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27" name="Foliennummernplatzhalter 4">
            <a:extLst>
              <a:ext uri="{FF2B5EF4-FFF2-40B4-BE49-F238E27FC236}">
                <a16:creationId xmlns:a16="http://schemas.microsoft.com/office/drawing/2014/main" id="{9D1A1AA3-B63B-A640-9E10-7C0951036A71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/>
            </a:lvl1pPr>
          </a:lstStyle>
          <a:p>
            <a:fld id="{3566E6EC-21D3-8241-970D-13C32F23B29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89064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9F703B5-F946-A449-86A2-ADE79DBD9D58}"/>
              </a:ext>
            </a:extLst>
          </p:cNvPr>
          <p:cNvSpPr/>
          <p:nvPr/>
        </p:nvSpPr>
        <p:spPr>
          <a:xfrm>
            <a:off x="719138" y="552450"/>
            <a:ext cx="7740650" cy="375920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6E57517-3BA3-A544-840B-B3950AB79C64}"/>
              </a:ext>
            </a:extLst>
          </p:cNvPr>
          <p:cNvSpPr/>
          <p:nvPr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7" name="Picture 2" descr="\\vbdrive1.vb.htw-berlin.de\home$\lochner\Eigene Dateien\Desktop\S17_HTW_Berlin_Logo_neg_SW_RGB.png">
            <a:extLst>
              <a:ext uri="{FF2B5EF4-FFF2-40B4-BE49-F238E27FC236}">
                <a16:creationId xmlns:a16="http://schemas.microsoft.com/office/drawing/2014/main" id="{E5C01954-F009-FD4B-8590-9901761DA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\\vbdrive1.vb.htw-berlin.de\home$\lochner\Eigene Dateien\Desktop\HTW_Berlin_PowerPoint_Anfuehrungszeichen_gruen.png">
            <a:extLst>
              <a:ext uri="{FF2B5EF4-FFF2-40B4-BE49-F238E27FC236}">
                <a16:creationId xmlns:a16="http://schemas.microsoft.com/office/drawing/2014/main" id="{03E9C73E-8A80-1A44-8AD1-BA905C629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438" y="566738"/>
            <a:ext cx="877887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971600" y="1081088"/>
            <a:ext cx="7204075" cy="2522537"/>
          </a:xfrm>
        </p:spPr>
        <p:txBody>
          <a:bodyPr anchor="ctr"/>
          <a:lstStyle>
            <a:lvl1pPr algn="ctr">
              <a:defRPr sz="2400" i="1" baseline="0">
                <a:solidFill>
                  <a:schemeClr val="tx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2974801" y="3776836"/>
            <a:ext cx="3197672" cy="235794"/>
          </a:xfrm>
        </p:spPr>
        <p:txBody>
          <a:bodyPr anchor="ctr"/>
          <a:lstStyle>
            <a:lvl1pPr algn="ctr">
              <a:defRPr sz="1400" baseline="0">
                <a:solidFill>
                  <a:schemeClr val="tx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9" name="Datumsplatzhalter 1">
            <a:extLst>
              <a:ext uri="{FF2B5EF4-FFF2-40B4-BE49-F238E27FC236}">
                <a16:creationId xmlns:a16="http://schemas.microsoft.com/office/drawing/2014/main" id="{93802A78-0349-7D45-9E4D-C461DE852C2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ußzeilenplatzhalter 2">
            <a:extLst>
              <a:ext uri="{FF2B5EF4-FFF2-40B4-BE49-F238E27FC236}">
                <a16:creationId xmlns:a16="http://schemas.microsoft.com/office/drawing/2014/main" id="{E0956AC4-3CF0-FF41-8F21-7F51A7B9C5D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11" name="Foliennummernplatzhalter 3">
            <a:extLst>
              <a:ext uri="{FF2B5EF4-FFF2-40B4-BE49-F238E27FC236}">
                <a16:creationId xmlns:a16="http://schemas.microsoft.com/office/drawing/2014/main" id="{9FA4E2E2-0D26-8444-87EE-776EA37284B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D0B8DC4F-CE14-2C45-88E5-423C2F3D23D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10860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grü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492DA80-2025-C44D-915F-E45BEDA210AA}"/>
              </a:ext>
            </a:extLst>
          </p:cNvPr>
          <p:cNvSpPr/>
          <p:nvPr/>
        </p:nvSpPr>
        <p:spPr>
          <a:xfrm>
            <a:off x="719138" y="546100"/>
            <a:ext cx="7734300" cy="3776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599FA5F-34C4-AE43-83ED-EB5247C89605}"/>
              </a:ext>
            </a:extLst>
          </p:cNvPr>
          <p:cNvSpPr/>
          <p:nvPr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7" name="Picture 2" descr="\\vbdrive1.vb.htw-berlin.de\home$\lochner\Eigene Dateien\Desktop\S17_HTW_Berlin_Logo_neg_SW_RGB.png">
            <a:extLst>
              <a:ext uri="{FF2B5EF4-FFF2-40B4-BE49-F238E27FC236}">
                <a16:creationId xmlns:a16="http://schemas.microsoft.com/office/drawing/2014/main" id="{6988D788-7B18-0A4D-9F16-0E373210A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\\vbdrive1.vb.htw-berlin.de\home$\lochner\Eigene Dateien\Desktop\HTW_Berlin_PowerPoint_Anfuehrungszeichen_weiss.png">
            <a:extLst>
              <a:ext uri="{FF2B5EF4-FFF2-40B4-BE49-F238E27FC236}">
                <a16:creationId xmlns:a16="http://schemas.microsoft.com/office/drawing/2014/main" id="{622511D0-ABB2-834B-9DF4-C5F00CCCE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25" y="552450"/>
            <a:ext cx="89535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971600" y="1081088"/>
            <a:ext cx="7204075" cy="2522537"/>
          </a:xfrm>
        </p:spPr>
        <p:txBody>
          <a:bodyPr anchor="ctr"/>
          <a:lstStyle>
            <a:lvl1pPr algn="ctr">
              <a:defRPr sz="2400" i="1" baseline="0">
                <a:solidFill>
                  <a:schemeClr val="bg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2978920" y="3776836"/>
            <a:ext cx="3197672" cy="235794"/>
          </a:xfrm>
        </p:spPr>
        <p:txBody>
          <a:bodyPr anchor="ctr"/>
          <a:lstStyle>
            <a:lvl1pPr algn="ctr">
              <a:defRPr sz="1400" baseline="0">
                <a:solidFill>
                  <a:schemeClr val="bg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5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9" name="Datumsplatzhalter 1">
            <a:extLst>
              <a:ext uri="{FF2B5EF4-FFF2-40B4-BE49-F238E27FC236}">
                <a16:creationId xmlns:a16="http://schemas.microsoft.com/office/drawing/2014/main" id="{736C628E-9C97-F34C-82BE-F220FD9DE87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E5EBA84C-ADB7-714B-9FCE-1CD37C6AABA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12" name="Foliennummernplatzhalter 4">
            <a:extLst>
              <a:ext uri="{FF2B5EF4-FFF2-40B4-BE49-F238E27FC236}">
                <a16:creationId xmlns:a16="http://schemas.microsoft.com/office/drawing/2014/main" id="{CD4C718C-A367-A24E-8138-B52055E1135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2954E807-238E-3A44-A554-0B2739F32B5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34304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ABE889FB-ED8F-B74F-9578-DCF512431331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B563F86-D50D-EC49-9B12-602919D27288}"/>
              </a:ext>
            </a:extLst>
          </p:cNvPr>
          <p:cNvSpPr txBox="1"/>
          <p:nvPr/>
        </p:nvSpPr>
        <p:spPr>
          <a:xfrm>
            <a:off x="3440113" y="4424363"/>
            <a:ext cx="2263775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50" dirty="0">
                <a:solidFill>
                  <a:schemeClr val="bg1"/>
                </a:solidFill>
                <a:latin typeface="+mn-lt"/>
                <a:cs typeface="+mn-cs"/>
              </a:rPr>
              <a:t>www.htw-berlin.de</a:t>
            </a:r>
          </a:p>
        </p:txBody>
      </p:sp>
      <p:pic>
        <p:nvPicPr>
          <p:cNvPr id="4" name="Picture 5" descr="\\vbdrive1.vb.htw-berlin.de\home$\lochner\Eigene Dateien\Desktop\Logos HTW\Q17_HTW_Berlin_Logo_quer_neg_SW_RGB.png">
            <a:extLst>
              <a:ext uri="{FF2B5EF4-FFF2-40B4-BE49-F238E27FC236}">
                <a16:creationId xmlns:a16="http://schemas.microsoft.com/office/drawing/2014/main" id="{666213E7-D14A-F846-9DB3-72D727C8E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8" y="2308225"/>
            <a:ext cx="21939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861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Bild 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\\vbdrive1.vb.htw-berlin.de\home$\lochner\Eigene Dateien\Desktop\Logos HTW\Q04_HTW_Berlin_Logo_quer_pos_FARBIG_RGB.jpg">
            <a:extLst>
              <a:ext uri="{FF2B5EF4-FFF2-40B4-BE49-F238E27FC236}">
                <a16:creationId xmlns:a16="http://schemas.microsoft.com/office/drawing/2014/main" id="{6406AFD8-8D41-C042-BD4E-69D1A4F47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4484688"/>
            <a:ext cx="1533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63694" y="1944603"/>
            <a:ext cx="5077888" cy="1006921"/>
          </a:xfrm>
          <a:noFill/>
        </p:spPr>
        <p:txBody>
          <a:bodyPr>
            <a:noAutofit/>
          </a:bodyPr>
          <a:lstStyle>
            <a:lvl1pPr marL="0" indent="0" algn="l">
              <a:lnSpc>
                <a:spcPts val="3700"/>
              </a:lnSpc>
              <a:buNone/>
              <a:defRPr sz="28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563653" y="1381808"/>
            <a:ext cx="5072905" cy="5033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65463" cy="51435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8">
            <a:extLst>
              <a:ext uri="{FF2B5EF4-FFF2-40B4-BE49-F238E27FC236}">
                <a16:creationId xmlns:a16="http://schemas.microsoft.com/office/drawing/2014/main" id="{C962B742-492F-D64D-9B37-EAF9DD11956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589338" y="4481513"/>
            <a:ext cx="2133600" cy="273050"/>
          </a:xfrm>
        </p:spPr>
        <p:txBody>
          <a:bodyPr/>
          <a:lstStyle>
            <a:lvl1pPr algn="l">
              <a:defRPr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ußzeilenplatzhalter 9">
            <a:extLst>
              <a:ext uri="{FF2B5EF4-FFF2-40B4-BE49-F238E27FC236}">
                <a16:creationId xmlns:a16="http://schemas.microsoft.com/office/drawing/2014/main" id="{02A8048B-F02F-C348-8DBF-4C670117C7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578225" y="874713"/>
            <a:ext cx="5057775" cy="273050"/>
          </a:xfrm>
        </p:spPr>
        <p:txBody>
          <a:bodyPr/>
          <a:lstStyle>
            <a:lvl1pPr algn="l">
              <a:defRPr sz="11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085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ohne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vbdrive1.vb.htw-berlin.de\home$\lochner\Eigene Dateien\Desktop\Logos HTW\Q04_HTW_Berlin_Logo_quer_pos_FARBIG_RGB.jpg">
            <a:extLst>
              <a:ext uri="{FF2B5EF4-FFF2-40B4-BE49-F238E27FC236}">
                <a16:creationId xmlns:a16="http://schemas.microsoft.com/office/drawing/2014/main" id="{42AF8F6D-4C48-384E-BADC-A58C1E176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4484688"/>
            <a:ext cx="1533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720000" y="2073878"/>
            <a:ext cx="7607078" cy="1073936"/>
          </a:xfrm>
        </p:spPr>
        <p:txBody>
          <a:bodyPr>
            <a:noAutofit/>
          </a:bodyPr>
          <a:lstStyle>
            <a:lvl1pPr marL="0" indent="0" algn="l">
              <a:buNone/>
              <a:defRPr sz="36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1" name="Titel 11"/>
          <p:cNvSpPr>
            <a:spLocks noGrp="1"/>
          </p:cNvSpPr>
          <p:nvPr>
            <p:ph type="title"/>
          </p:nvPr>
        </p:nvSpPr>
        <p:spPr>
          <a:xfrm>
            <a:off x="720000" y="1533471"/>
            <a:ext cx="7596416" cy="5033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600" b="1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Fußzeilenplatzhalter 9">
            <a:extLst>
              <a:ext uri="{FF2B5EF4-FFF2-40B4-BE49-F238E27FC236}">
                <a16:creationId xmlns:a16="http://schemas.microsoft.com/office/drawing/2014/main" id="{BCDD42E2-4FBE-494C-8826-FCF0353A7E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725" y="1060450"/>
            <a:ext cx="7580313" cy="274638"/>
          </a:xfrm>
        </p:spPr>
        <p:txBody>
          <a:bodyPr/>
          <a:lstStyle>
            <a:lvl1pPr algn="l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6" name="Datumsplatzhalter 8">
            <a:extLst>
              <a:ext uri="{FF2B5EF4-FFF2-40B4-BE49-F238E27FC236}">
                <a16:creationId xmlns:a16="http://schemas.microsoft.com/office/drawing/2014/main" id="{D912BC74-1EFB-7543-B6DF-53E221257B7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20725" y="4481513"/>
            <a:ext cx="1990725" cy="273050"/>
          </a:xfrm>
        </p:spPr>
        <p:txBody>
          <a:bodyPr/>
          <a:lstStyle>
            <a:lvl1pPr algn="l">
              <a:defRPr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05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AC5A34E-6998-0040-AEEF-2CCFC0CE022C}"/>
              </a:ext>
            </a:extLst>
          </p:cNvPr>
          <p:cNvSpPr/>
          <p:nvPr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Picture 2" descr="\\vbdrive1.vb.htw-berlin.de\home$\lochner\Eigene Dateien\Desktop\S17_HTW_Berlin_Logo_neg_SW_RGB.png">
            <a:extLst>
              <a:ext uri="{FF2B5EF4-FFF2-40B4-BE49-F238E27FC236}">
                <a16:creationId xmlns:a16="http://schemas.microsoft.com/office/drawing/2014/main" id="{732FC59C-9CAF-5144-B5B6-AC5AFAEE5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627614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20000" y="1548000"/>
            <a:ext cx="5238408" cy="2209360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6" name="Datumsplatzhalter 8">
            <a:extLst>
              <a:ext uri="{FF2B5EF4-FFF2-40B4-BE49-F238E27FC236}">
                <a16:creationId xmlns:a16="http://schemas.microsoft.com/office/drawing/2014/main" id="{56C90BA8-E72C-8547-8C4E-45E1C15EBA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ußzeilenplatzhalter 9">
            <a:extLst>
              <a:ext uri="{FF2B5EF4-FFF2-40B4-BE49-F238E27FC236}">
                <a16:creationId xmlns:a16="http://schemas.microsoft.com/office/drawing/2014/main" id="{264064A7-44EB-5D4B-9714-196134A8F94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8" name="Foliennummernplatzhalter 12">
            <a:extLst>
              <a:ext uri="{FF2B5EF4-FFF2-40B4-BE49-F238E27FC236}">
                <a16:creationId xmlns:a16="http://schemas.microsoft.com/office/drawing/2014/main" id="{262945AA-D1A7-5B4C-A3EC-BE7C65C34C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0872A00-8ACE-A842-82D0-A5692D9081A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0872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1667B611-A9C7-324E-B10E-03BBFD1DC3D3}"/>
              </a:ext>
            </a:extLst>
          </p:cNvPr>
          <p:cNvSpPr/>
          <p:nvPr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8" name="Picture 2" descr="\\vbdrive1.vb.htw-berlin.de\home$\lochner\Eigene Dateien\Desktop\S17_HTW_Berlin_Logo_neg_SW_RGB.png">
            <a:extLst>
              <a:ext uri="{FF2B5EF4-FFF2-40B4-BE49-F238E27FC236}">
                <a16:creationId xmlns:a16="http://schemas.microsoft.com/office/drawing/2014/main" id="{7F81726D-CCEB-8247-A378-20B4C12A0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20000" y="1547999"/>
            <a:ext cx="2340000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420715" y="1548000"/>
            <a:ext cx="2340000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6133778" y="1548000"/>
            <a:ext cx="2340000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F57C2079-267D-9F45-B348-24E15068943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ußzeilenplatzhalter 5">
            <a:extLst>
              <a:ext uri="{FF2B5EF4-FFF2-40B4-BE49-F238E27FC236}">
                <a16:creationId xmlns:a16="http://schemas.microsoft.com/office/drawing/2014/main" id="{BA60AA5F-BB6A-AE4B-BF44-0B7A392FE92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11" name="Foliennummernplatzhalter 7">
            <a:extLst>
              <a:ext uri="{FF2B5EF4-FFF2-40B4-BE49-F238E27FC236}">
                <a16:creationId xmlns:a16="http://schemas.microsoft.com/office/drawing/2014/main" id="{25E63C94-9FAD-FC41-9A64-C13065D8C8E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9CDD98BA-91BD-294D-9CA9-D0A12D43D73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4571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ECE05F9E-A537-4546-9394-8A994CE286B1}"/>
              </a:ext>
            </a:extLst>
          </p:cNvPr>
          <p:cNvSpPr/>
          <p:nvPr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6" name="Picture 2" descr="\\vbdrive1.vb.htw-berlin.de\home$\lochner\Eigene Dateien\Desktop\S17_HTW_Berlin_Logo_neg_SW_RGB.png">
            <a:extLst>
              <a:ext uri="{FF2B5EF4-FFF2-40B4-BE49-F238E27FC236}">
                <a16:creationId xmlns:a16="http://schemas.microsoft.com/office/drawing/2014/main" id="{21716442-1AAE-5E4B-84D5-1435C0E2B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20000" y="1547999"/>
            <a:ext cx="7733438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7" name="Datumsplatzhalter 4">
            <a:extLst>
              <a:ext uri="{FF2B5EF4-FFF2-40B4-BE49-F238E27FC236}">
                <a16:creationId xmlns:a16="http://schemas.microsoft.com/office/drawing/2014/main" id="{69A8A81B-165B-C74C-A13C-73E52C5B170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5">
            <a:extLst>
              <a:ext uri="{FF2B5EF4-FFF2-40B4-BE49-F238E27FC236}">
                <a16:creationId xmlns:a16="http://schemas.microsoft.com/office/drawing/2014/main" id="{741C5CF7-3AC8-B141-B177-0911678D156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9" name="Foliennummernplatzhalter 7">
            <a:extLst>
              <a:ext uri="{FF2B5EF4-FFF2-40B4-BE49-F238E27FC236}">
                <a16:creationId xmlns:a16="http://schemas.microsoft.com/office/drawing/2014/main" id="{962523EA-5259-4645-87DC-F9EC04E3B7A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1154BAD7-D4E5-954A-BA11-450A4735BCAF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1924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CA603ED6-D835-1546-B137-28F8CC8EB950}"/>
              </a:ext>
            </a:extLst>
          </p:cNvPr>
          <p:cNvSpPr/>
          <p:nvPr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8" name="Picture 2" descr="\\vbdrive1.vb.htw-berlin.de\home$\lochner\Eigene Dateien\Desktop\S17_HTW_Berlin_Logo_neg_SW_RGB.png">
            <a:extLst>
              <a:ext uri="{FF2B5EF4-FFF2-40B4-BE49-F238E27FC236}">
                <a16:creationId xmlns:a16="http://schemas.microsoft.com/office/drawing/2014/main" id="{B9A31C3D-3EB6-8D4A-B2C3-EF53F8AEB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19999" y="1548000"/>
            <a:ext cx="50761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>
          <a:xfrm>
            <a:off x="6111007" y="1554863"/>
            <a:ext cx="2339975" cy="2952000"/>
          </a:xfrm>
        </p:spPr>
        <p:txBody>
          <a:bodyPr rtlCol="0">
            <a:noAutofit/>
          </a:bodyPr>
          <a:lstStyle>
            <a:lvl1pPr>
              <a:defRPr baseline="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727993" y="4287242"/>
            <a:ext cx="5232623" cy="288032"/>
          </a:xfrm>
        </p:spPr>
        <p:txBody>
          <a:bodyPr/>
          <a:lstStyle>
            <a:lvl1pPr algn="r"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6C47E62D-EA61-694F-B82E-8CCD77D6560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ußzeilenplatzhalter 5">
            <a:extLst>
              <a:ext uri="{FF2B5EF4-FFF2-40B4-BE49-F238E27FC236}">
                <a16:creationId xmlns:a16="http://schemas.microsoft.com/office/drawing/2014/main" id="{E0F4EDBC-43E9-CE46-B4AB-324DB943B49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11" name="Foliennummernplatzhalter 7">
            <a:extLst>
              <a:ext uri="{FF2B5EF4-FFF2-40B4-BE49-F238E27FC236}">
                <a16:creationId xmlns:a16="http://schemas.microsoft.com/office/drawing/2014/main" id="{C08DDD88-3A2E-D947-8E85-F75190E17F0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13E50EA1-C4F2-4248-B47B-5D176DEA854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2654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3DBADE2-874F-A24D-A944-32F537CA40ED}"/>
              </a:ext>
            </a:extLst>
          </p:cNvPr>
          <p:cNvSpPr/>
          <p:nvPr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8" name="Picture 2" descr="\\vbdrive1.vb.htw-berlin.de\home$\lochner\Eigene Dateien\Desktop\S17_HTW_Berlin_Logo_neg_SW_RGB.png">
            <a:extLst>
              <a:ext uri="{FF2B5EF4-FFF2-40B4-BE49-F238E27FC236}">
                <a16:creationId xmlns:a16="http://schemas.microsoft.com/office/drawing/2014/main" id="{7A00B2D0-7ACA-164E-9B9E-E5A399DCE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347864" y="1548000"/>
            <a:ext cx="5105573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>
          <a:xfrm>
            <a:off x="720000" y="1554863"/>
            <a:ext cx="2339975" cy="2952000"/>
          </a:xfrm>
        </p:spPr>
        <p:txBody>
          <a:bodyPr rtlCol="0">
            <a:noAutofit/>
          </a:bodyPr>
          <a:lstStyle>
            <a:lvl1pPr>
              <a:defRPr baseline="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3215233" y="4274542"/>
            <a:ext cx="5238205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905B149F-9EC7-FA4C-AF8D-7FCF540FB73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ußzeilenplatzhalter 5">
            <a:extLst>
              <a:ext uri="{FF2B5EF4-FFF2-40B4-BE49-F238E27FC236}">
                <a16:creationId xmlns:a16="http://schemas.microsoft.com/office/drawing/2014/main" id="{2058448B-9DCB-5F4B-AE99-8B28AAF00E9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979D8E07-E402-924A-A660-4DC2678F858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002FB87B-6DF4-3641-9973-9E3719562CE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9603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6EC1FEBE-7B0B-9D45-A6A2-7608BF58DAB9}"/>
              </a:ext>
            </a:extLst>
          </p:cNvPr>
          <p:cNvSpPr/>
          <p:nvPr/>
        </p:nvSpPr>
        <p:spPr>
          <a:xfrm>
            <a:off x="728663" y="4781550"/>
            <a:ext cx="7724775" cy="3603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8" name="Picture 2" descr="\\vbdrive1.vb.htw-berlin.de\home$\lochner\Eigene Dateien\Desktop\S17_HTW_Berlin_Logo_neg_SW_RGB.png">
            <a:extLst>
              <a:ext uri="{FF2B5EF4-FFF2-40B4-BE49-F238E27FC236}">
                <a16:creationId xmlns:a16="http://schemas.microsoft.com/office/drawing/2014/main" id="{AC522F6D-9938-0E40-97E4-0E6A8DEAB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>
            <a:fillRect/>
          </a:stretch>
        </p:blipFill>
        <p:spPr bwMode="auto">
          <a:xfrm>
            <a:off x="7837488" y="4875213"/>
            <a:ext cx="4635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5765800" y="1548000"/>
            <a:ext cx="26876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>
          <a:xfrm>
            <a:off x="719999" y="1554863"/>
            <a:ext cx="4680000" cy="2952000"/>
          </a:xfrm>
        </p:spPr>
        <p:txBody>
          <a:bodyPr rtlCol="0">
            <a:noAutofit/>
          </a:bodyPr>
          <a:lstStyle>
            <a:lvl1pPr>
              <a:defRPr baseline="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5580112" y="4299942"/>
            <a:ext cx="2873326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9" name="Datumsplatzhalter 2">
            <a:extLst>
              <a:ext uri="{FF2B5EF4-FFF2-40B4-BE49-F238E27FC236}">
                <a16:creationId xmlns:a16="http://schemas.microsoft.com/office/drawing/2014/main" id="{9354AA7E-EB30-6745-9472-1CC9FF5378F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E479DB10-7A24-A040-B6DB-2F3775E32B8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5931C6BF-EA3F-FB46-86AC-6397A1B505E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1982E75A-9918-4742-9406-CE4680E6743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462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>
            <a:extLst>
              <a:ext uri="{FF2B5EF4-FFF2-40B4-BE49-F238E27FC236}">
                <a16:creationId xmlns:a16="http://schemas.microsoft.com/office/drawing/2014/main" id="{57329D61-05D3-1945-B68D-0B8395FADE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19138" y="1441450"/>
            <a:ext cx="7926387" cy="270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Ebene 1: Fließtext Variante 1</a:t>
            </a:r>
          </a:p>
          <a:p>
            <a:pPr lvl="1"/>
            <a:r>
              <a:rPr lang="de-DE" altLang="de-DE"/>
              <a:t>Ebene 2: Aufzählung 1</a:t>
            </a:r>
          </a:p>
          <a:p>
            <a:pPr lvl="2"/>
            <a:r>
              <a:rPr lang="de-DE" altLang="de-DE"/>
              <a:t>Ebene 3: Aufzählung 2</a:t>
            </a:r>
          </a:p>
          <a:p>
            <a:pPr lvl="3"/>
            <a:r>
              <a:rPr lang="de-DE" altLang="de-DE"/>
              <a:t>Ebene 4: Aufzählung 3</a:t>
            </a:r>
          </a:p>
          <a:p>
            <a:pPr lvl="4"/>
            <a:r>
              <a:rPr lang="de-DE" altLang="de-DE"/>
              <a:t>Ebene 5: Fließtext Variante 2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4C539F-B639-3B44-9ED6-0E3B178AD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1063" y="4818063"/>
            <a:ext cx="1098550" cy="2746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dirty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916F7F-AE6F-5C4E-81F8-BA6471842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538" y="4818063"/>
            <a:ext cx="2303462" cy="2746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2168B4D-9412-EA4C-9383-E64D5352F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8350" y="65088"/>
            <a:ext cx="693738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2F8D0D36-EA47-B441-829E-6099650F1DB6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3000"/>
        <a:buFont typeface="Verdana" panose="020B0604030504040204" pitchFamily="34" charset="0"/>
        <a:buChar char="•"/>
        <a:tabLst>
          <a:tab pos="177800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3000"/>
        <a:buFont typeface="Verdana" panose="020B0604030504040204" pitchFamily="34" charset="0"/>
        <a:buChar char="•"/>
        <a:tabLst>
          <a:tab pos="628650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256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3000"/>
        <a:buFont typeface="Verdana" panose="020B060403050404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b="0" kern="1200">
          <a:solidFill>
            <a:schemeClr val="accent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microsoft.com/office/2007/relationships/media" Target="../media/media2.mp4"/><Relationship Id="rId7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5" Type="http://schemas.microsoft.com/office/2007/relationships/media" Target="../media/media3.mp4"/><Relationship Id="rId4" Type="http://schemas.openxmlformats.org/officeDocument/2006/relationships/video" Target="../media/media2.mp4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Untertitel 1">
            <a:extLst>
              <a:ext uri="{FF2B5EF4-FFF2-40B4-BE49-F238E27FC236}">
                <a16:creationId xmlns:a16="http://schemas.microsoft.com/office/drawing/2014/main" id="{51539C9B-DFE1-4540-B181-6FD942B89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725" y="3143250"/>
            <a:ext cx="7739063" cy="504825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17411" name="Bildplatzhalter 4">
            <a:extLst>
              <a:ext uri="{FF2B5EF4-FFF2-40B4-BE49-F238E27FC236}">
                <a16:creationId xmlns:a16="http://schemas.microsoft.com/office/drawing/2014/main" id="{CE8D7B6A-4674-9D40-B70E-B96D07EB755C}"/>
              </a:ext>
            </a:extLst>
          </p:cNvPr>
          <p:cNvSpPr>
            <a:spLocks noGrp="1" noTextEdit="1"/>
          </p:cNvSpPr>
          <p:nvPr>
            <p:ph type="pic" sz="quarter" idx="13"/>
          </p:nvPr>
        </p:nvSpPr>
        <p:spPr>
          <a:xfrm>
            <a:off x="0" y="-6350"/>
            <a:ext cx="9144000" cy="1798638"/>
          </a:xfrm>
        </p:spPr>
      </p:sp>
      <p:sp>
        <p:nvSpPr>
          <p:cNvPr id="17412" name="Titel 5">
            <a:extLst>
              <a:ext uri="{FF2B5EF4-FFF2-40B4-BE49-F238E27FC236}">
                <a16:creationId xmlns:a16="http://schemas.microsoft.com/office/drawing/2014/main" id="{E207A05C-C30D-B448-AE79-7A6430A6887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20725" y="2603500"/>
            <a:ext cx="7739063" cy="50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de-DE" dirty="0"/>
              <a:t>Reinforcement Learning in einem 2D-Environment (Super Mario </a:t>
            </a:r>
            <a:r>
              <a:rPr lang="de-DE" dirty="0" err="1"/>
              <a:t>Bro</a:t>
            </a:r>
            <a:r>
              <a:rPr lang="de-DE" dirty="0"/>
              <a:t>.) </a:t>
            </a:r>
            <a:br>
              <a:rPr lang="de-DE" dirty="0"/>
            </a:br>
            <a:endParaRPr lang="de-DE" altLang="de-DE" dirty="0"/>
          </a:p>
        </p:txBody>
      </p:sp>
      <p:sp>
        <p:nvSpPr>
          <p:cNvPr id="17413" name="Datumsplatzhalter 6">
            <a:extLst>
              <a:ext uri="{FF2B5EF4-FFF2-40B4-BE49-F238E27FC236}">
                <a16:creationId xmlns:a16="http://schemas.microsoft.com/office/drawing/2014/main" id="{C7A09836-29CC-AD48-93BF-2251F446AF9E}"/>
              </a:ext>
            </a:extLst>
          </p:cNvPr>
          <p:cNvSpPr>
            <a:spLocks noGrp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02.04.2021</a:t>
            </a:r>
          </a:p>
        </p:txBody>
      </p:sp>
      <p:sp>
        <p:nvSpPr>
          <p:cNvPr id="17414" name="Fußzeilenplatzhalter 7">
            <a:extLst>
              <a:ext uri="{FF2B5EF4-FFF2-40B4-BE49-F238E27FC236}">
                <a16:creationId xmlns:a16="http://schemas.microsoft.com/office/drawing/2014/main" id="{189603B1-5BEA-D743-A7B3-5B7641F414D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dirty="0" err="1"/>
              <a:t>Referent_in</a:t>
            </a:r>
            <a:r>
              <a:rPr lang="de-DE" altLang="de-DE" dirty="0"/>
              <a:t> Dennis Dominik Lehmann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BF748-53B1-3846-A11D-1D9EA01B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504056"/>
          </a:xfrm>
        </p:spPr>
        <p:txBody>
          <a:bodyPr/>
          <a:lstStyle/>
          <a:p>
            <a:r>
              <a:rPr lang="de-DE" dirty="0"/>
              <a:t>Durchlauf 1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B207B9-A945-C941-93FC-165F8FFEC2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569DA4-186E-C942-AD35-11772DFB81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474" y="3376902"/>
            <a:ext cx="1994529" cy="524412"/>
          </a:xfrm>
        </p:spPr>
        <p:txBody>
          <a:bodyPr/>
          <a:lstStyle/>
          <a:p>
            <a:pPr algn="ctr"/>
            <a:r>
              <a:rPr lang="de-DE" sz="1100" dirty="0"/>
              <a:t>Plot Mittelwert der Länge pro 20 Episoden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B2444E-3E97-9D4A-BFB1-7DE8F3718C0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2B6B34-BCFA-5F4C-8A75-2804A64A3EE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4CCD49-A577-254D-B2A0-8C85400072A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154BAD7-D4E5-954A-BA11-450A4735BCAF}" type="slidenum">
              <a:rPr lang="de-DE" altLang="de-DE" smtClean="0"/>
              <a:pPr/>
              <a:t>10</a:t>
            </a:fld>
            <a:endParaRPr lang="de-DE" alt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C4146AB-60BC-7747-8EA7-10186217A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28" y="1566303"/>
            <a:ext cx="2160240" cy="174615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E2B7207-7ED3-864F-A89D-1E42AA0FC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634" y="1566303"/>
            <a:ext cx="2177429" cy="17516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0CC67F2-627B-7D45-BC5A-6871CDBCC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273" y="1566304"/>
            <a:ext cx="2126235" cy="164179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017DFFF-BF2A-9042-9BFD-2DC09B171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7632" y="1566303"/>
            <a:ext cx="2251878" cy="168890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17695C3-60F7-8E49-BD77-DC861C7E7160}"/>
              </a:ext>
            </a:extLst>
          </p:cNvPr>
          <p:cNvSpPr txBox="1"/>
          <p:nvPr/>
        </p:nvSpPr>
        <p:spPr>
          <a:xfrm>
            <a:off x="2627784" y="3370351"/>
            <a:ext cx="167105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Plot Mittelwert des Loss pro 20 Episoden</a:t>
            </a:r>
          </a:p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AD1D4E6-CC96-BA41-BBCC-EBD9A779140C}"/>
              </a:ext>
            </a:extLst>
          </p:cNvPr>
          <p:cNvSpPr txBox="1"/>
          <p:nvPr/>
        </p:nvSpPr>
        <p:spPr>
          <a:xfrm>
            <a:off x="4612521" y="3312458"/>
            <a:ext cx="17564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Plot Mittelwert des </a:t>
            </a:r>
            <a:r>
              <a:rPr lang="de-DE" sz="1100" dirty="0" err="1"/>
              <a:t>Reward</a:t>
            </a:r>
            <a:r>
              <a:rPr lang="de-DE" sz="1100" dirty="0"/>
              <a:t> pro 20 Episoden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09FF9DF-F8E6-E540-ADDD-5B3F4FF87CE8}"/>
              </a:ext>
            </a:extLst>
          </p:cNvPr>
          <p:cNvSpPr/>
          <p:nvPr/>
        </p:nvSpPr>
        <p:spPr>
          <a:xfrm>
            <a:off x="6773944" y="3312458"/>
            <a:ext cx="179631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100" dirty="0"/>
              <a:t>Plot Mittelwert der Q-Value pro 20 Episoden</a:t>
            </a:r>
          </a:p>
        </p:txBody>
      </p:sp>
    </p:spTree>
    <p:extLst>
      <p:ext uri="{BB962C8B-B14F-4D97-AF65-F5344CB8AC3E}">
        <p14:creationId xmlns:p14="http://schemas.microsoft.com/office/powerpoint/2010/main" val="1993524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BF748-53B1-3846-A11D-1D9EA01B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504056"/>
          </a:xfrm>
        </p:spPr>
        <p:txBody>
          <a:bodyPr/>
          <a:lstStyle/>
          <a:p>
            <a:r>
              <a:rPr lang="de-DE" dirty="0"/>
              <a:t>Durchlauf 2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B207B9-A945-C941-93FC-165F8FFEC2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569DA4-186E-C942-AD35-11772DFB81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3073" y="3352044"/>
            <a:ext cx="1994529" cy="524412"/>
          </a:xfrm>
        </p:spPr>
        <p:txBody>
          <a:bodyPr/>
          <a:lstStyle/>
          <a:p>
            <a:pPr algn="ctr"/>
            <a:r>
              <a:rPr lang="de-DE" sz="1100" dirty="0"/>
              <a:t>Plot Mittelwert der Länge pro 20 Episoden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B2444E-3E97-9D4A-BFB1-7DE8F3718C0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2B6B34-BCFA-5F4C-8A75-2804A64A3EE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4CCD49-A577-254D-B2A0-8C85400072A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154BAD7-D4E5-954A-BA11-450A4735BCAF}" type="slidenum">
              <a:rPr lang="de-DE" altLang="de-DE" smtClean="0"/>
              <a:pPr/>
              <a:t>11</a:t>
            </a:fld>
            <a:endParaRPr lang="de-DE" alt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17695C3-60F7-8E49-BD77-DC861C7E7160}"/>
              </a:ext>
            </a:extLst>
          </p:cNvPr>
          <p:cNvSpPr txBox="1"/>
          <p:nvPr/>
        </p:nvSpPr>
        <p:spPr>
          <a:xfrm>
            <a:off x="2742043" y="3376902"/>
            <a:ext cx="167105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Plot Mittelwert des Loss pro 20 Episoden</a:t>
            </a:r>
          </a:p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AD1D4E6-CC96-BA41-BBCC-EBD9A779140C}"/>
              </a:ext>
            </a:extLst>
          </p:cNvPr>
          <p:cNvSpPr txBox="1"/>
          <p:nvPr/>
        </p:nvSpPr>
        <p:spPr>
          <a:xfrm>
            <a:off x="4855212" y="3328722"/>
            <a:ext cx="17564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Plot Mittelwert des </a:t>
            </a:r>
            <a:r>
              <a:rPr lang="de-DE" sz="1100" dirty="0" err="1"/>
              <a:t>Reward</a:t>
            </a:r>
            <a:r>
              <a:rPr lang="de-DE" sz="1100" dirty="0"/>
              <a:t> pro 20 Episoden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09FF9DF-F8E6-E540-ADDD-5B3F4FF87CE8}"/>
              </a:ext>
            </a:extLst>
          </p:cNvPr>
          <p:cNvSpPr/>
          <p:nvPr/>
        </p:nvSpPr>
        <p:spPr>
          <a:xfrm>
            <a:off x="6972868" y="3307558"/>
            <a:ext cx="179631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100" dirty="0"/>
              <a:t>Plot Mittelwert der Q-Value pro 20 Episoden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79DFC1F-CAB6-8A4B-A869-B78C60DAA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2" y="1445744"/>
            <a:ext cx="2488952" cy="186671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7A7CEA3-880C-084B-A393-690B07D1F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281" y="1473805"/>
            <a:ext cx="2408574" cy="180643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87F9FA9-C1EC-B44F-891E-81E7F1FF1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0000" y="1473806"/>
            <a:ext cx="2342681" cy="175701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30BB84BB-BC00-234F-9899-4039EF173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641" y="1483157"/>
            <a:ext cx="2286768" cy="171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43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BF748-53B1-3846-A11D-1D9EA01B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2000"/>
            <a:ext cx="7961656" cy="504056"/>
          </a:xfrm>
        </p:spPr>
        <p:txBody>
          <a:bodyPr/>
          <a:lstStyle/>
          <a:p>
            <a:r>
              <a:rPr lang="de-DE" dirty="0"/>
              <a:t>Durchlauf 3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B207B9-A945-C941-93FC-165F8FFEC2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569DA4-186E-C942-AD35-11772DFB81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2036" y="3328722"/>
            <a:ext cx="1994529" cy="524412"/>
          </a:xfrm>
        </p:spPr>
        <p:txBody>
          <a:bodyPr/>
          <a:lstStyle/>
          <a:p>
            <a:pPr algn="ctr"/>
            <a:r>
              <a:rPr lang="de-DE" sz="1100" dirty="0"/>
              <a:t>Plot Mittelwert der Länge pro 20 Episoden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B2444E-3E97-9D4A-BFB1-7DE8F3718C0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2B6B34-BCFA-5F4C-8A75-2804A64A3EE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4CCD49-A577-254D-B2A0-8C85400072A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154BAD7-D4E5-954A-BA11-450A4735BCAF}" type="slidenum">
              <a:rPr lang="de-DE" altLang="de-DE" smtClean="0"/>
              <a:pPr/>
              <a:t>12</a:t>
            </a:fld>
            <a:endParaRPr lang="de-DE" alt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17695C3-60F7-8E49-BD77-DC861C7E7160}"/>
              </a:ext>
            </a:extLst>
          </p:cNvPr>
          <p:cNvSpPr txBox="1"/>
          <p:nvPr/>
        </p:nvSpPr>
        <p:spPr>
          <a:xfrm>
            <a:off x="2739570" y="3318141"/>
            <a:ext cx="167105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Plot Mittelwert des Loss pro 20 Episoden</a:t>
            </a:r>
          </a:p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AD1D4E6-CC96-BA41-BBCC-EBD9A779140C}"/>
              </a:ext>
            </a:extLst>
          </p:cNvPr>
          <p:cNvSpPr txBox="1"/>
          <p:nvPr/>
        </p:nvSpPr>
        <p:spPr>
          <a:xfrm>
            <a:off x="4855212" y="3328722"/>
            <a:ext cx="17564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Plot Mittelwert des </a:t>
            </a:r>
            <a:r>
              <a:rPr lang="de-DE" sz="1100" dirty="0" err="1"/>
              <a:t>Reward</a:t>
            </a:r>
            <a:r>
              <a:rPr lang="de-DE" sz="1100" dirty="0"/>
              <a:t> pro 20 Episoden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09FF9DF-F8E6-E540-ADDD-5B3F4FF87CE8}"/>
              </a:ext>
            </a:extLst>
          </p:cNvPr>
          <p:cNvSpPr/>
          <p:nvPr/>
        </p:nvSpPr>
        <p:spPr>
          <a:xfrm>
            <a:off x="6972868" y="3307558"/>
            <a:ext cx="179631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100" dirty="0"/>
              <a:t>Plot Mittelwert der Q-Value pro 20 Episoden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56A4586-435D-8248-87AE-64876E011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3606"/>
            <a:ext cx="2498603" cy="187395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39A0E98-3F74-AF4C-8E6A-85C90A441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762" y="1433607"/>
            <a:ext cx="2370831" cy="188453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90019BB-DB80-A845-9D01-5FD395AD7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651" y="1483157"/>
            <a:ext cx="2219331" cy="183750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6F57ACE-2E54-164A-8F10-031935156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1706" y="1492504"/>
            <a:ext cx="2442917" cy="183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24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D8A26-CD09-F64E-B5CC-4B1A9D27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Trainings Ergebnisse in Video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9889B4-276C-7544-BC60-77F72098FC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8D45FD-06B5-934D-9B60-339D39AFF4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 flipV="1">
            <a:off x="1205344" y="3462189"/>
            <a:ext cx="1548538" cy="159668"/>
          </a:xfrm>
        </p:spPr>
        <p:txBody>
          <a:bodyPr/>
          <a:lstStyle/>
          <a:p>
            <a:r>
              <a:rPr lang="de-DE" dirty="0"/>
              <a:t>Durchlauf 1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A5CF58-9F29-D140-B71F-5F385FB6726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3C20AD-DBF2-BC49-A716-F521DF6225C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BB1308-E216-6E49-887B-BE9FF52773B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154BAD7-D4E5-954A-BA11-450A4735BCAF}" type="slidenum">
              <a:rPr lang="de-DE" altLang="de-DE" smtClean="0"/>
              <a:pPr/>
              <a:t>13</a:t>
            </a:fld>
            <a:endParaRPr lang="de-DE" altLang="de-DE"/>
          </a:p>
        </p:txBody>
      </p:sp>
      <p:pic>
        <p:nvPicPr>
          <p:cNvPr id="9" name="mario_1">
            <a:hlinkClick r:id="" action="ppaction://media"/>
            <a:extLst>
              <a:ext uri="{FF2B5EF4-FFF2-40B4-BE49-F238E27FC236}">
                <a16:creationId xmlns:a16="http://schemas.microsoft.com/office/drawing/2014/main" id="{15121C9D-F5DC-3F48-AB8F-4EA65BAFD87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98563" y="1635646"/>
            <a:ext cx="1762100" cy="1762100"/>
          </a:xfrm>
          <a:prstGeom prst="rect">
            <a:avLst/>
          </a:prstGeom>
        </p:spPr>
      </p:pic>
      <p:pic>
        <p:nvPicPr>
          <p:cNvPr id="11" name="mario_2-2021-04-02_16.00.12-Segment 1">
            <a:hlinkClick r:id="" action="ppaction://media"/>
            <a:extLst>
              <a:ext uri="{FF2B5EF4-FFF2-40B4-BE49-F238E27FC236}">
                <a16:creationId xmlns:a16="http://schemas.microsoft.com/office/drawing/2014/main" id="{A66467F3-E5ED-4542-B25D-E88DF63D6FF4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299012" y="2725318"/>
            <a:ext cx="2390771" cy="1793078"/>
          </a:xfrm>
          <a:prstGeom prst="rect">
            <a:avLst/>
          </a:prstGeom>
        </p:spPr>
      </p:pic>
      <p:pic>
        <p:nvPicPr>
          <p:cNvPr id="12" name="mario_3-2021-04-02_15.56.43-Segment 1">
            <a:hlinkClick r:id="" action="ppaction://media"/>
            <a:extLst>
              <a:ext uri="{FF2B5EF4-FFF2-40B4-BE49-F238E27FC236}">
                <a16:creationId xmlns:a16="http://schemas.microsoft.com/office/drawing/2014/main" id="{BF952C77-F393-F145-84EB-7A7C50C4B2DB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007239" y="1676750"/>
            <a:ext cx="2239855" cy="167989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8AED7F84-5A70-6F45-8FF4-06997ACE7036}"/>
              </a:ext>
            </a:extLst>
          </p:cNvPr>
          <p:cNvSpPr txBox="1"/>
          <p:nvPr/>
        </p:nvSpPr>
        <p:spPr>
          <a:xfrm>
            <a:off x="3728803" y="444920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Durchlauf 2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67D0D3-5603-274A-8E9E-5218E9E315A6}"/>
              </a:ext>
            </a:extLst>
          </p:cNvPr>
          <p:cNvSpPr txBox="1"/>
          <p:nvPr/>
        </p:nvSpPr>
        <p:spPr>
          <a:xfrm>
            <a:off x="6361572" y="336200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Durchlauf 3</a:t>
            </a:r>
          </a:p>
        </p:txBody>
      </p:sp>
    </p:spTree>
    <p:extLst>
      <p:ext uri="{BB962C8B-B14F-4D97-AF65-F5344CB8AC3E}">
        <p14:creationId xmlns:p14="http://schemas.microsoft.com/office/powerpoint/2010/main" val="37331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7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4105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805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4105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3" repeatCount="indefinite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19" repeatCount="indefinite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 vol="80000">
                <p:cTn id="25" repeatCount="indefinite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BE291-AA64-6947-A7E4-33F15991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637CE0-D2AF-B24F-ABA1-23A9C15188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05D774-6C1F-6540-A9D5-77EEC07E7E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Lernen auf einem Super Mario </a:t>
            </a:r>
            <a:r>
              <a:rPr lang="de-DE" dirty="0" err="1"/>
              <a:t>Bros</a:t>
            </a:r>
            <a:r>
              <a:rPr lang="de-DE" dirty="0"/>
              <a:t>. Level funktioniert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Es ist ein zeit- und ressourcenintensiver Lernvorgang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Man könnte noch mehr Parameter Tuning betreiben oder andere Architekturen ausprobieren.</a:t>
            </a:r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D1F67A-3BA3-5140-A6DE-72572807EE4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50090D-D859-C74A-A802-3D8A0715DF0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8D2D31-3B12-8F46-9039-9AF4572C0C7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154BAD7-D4E5-954A-BA11-450A4735BCAF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85381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3DCFC-ADFE-D343-842F-183015C17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9E3042-E2DC-CD4E-AFD9-C8F03996AA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8828F4-DFDD-3F4F-AD9B-663A0CDA1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0000" y="1170206"/>
            <a:ext cx="7733438" cy="33457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Reinforcement Learning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de-DE" dirty="0"/>
              <a:t>Abgrenzung zu anderen Learning Algorithmen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de-DE" dirty="0"/>
              <a:t>Reinforcement Learning Grundlagen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de-DE" dirty="0"/>
              <a:t>Double Q-Learning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Super Mario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Implementierung und Auswertung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Fazit </a:t>
            </a:r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D71C7A-89AE-9F45-8A1C-305B0DAB11D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8D17D6-1140-7B47-BC47-10F14AD22E5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13194F-32DA-AF45-B668-F7D870D0F45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154BAD7-D4E5-954A-BA11-450A4735BCAF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7291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C1BFB-2A9E-E247-BED0-B48BA3233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39724"/>
            <a:ext cx="7961656" cy="893819"/>
          </a:xfrm>
        </p:spPr>
        <p:txBody>
          <a:bodyPr/>
          <a:lstStyle/>
          <a:p>
            <a:r>
              <a:rPr lang="de-DE" dirty="0"/>
              <a:t>Abgrenzung zu anderen Learning Algorithmen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190672-BBFD-B94C-BF7A-ECB81BF0F1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D04EAB-11B1-1F41-893F-9C577C9A6E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0000" y="1419593"/>
            <a:ext cx="2340000" cy="3398470"/>
          </a:xfrm>
        </p:spPr>
        <p:txBody>
          <a:bodyPr/>
          <a:lstStyle/>
          <a:p>
            <a:r>
              <a:rPr lang="de-DE" sz="1200" b="1" dirty="0" err="1"/>
              <a:t>Supervised</a:t>
            </a:r>
            <a:r>
              <a:rPr lang="de-DE" sz="1200" b="1" dirty="0"/>
              <a:t> Learning</a:t>
            </a:r>
          </a:p>
          <a:p>
            <a:endParaRPr lang="de-DE" sz="1200" dirty="0"/>
          </a:p>
          <a:p>
            <a:r>
              <a:rPr lang="de-DE" sz="1200" b="1" dirty="0"/>
              <a:t>Daten: </a:t>
            </a:r>
            <a:r>
              <a:rPr lang="de-DE" sz="1200" dirty="0"/>
              <a:t>(x, </a:t>
            </a:r>
            <a:r>
              <a:rPr lang="de-DE" sz="1200" dirty="0" err="1"/>
              <a:t>y</a:t>
            </a:r>
            <a:r>
              <a:rPr lang="de-DE" sz="1200" dirty="0"/>
              <a:t>)</a:t>
            </a:r>
          </a:p>
          <a:p>
            <a:r>
              <a:rPr lang="de-DE" sz="1200" dirty="0"/>
              <a:t>X sind Daten, </a:t>
            </a:r>
            <a:r>
              <a:rPr lang="de-DE" sz="1200" dirty="0" err="1"/>
              <a:t>y</a:t>
            </a:r>
            <a:r>
              <a:rPr lang="de-DE" sz="1200" dirty="0"/>
              <a:t> ist ein Label</a:t>
            </a:r>
          </a:p>
          <a:p>
            <a:endParaRPr lang="de-DE" sz="1200" dirty="0"/>
          </a:p>
          <a:p>
            <a:r>
              <a:rPr lang="de-DE" sz="1200" b="1" dirty="0"/>
              <a:t>Ziel:</a:t>
            </a:r>
            <a:r>
              <a:rPr lang="de-DE" sz="1200" dirty="0"/>
              <a:t> Lernen einer Funktion zum Mappen</a:t>
            </a:r>
          </a:p>
          <a:p>
            <a:r>
              <a:rPr lang="de-DE" sz="1200" dirty="0"/>
              <a:t>x      </a:t>
            </a:r>
            <a:r>
              <a:rPr lang="de-DE" sz="1200" dirty="0" err="1"/>
              <a:t>y</a:t>
            </a:r>
            <a:endParaRPr lang="de-DE" sz="12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B9E2207-ED76-1242-B9B0-8437309135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36309" y="1394133"/>
            <a:ext cx="2340000" cy="3423930"/>
          </a:xfrm>
        </p:spPr>
        <p:txBody>
          <a:bodyPr/>
          <a:lstStyle/>
          <a:p>
            <a:r>
              <a:rPr lang="de-DE" sz="1200" b="1" dirty="0" err="1"/>
              <a:t>Unsupervised</a:t>
            </a:r>
            <a:r>
              <a:rPr lang="de-DE" sz="1200" b="1" dirty="0"/>
              <a:t> Learning</a:t>
            </a:r>
          </a:p>
          <a:p>
            <a:endParaRPr lang="de-DE" sz="1200" b="1" dirty="0"/>
          </a:p>
          <a:p>
            <a:r>
              <a:rPr lang="de-DE" sz="1200" b="1" dirty="0"/>
              <a:t>Daten: x</a:t>
            </a:r>
            <a:endParaRPr lang="de-DE" sz="1200" dirty="0"/>
          </a:p>
          <a:p>
            <a:r>
              <a:rPr lang="de-DE" sz="1200" dirty="0"/>
              <a:t>X sind die Daten haben keine Labels!</a:t>
            </a:r>
          </a:p>
          <a:p>
            <a:endParaRPr lang="de-DE" sz="1200" b="1" dirty="0"/>
          </a:p>
          <a:p>
            <a:r>
              <a:rPr lang="de-DE" sz="1200" b="1" dirty="0"/>
              <a:t>Ziel: </a:t>
            </a:r>
            <a:r>
              <a:rPr lang="de-DE" sz="1200" dirty="0"/>
              <a:t>Lernen von grundlegenden Strukturen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40B3409-954D-6543-9237-33A184D13A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52619" y="1388331"/>
            <a:ext cx="2340000" cy="3343659"/>
          </a:xfrm>
        </p:spPr>
        <p:txBody>
          <a:bodyPr/>
          <a:lstStyle/>
          <a:p>
            <a:r>
              <a:rPr lang="de-DE" sz="1200" b="1" dirty="0"/>
              <a:t>Reinforcement Learning </a:t>
            </a:r>
          </a:p>
          <a:p>
            <a:endParaRPr lang="de-DE" dirty="0"/>
          </a:p>
          <a:p>
            <a:r>
              <a:rPr lang="de-DE" sz="1200" b="1" dirty="0"/>
              <a:t>Daten</a:t>
            </a:r>
            <a:r>
              <a:rPr lang="de-DE" sz="1200" dirty="0"/>
              <a:t>: </a:t>
            </a:r>
            <a:r>
              <a:rPr lang="de-DE" sz="1200" dirty="0" err="1"/>
              <a:t>state</a:t>
            </a:r>
            <a:r>
              <a:rPr lang="de-DE" sz="1200" dirty="0"/>
              <a:t>-action Paare</a:t>
            </a:r>
          </a:p>
          <a:p>
            <a:endParaRPr lang="de-DE" sz="1200" dirty="0"/>
          </a:p>
          <a:p>
            <a:endParaRPr lang="de-DE" sz="1200" dirty="0"/>
          </a:p>
          <a:p>
            <a:r>
              <a:rPr lang="de-DE" sz="1200" b="1" dirty="0"/>
              <a:t>Ziel: </a:t>
            </a:r>
            <a:r>
              <a:rPr lang="de-DE" sz="1200" dirty="0"/>
              <a:t>Maximieren zukünftiger Belohnungen über viele Zeitschritte</a:t>
            </a:r>
          </a:p>
          <a:p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055F323-3D26-464D-AA7D-02E04A27D2E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13ED8E2-4CF0-BD41-82F9-90FC81FD50B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77970DA-8822-1849-8CBA-E6C4781E075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CDD98BA-91BD-294D-9CA9-D0A12D43D732}" type="slidenum">
              <a:rPr lang="de-DE" altLang="de-DE" smtClean="0"/>
              <a:pPr/>
              <a:t>3</a:t>
            </a:fld>
            <a:endParaRPr lang="de-DE" altLang="de-D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167E993-8CCA-D141-AA38-CE63D445DC03}"/>
              </a:ext>
            </a:extLst>
          </p:cNvPr>
          <p:cNvCxnSpPr>
            <a:cxnSpLocks/>
          </p:cNvCxnSpPr>
          <p:nvPr/>
        </p:nvCxnSpPr>
        <p:spPr>
          <a:xfrm>
            <a:off x="881063" y="3651870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15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028353-83F6-C346-B0BE-45C46E15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Reinforcement Learning Grundlagen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2E8443-EA6B-5B43-A73F-47287E85CF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59A2A8-E7EB-1348-8DDE-053B1697AA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1777" y="3946188"/>
            <a:ext cx="4169470" cy="477528"/>
          </a:xfrm>
        </p:spPr>
        <p:txBody>
          <a:bodyPr/>
          <a:lstStyle/>
          <a:p>
            <a:r>
              <a:rPr lang="de-DE" sz="1000" dirty="0"/>
              <a:t>https://</a:t>
            </a:r>
            <a:r>
              <a:rPr lang="de-DE" sz="1000" dirty="0" err="1"/>
              <a:t>www.kdnuggets.com</a:t>
            </a:r>
            <a:r>
              <a:rPr lang="de-DE" sz="1000" dirty="0"/>
              <a:t>/2018/03/5-things-reinforcement-learning.html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A9113D-5329-F84C-839D-D3EEF428D42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5B709C-D32C-4549-A5AD-5BCA3F5E171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E8E662-4C2F-C946-91F3-07200527E4C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154BAD7-D4E5-954A-BA11-450A4735BCAF}" type="slidenum">
              <a:rPr lang="de-DE" altLang="de-DE" smtClean="0"/>
              <a:pPr/>
              <a:t>4</a:t>
            </a:fld>
            <a:endParaRPr lang="de-DE" alt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D15CA60-6922-0B43-9320-6823C60EA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8788"/>
            <a:ext cx="5334000" cy="2057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82542D9-1AFD-A247-8D30-E982BFC3549A}"/>
              </a:ext>
            </a:extLst>
          </p:cNvPr>
          <p:cNvSpPr txBox="1"/>
          <p:nvPr/>
        </p:nvSpPr>
        <p:spPr>
          <a:xfrm>
            <a:off x="5580113" y="1388331"/>
            <a:ext cx="2592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state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reward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Agent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action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386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C20AF3-63A6-BC4F-8172-C952651B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Reinforcement Learning Grundlagen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F72164-F799-6447-AC94-01D6C2131C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A1E586-936E-D149-8615-54DDBF04DB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76056" y="1116057"/>
            <a:ext cx="3312294" cy="332523"/>
          </a:xfrm>
        </p:spPr>
        <p:txBody>
          <a:bodyPr/>
          <a:lstStyle/>
          <a:p>
            <a:r>
              <a:rPr lang="de-DE" dirty="0" err="1"/>
              <a:t>Markov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7F860F-391F-7642-816D-2D54FECBAC2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B4AFE2-E5CC-3440-AB4B-E7458E0B05A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B3EF7F-D62B-434C-A04A-92FE5C28569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154BAD7-D4E5-954A-BA11-450A4735BCAF}" type="slidenum">
              <a:rPr lang="de-DE" altLang="de-DE" smtClean="0"/>
              <a:pPr/>
              <a:t>5</a:t>
            </a:fld>
            <a:endParaRPr lang="de-DE" alt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1F721D8-4B83-C944-A7A7-41881A89E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99" y="1373914"/>
            <a:ext cx="4828449" cy="257521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F9CC2B6-E9B9-0241-9B7C-D98340FF212F}"/>
              </a:ext>
            </a:extLst>
          </p:cNvPr>
          <p:cNvSpPr txBox="1"/>
          <p:nvPr/>
        </p:nvSpPr>
        <p:spPr>
          <a:xfrm>
            <a:off x="826517" y="4023997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accent6">
                    <a:lumMod val="65000"/>
                  </a:schemeClr>
                </a:solidFill>
              </a:rPr>
              <a:t>Hands-On Maschine Learning </a:t>
            </a:r>
            <a:r>
              <a:rPr lang="de-DE" sz="1000" dirty="0" err="1">
                <a:solidFill>
                  <a:schemeClr val="accent6">
                    <a:lumMod val="65000"/>
                  </a:schemeClr>
                </a:solidFill>
              </a:rPr>
              <a:t>with</a:t>
            </a:r>
            <a:r>
              <a:rPr lang="de-DE" sz="1000" dirty="0">
                <a:solidFill>
                  <a:schemeClr val="accent6">
                    <a:lumMod val="6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6">
                    <a:lumMod val="65000"/>
                  </a:schemeClr>
                </a:solidFill>
              </a:rPr>
              <a:t>Scikit-Learn</a:t>
            </a:r>
            <a:r>
              <a:rPr lang="de-DE" sz="1000" dirty="0">
                <a:solidFill>
                  <a:schemeClr val="accent6">
                    <a:lumMod val="65000"/>
                  </a:schemeClr>
                </a:solidFill>
              </a:rPr>
              <a:t>, </a:t>
            </a:r>
            <a:r>
              <a:rPr lang="de-DE" sz="1000" dirty="0" err="1">
                <a:solidFill>
                  <a:schemeClr val="accent6">
                    <a:lumMod val="65000"/>
                  </a:schemeClr>
                </a:solidFill>
              </a:rPr>
              <a:t>Keras</a:t>
            </a:r>
            <a:r>
              <a:rPr lang="de-DE" sz="1000" dirty="0">
                <a:solidFill>
                  <a:schemeClr val="accent6">
                    <a:lumMod val="65000"/>
                  </a:schemeClr>
                </a:solidFill>
              </a:rPr>
              <a:t> &amp; </a:t>
            </a:r>
            <a:r>
              <a:rPr lang="de-DE" sz="1000" dirty="0" err="1">
                <a:solidFill>
                  <a:schemeClr val="accent6">
                    <a:lumMod val="65000"/>
                  </a:schemeClr>
                </a:solidFill>
              </a:rPr>
              <a:t>TensorFlow</a:t>
            </a:r>
            <a:r>
              <a:rPr lang="de-DE" sz="1000" dirty="0">
                <a:solidFill>
                  <a:schemeClr val="accent6">
                    <a:lumMod val="65000"/>
                  </a:schemeClr>
                </a:solidFill>
              </a:rPr>
              <a:t> (Auflage 2) S.626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7F9D016-B3C3-D046-9F0C-948F5741A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3747495"/>
            <a:ext cx="3138836" cy="64003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386B64DB-631A-E247-B6ED-EB19B582D767}"/>
              </a:ext>
            </a:extLst>
          </p:cNvPr>
          <p:cNvSpPr txBox="1"/>
          <p:nvPr/>
        </p:nvSpPr>
        <p:spPr>
          <a:xfrm>
            <a:off x="5564163" y="4302541"/>
            <a:ext cx="2336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accent6">
                    <a:lumMod val="65000"/>
                  </a:schemeClr>
                </a:solidFill>
              </a:rPr>
              <a:t>https://</a:t>
            </a:r>
            <a:r>
              <a:rPr lang="de-DE" sz="800" dirty="0" err="1">
                <a:solidFill>
                  <a:schemeClr val="accent6">
                    <a:lumMod val="65000"/>
                  </a:schemeClr>
                </a:solidFill>
              </a:rPr>
              <a:t>medium.com</a:t>
            </a:r>
            <a:r>
              <a:rPr lang="de-DE" sz="800" dirty="0">
                <a:solidFill>
                  <a:schemeClr val="accent6">
                    <a:lumMod val="65000"/>
                  </a:schemeClr>
                </a:solidFill>
              </a:rPr>
              <a:t>/</a:t>
            </a:r>
            <a:r>
              <a:rPr lang="de-DE" sz="800" dirty="0" err="1">
                <a:solidFill>
                  <a:schemeClr val="accent6">
                    <a:lumMod val="65000"/>
                  </a:schemeClr>
                </a:solidFill>
              </a:rPr>
              <a:t>mindboard</a:t>
            </a:r>
            <a:r>
              <a:rPr lang="de-DE" sz="800" dirty="0">
                <a:solidFill>
                  <a:schemeClr val="accent6">
                    <a:lumMod val="65000"/>
                  </a:schemeClr>
                </a:solidFill>
              </a:rPr>
              <a:t>/q-matrix-update-to-train-deep-recurrent-q-network-more-effectively-de616e7c72fa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560929F-DD7B-B04E-8F7E-FF5760970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1452675"/>
            <a:ext cx="3892273" cy="128931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D003A887-D99D-0747-AB12-37BD342B74FE}"/>
              </a:ext>
            </a:extLst>
          </p:cNvPr>
          <p:cNvSpPr txBox="1"/>
          <p:nvPr/>
        </p:nvSpPr>
        <p:spPr>
          <a:xfrm>
            <a:off x="5004048" y="3260842"/>
            <a:ext cx="1320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Q-Values: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16CF21-197A-3C44-B14C-437C8D4C42E6}"/>
              </a:ext>
            </a:extLst>
          </p:cNvPr>
          <p:cNvSpPr txBox="1"/>
          <p:nvPr/>
        </p:nvSpPr>
        <p:spPr>
          <a:xfrm>
            <a:off x="5796136" y="2737120"/>
            <a:ext cx="2777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accent6">
                    <a:lumMod val="65000"/>
                  </a:schemeClr>
                </a:solidFill>
              </a:rPr>
              <a:t>https://</a:t>
            </a:r>
            <a:r>
              <a:rPr lang="de-DE" sz="800" dirty="0" err="1">
                <a:solidFill>
                  <a:schemeClr val="accent6">
                    <a:lumMod val="65000"/>
                  </a:schemeClr>
                </a:solidFill>
              </a:rPr>
              <a:t>towardsdatascience.com</a:t>
            </a:r>
            <a:r>
              <a:rPr lang="de-DE" sz="800" dirty="0">
                <a:solidFill>
                  <a:schemeClr val="accent6">
                    <a:lumMod val="65000"/>
                  </a:schemeClr>
                </a:solidFill>
              </a:rPr>
              <a:t>/a-crash-course-in-markov-decision-processes-the-bellman-equation-and-dynamic-programming-e80182207e85</a:t>
            </a:r>
          </a:p>
        </p:txBody>
      </p:sp>
    </p:spTree>
    <p:extLst>
      <p:ext uri="{BB962C8B-B14F-4D97-AF65-F5344CB8AC3E}">
        <p14:creationId xmlns:p14="http://schemas.microsoft.com/office/powerpoint/2010/main" val="223828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63603-D8AA-3549-998B-DAED2B71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Double Q-Learning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9A01EADF-9FF7-4E48-9FF7-A3D0F7323B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05B82B37-7CB8-3340-BFE9-B87362313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8B5548-6F91-5E4F-A24F-5F884254BA8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682DB6-F026-974A-8040-8CC1EAA140C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79F5BE-ED4F-2442-93D0-345EC1F1E8B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154BAD7-D4E5-954A-BA11-450A4735BCAF}" type="slidenum">
              <a:rPr lang="de-DE" altLang="de-DE" smtClean="0"/>
              <a:pPr/>
              <a:t>6</a:t>
            </a:fld>
            <a:endParaRPr lang="de-DE" alt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F3EDD79-FCE9-2B45-95F7-545767F8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561483"/>
            <a:ext cx="5511753" cy="2816224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A9738DCC-78F3-AD4B-BC15-E5C0E5EB450A}"/>
              </a:ext>
            </a:extLst>
          </p:cNvPr>
          <p:cNvSpPr/>
          <p:nvPr/>
        </p:nvSpPr>
        <p:spPr>
          <a:xfrm>
            <a:off x="720000" y="4488286"/>
            <a:ext cx="492379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/>
              <a:t>https://</a:t>
            </a:r>
            <a:r>
              <a:rPr lang="de-DE" sz="1000" dirty="0" err="1"/>
              <a:t>miro.medium.com</a:t>
            </a:r>
            <a:r>
              <a:rPr lang="de-DE" sz="1000" dirty="0"/>
              <a:t>/</a:t>
            </a:r>
            <a:r>
              <a:rPr lang="de-DE" sz="1000" dirty="0" err="1"/>
              <a:t>max</a:t>
            </a:r>
            <a:r>
              <a:rPr lang="de-DE" sz="1000" dirty="0"/>
              <a:t>/1068/1*NvvRn59pz-D1iSkBWpuIxA.png</a:t>
            </a:r>
          </a:p>
        </p:txBody>
      </p:sp>
    </p:spTree>
    <p:extLst>
      <p:ext uri="{BB962C8B-B14F-4D97-AF65-F5344CB8AC3E}">
        <p14:creationId xmlns:p14="http://schemas.microsoft.com/office/powerpoint/2010/main" val="332977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62E00-E62E-214E-B55E-FDC754C3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dirty="0" err="1"/>
              <a:t>Convolutional</a:t>
            </a:r>
            <a:r>
              <a:rPr lang="de-DE" b="0" dirty="0"/>
              <a:t> </a:t>
            </a:r>
            <a:r>
              <a:rPr lang="de-DE" b="0" dirty="0" err="1"/>
              <a:t>Neural</a:t>
            </a:r>
            <a:r>
              <a:rPr lang="de-DE" b="0" dirty="0"/>
              <a:t> Networks</a:t>
            </a:r>
            <a:br>
              <a:rPr lang="de-DE" b="0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A08E55-9602-374A-ABE4-1A5401027D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1F3017-72D6-424B-A80F-F229E788A1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1560" y="1150439"/>
            <a:ext cx="4644088" cy="28239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err="1"/>
              <a:t>Convolutional</a:t>
            </a:r>
            <a:r>
              <a:rPr lang="de-DE" sz="1400" b="1" dirty="0"/>
              <a:t> Block</a:t>
            </a:r>
            <a:r>
              <a:rPr lang="de-DE" sz="1400" dirty="0"/>
              <a:t> - </a:t>
            </a:r>
            <a:r>
              <a:rPr lang="de-DE" sz="1400" dirty="0" err="1"/>
              <a:t>Convolutional</a:t>
            </a:r>
            <a:r>
              <a:rPr lang="de-DE" sz="1400" dirty="0"/>
              <a:t> Layer und Pooling Layer</a:t>
            </a:r>
          </a:p>
          <a:p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err="1"/>
              <a:t>Fully</a:t>
            </a:r>
            <a:r>
              <a:rPr lang="de-DE" sz="1400" b="1" dirty="0"/>
              <a:t> </a:t>
            </a:r>
            <a:r>
              <a:rPr lang="de-DE" sz="1400" b="1" dirty="0" err="1"/>
              <a:t>Connected</a:t>
            </a:r>
            <a:r>
              <a:rPr lang="de-DE" sz="1400" b="1" dirty="0"/>
              <a:t> Block</a:t>
            </a:r>
            <a:r>
              <a:rPr lang="de-DE" sz="1400" dirty="0"/>
              <a:t> - führt die Klassifizierung basierend auf der Eingabe aus dem </a:t>
            </a:r>
            <a:r>
              <a:rPr lang="de-DE" sz="1400" dirty="0" err="1"/>
              <a:t>Convolutional</a:t>
            </a:r>
            <a:r>
              <a:rPr lang="de-DE" sz="1400" dirty="0"/>
              <a:t> Block aus</a:t>
            </a:r>
          </a:p>
          <a:p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Für jede Ebene wird die </a:t>
            </a:r>
            <a:r>
              <a:rPr lang="de-DE" sz="1400" b="1" dirty="0"/>
              <a:t>Feature-</a:t>
            </a:r>
            <a:r>
              <a:rPr lang="de-DE" sz="1400" b="1" dirty="0" err="1"/>
              <a:t>Map</a:t>
            </a:r>
            <a:r>
              <a:rPr lang="de-DE" sz="1400" dirty="0"/>
              <a:t> der vorhergehenden Schicht als Eingabe verwendet und ihre eigene Feature-</a:t>
            </a:r>
            <a:r>
              <a:rPr lang="de-DE" sz="1400" dirty="0" err="1"/>
              <a:t>map</a:t>
            </a:r>
            <a:r>
              <a:rPr lang="de-DE" sz="1400" dirty="0"/>
              <a:t> wird als Eingabe für die nachfolgende Schicht benutzt.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FD9589-3B68-BD42-9123-3E40003356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F5B7DC-9757-9A46-849C-58EC075CCB7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458BDD-B67B-9249-A9CD-BC8B370AEEE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154BAD7-D4E5-954A-BA11-450A4735BCAF}" type="slidenum">
              <a:rPr lang="de-DE" altLang="de-DE" smtClean="0"/>
              <a:pPr/>
              <a:t>7</a:t>
            </a:fld>
            <a:endParaRPr lang="de-DE" altLang="de-DE"/>
          </a:p>
        </p:txBody>
      </p:sp>
      <p:pic>
        <p:nvPicPr>
          <p:cNvPr id="1026" name="Picture 2" descr="https://lh4.googleusercontent.com/WzZrmISIlRwCu1W2kegcI_zauB1xRNKNhVzVkqiztNnshSyVZEo-gUIoYRFccqvgQvMF5TD7ongwMWj348UJfaWBH1whecLreDmUSvKM-3OusMAEqZKSnGTI6O_F4oVtoPk1_oTAP0I">
            <a:extLst>
              <a:ext uri="{FF2B5EF4-FFF2-40B4-BE49-F238E27FC236}">
                <a16:creationId xmlns:a16="http://schemas.microsoft.com/office/drawing/2014/main" id="{263FFFD1-5301-F74D-A22C-384A00614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627" y="1097834"/>
            <a:ext cx="3737461" cy="128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ZFxfcaSkIv7jr1xPfLgyNMo1oS_BJiV5dGwSJdeRiSoOe8Vt6Xfu8xEev_uX-iKJBklxy8GD0NNJIrQ9B4qzVxu3FdcZYAO-COY0SJqFWE8JCOJCckvj1eh-u7FuA8Tn3MRjFMBAL7E">
            <a:extLst>
              <a:ext uri="{FF2B5EF4-FFF2-40B4-BE49-F238E27FC236}">
                <a16:creationId xmlns:a16="http://schemas.microsoft.com/office/drawing/2014/main" id="{2CD0E5BB-706B-A44D-93CC-F0DC89B81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885" y="2942929"/>
            <a:ext cx="3573984" cy="116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6480BE6-3683-0A42-860E-E5804486622E}"/>
              </a:ext>
            </a:extLst>
          </p:cNvPr>
          <p:cNvSpPr/>
          <p:nvPr/>
        </p:nvSpPr>
        <p:spPr>
          <a:xfrm>
            <a:off x="5940152" y="2300804"/>
            <a:ext cx="3600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100" dirty="0">
                <a:solidFill>
                  <a:srgbClr val="000000"/>
                </a:solidFill>
                <a:latin typeface="Arial" panose="020B0604020202020204" pitchFamily="34" charset="0"/>
              </a:rPr>
              <a:t>Visueller Erkennungsprozess eines Menschen</a:t>
            </a:r>
            <a:endParaRPr lang="de-DE" sz="1100" dirty="0">
              <a:solidFill>
                <a:srgbClr val="000000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763A6A4-E85F-B34A-9A30-CC87AA45A78E}"/>
              </a:ext>
            </a:extLst>
          </p:cNvPr>
          <p:cNvSpPr/>
          <p:nvPr/>
        </p:nvSpPr>
        <p:spPr>
          <a:xfrm>
            <a:off x="4438790" y="238708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 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B5E08AE-0709-5F44-9942-4E9F161C7CB7}"/>
              </a:ext>
            </a:extLst>
          </p:cNvPr>
          <p:cNvSpPr/>
          <p:nvPr/>
        </p:nvSpPr>
        <p:spPr>
          <a:xfrm>
            <a:off x="6065940" y="2482515"/>
            <a:ext cx="29696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rgbClr val="000000"/>
                </a:solidFill>
                <a:latin typeface="Arial" panose="020B0604020202020204" pitchFamily="34" charset="0"/>
              </a:rPr>
              <a:t>https://</a:t>
            </a:r>
            <a:r>
              <a:rPr lang="de-DE" sz="800" dirty="0" err="1">
                <a:solidFill>
                  <a:srgbClr val="000000"/>
                </a:solidFill>
                <a:latin typeface="Arial" panose="020B0604020202020204" pitchFamily="34" charset="0"/>
              </a:rPr>
              <a:t>medium.com</a:t>
            </a:r>
            <a:r>
              <a:rPr lang="de-DE" sz="800" dirty="0">
                <a:solidFill>
                  <a:srgbClr val="000000"/>
                </a:solidFill>
                <a:latin typeface="Arial" panose="020B0604020202020204" pitchFamily="34" charset="0"/>
              </a:rPr>
              <a:t>/@</a:t>
            </a:r>
            <a:r>
              <a:rPr lang="de-DE" sz="800" dirty="0" err="1">
                <a:solidFill>
                  <a:srgbClr val="000000"/>
                </a:solidFill>
                <a:latin typeface="Arial" panose="020B0604020202020204" pitchFamily="34" charset="0"/>
              </a:rPr>
              <a:t>himadrisankarchatterjee</a:t>
            </a:r>
            <a:r>
              <a:rPr lang="de-DE" sz="800" dirty="0">
                <a:solidFill>
                  <a:srgbClr val="000000"/>
                </a:solidFill>
                <a:latin typeface="Arial" panose="020B0604020202020204" pitchFamily="34" charset="0"/>
              </a:rPr>
              <a:t>/a-basic-introduction-to-convolutional-neural-network-8e39019b27c4</a:t>
            </a:r>
            <a:endParaRPr lang="de-DE" sz="800" dirty="0">
              <a:solidFill>
                <a:srgbClr val="00000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FAABC12-EF9B-8744-8BDD-AEBD755DE0DF}"/>
              </a:ext>
            </a:extLst>
          </p:cNvPr>
          <p:cNvSpPr txBox="1"/>
          <p:nvPr/>
        </p:nvSpPr>
        <p:spPr>
          <a:xfrm>
            <a:off x="6188051" y="4168974"/>
            <a:ext cx="27254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Allgemeine Darstellung eines CNNs 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03F4097-DE82-D848-8B5C-72784212BA29}"/>
              </a:ext>
            </a:extLst>
          </p:cNvPr>
          <p:cNvSpPr/>
          <p:nvPr/>
        </p:nvSpPr>
        <p:spPr>
          <a:xfrm>
            <a:off x="5940152" y="4430584"/>
            <a:ext cx="29989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solidFill>
                  <a:srgbClr val="000000"/>
                </a:solidFill>
                <a:latin typeface="Arial" panose="020B0604020202020204" pitchFamily="34" charset="0"/>
              </a:rPr>
              <a:t>https://</a:t>
            </a:r>
            <a:r>
              <a:rPr lang="de-DE" sz="800" dirty="0" err="1">
                <a:solidFill>
                  <a:srgbClr val="000000"/>
                </a:solidFill>
                <a:latin typeface="Arial" panose="020B0604020202020204" pitchFamily="34" charset="0"/>
              </a:rPr>
              <a:t>de.wikipedia.org</a:t>
            </a:r>
            <a:r>
              <a:rPr lang="de-DE" sz="800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lang="de-DE" sz="800" dirty="0" err="1">
                <a:solidFill>
                  <a:srgbClr val="000000"/>
                </a:solidFill>
                <a:latin typeface="Arial" panose="020B0604020202020204" pitchFamily="34" charset="0"/>
              </a:rPr>
              <a:t>wiki</a:t>
            </a:r>
            <a:r>
              <a:rPr lang="de-DE" sz="800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lang="de-DE" sz="800" dirty="0" err="1">
                <a:solidFill>
                  <a:srgbClr val="000000"/>
                </a:solidFill>
                <a:latin typeface="Arial" panose="020B0604020202020204" pitchFamily="34" charset="0"/>
              </a:rPr>
              <a:t>Convolutional_Neural_Network</a:t>
            </a:r>
            <a:r>
              <a:rPr lang="de-DE" sz="800" dirty="0">
                <a:solidFill>
                  <a:srgbClr val="000000"/>
                </a:solidFill>
                <a:latin typeface="Arial" panose="020B0604020202020204" pitchFamily="34" charset="0"/>
              </a:rPr>
              <a:t>#/</a:t>
            </a:r>
            <a:r>
              <a:rPr lang="de-DE" sz="800" dirty="0" err="1">
                <a:solidFill>
                  <a:srgbClr val="000000"/>
                </a:solidFill>
                <a:latin typeface="Arial" panose="020B0604020202020204" pitchFamily="34" charset="0"/>
              </a:rPr>
              <a:t>media</a:t>
            </a:r>
            <a:r>
              <a:rPr lang="de-DE" sz="800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lang="de-DE" sz="800" dirty="0" err="1">
                <a:solidFill>
                  <a:srgbClr val="000000"/>
                </a:solidFill>
                <a:latin typeface="Arial" panose="020B0604020202020204" pitchFamily="34" charset="0"/>
              </a:rPr>
              <a:t>Datei:Typical_cnn.png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245080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EF9302-69F9-F240-A261-AAB77F0B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Super Mario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9078B1-0407-D241-9B0E-BB055F0558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335B16-7C6D-9040-8E5E-6240D95BE1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0000" y="1347615"/>
            <a:ext cx="4068024" cy="31513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Erschienen: Jahre 1985 (Japan)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Firma: Nintendo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Spielekonsolen: Nintendo Entertainment System (NES)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Figur: Mario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Hindernisse: Röhren, Abgründe, Gegner </a:t>
            </a:r>
            <a:r>
              <a:rPr lang="de-DE" dirty="0" err="1"/>
              <a:t>ect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Zeit pro Durchlauf: 400s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Leben: 3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A4D2E0-15CB-B345-89EE-E2A306AB909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6B6524-6ACE-874D-B19C-6F4ACA0E9E1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12E93C-C730-974E-AE6B-2D4423BD54E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154BAD7-D4E5-954A-BA11-450A4735BCAF}" type="slidenum">
              <a:rPr lang="de-DE" altLang="de-DE" smtClean="0"/>
              <a:pPr/>
              <a:t>8</a:t>
            </a:fld>
            <a:endParaRPr lang="de-DE" alt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B0A295B-035C-3644-8656-A765F46615E7}"/>
              </a:ext>
            </a:extLst>
          </p:cNvPr>
          <p:cNvSpPr/>
          <p:nvPr/>
        </p:nvSpPr>
        <p:spPr>
          <a:xfrm>
            <a:off x="5004048" y="3861879"/>
            <a:ext cx="40013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solidFill>
                  <a:schemeClr val="accent6">
                    <a:lumMod val="65000"/>
                  </a:schemeClr>
                </a:solidFill>
              </a:rPr>
              <a:t>https://warehouse-camo.ingress.cmh1.psfhosted.org/c4717c633d3823dda390ebc21bac34b18e7c22c3/68747470733a2f2f757365722d696d616765732e67697468756275736572636f6e74656e742e636f6d2f323138343436392f34303934383832302d33643135653563322d363833302d313165382d383164342d6563666166666565306131342e706e67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80D1D7C-F1FF-2941-9229-454586063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880" y="577048"/>
            <a:ext cx="3745409" cy="327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65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18F9F-1708-BF4D-875F-607AC0011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und Auswertung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F5FFB9-D89B-F14C-B8A0-3F73E3F190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751E4F-104A-4B41-9E57-7200BF0B90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0ADB85-7B8C-6E46-8B26-A3750EE6F94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2BD81D-F6FD-9B49-9270-0DC4A3CE9D4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Referent_in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4D8CEE-8C88-0A4C-B771-F69327DEA59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154BAD7-D4E5-954A-BA11-450A4735BCAF}" type="slidenum">
              <a:rPr lang="de-DE" altLang="de-DE" smtClean="0"/>
              <a:pPr/>
              <a:t>9</a:t>
            </a:fld>
            <a:endParaRPr lang="de-DE" alt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DAE5833-F74E-F441-805C-6D3A48DF1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94" y="1388331"/>
            <a:ext cx="7998287" cy="266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5551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vorlage HTW Berlin Schwerpunkt Text">
  <a:themeElements>
    <a:clrScheme name="Farben HTW Berlin">
      <a:dk1>
        <a:sysClr val="windowText" lastClr="000000"/>
      </a:dk1>
      <a:lt1>
        <a:srgbClr val="FFFFFF"/>
      </a:lt1>
      <a:dk2>
        <a:srgbClr val="76B900"/>
      </a:dk2>
      <a:lt2>
        <a:srgbClr val="FFFFFF"/>
      </a:lt2>
      <a:accent1>
        <a:srgbClr val="76B900"/>
      </a:accent1>
      <a:accent2>
        <a:srgbClr val="AFAFAF"/>
      </a:accent2>
      <a:accent3>
        <a:srgbClr val="0082D1"/>
      </a:accent3>
      <a:accent4>
        <a:srgbClr val="FF5F00"/>
      </a:accent4>
      <a:accent5>
        <a:srgbClr val="000000"/>
      </a:accent5>
      <a:accent6>
        <a:srgbClr val="FFFFFF"/>
      </a:accent6>
      <a:hlink>
        <a:srgbClr val="0000FF"/>
      </a:hlink>
      <a:folHlink>
        <a:srgbClr val="800080"/>
      </a:folHlink>
    </a:clrScheme>
    <a:fontScheme name="HTW Berlin  Textlasti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astervorlage_HTW_Berlin_Schwerpunkt_Text" id="{45AC59F6-3AEB-1149-9481-760ACA4C9FE2}" vid="{4F31D979-666D-5743-A53C-26A48B70121B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Mastervorlage HTW Berlin Schwerpunkt Text</Template>
  <TotalTime>0</TotalTime>
  <Words>523</Words>
  <Application>Microsoft Macintosh PowerPoint</Application>
  <PresentationFormat>Bildschirmpräsentation (16:9)</PresentationFormat>
  <Paragraphs>123</Paragraphs>
  <Slides>15</Slides>
  <Notes>0</Notes>
  <HiddenSlides>0</HiddenSlides>
  <MMClips>3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Verdana</vt:lpstr>
      <vt:lpstr>Mastervorlage HTW Berlin Schwerpunkt Text</vt:lpstr>
      <vt:lpstr>Reinforcement Learning in einem 2D-Environment (Super Mario Bro.)  </vt:lpstr>
      <vt:lpstr>Inhaltsverzeichnis </vt:lpstr>
      <vt:lpstr>Abgrenzung zu anderen Learning Algorithmen </vt:lpstr>
      <vt:lpstr>Reinforcement Learning Grundlagen </vt:lpstr>
      <vt:lpstr>Reinforcement Learning Grundlagen</vt:lpstr>
      <vt:lpstr>Double Q-Learning</vt:lpstr>
      <vt:lpstr>Convolutional Neural Networks    </vt:lpstr>
      <vt:lpstr>Super Mario </vt:lpstr>
      <vt:lpstr>Implementierung und Auswertung </vt:lpstr>
      <vt:lpstr>Durchlauf 1</vt:lpstr>
      <vt:lpstr>Durchlauf 2</vt:lpstr>
      <vt:lpstr>Durchlauf 3</vt:lpstr>
      <vt:lpstr>Trainings Ergebnisse in Video </vt:lpstr>
      <vt:lpstr>Fazit 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Dennis Lehmann</dc:creator>
  <cp:lastModifiedBy>Dennis Lehmann</cp:lastModifiedBy>
  <cp:revision>23</cp:revision>
  <dcterms:created xsi:type="dcterms:W3CDTF">2021-03-22T10:38:59Z</dcterms:created>
  <dcterms:modified xsi:type="dcterms:W3CDTF">2021-04-02T14:46:06Z</dcterms:modified>
</cp:coreProperties>
</file>