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Quicksan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vcR/P8GDdrx3r2vKi/Ndxia+2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Quicksand-bold.fntdata"/><Relationship Id="rId27" Type="http://schemas.openxmlformats.org/officeDocument/2006/relationships/font" Target="fonts/Quicks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074b6dcb2c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g1074b6dcb2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71991da2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071991da24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71991da2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071991da24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71991da2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1071991da24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3476b490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a3476b49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ac356b4ea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10ac356b4ea_3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71991da24_1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1071991da24_1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74b6dcb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074b6dcb2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71991da24_1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g1071991da24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d7b5e1f6f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ad7b5e1f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71991da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1071991da2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ac356b4ea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ac356b4e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71991da2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071991da24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74b6dcb2c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74b6dcb2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https://xd.adobe.com/view/9c25d789-3082-4b57-5c7e-0cfd2ba152c1-ea14/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71991da24_1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1071991da24_1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ac356b4ea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0ac356b4ea_3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10" name="Google Shape;10;p12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14" name="Google Shape;14;p1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19" name="Google Shape;19;p1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4"/>
          <p:cNvSpPr/>
          <p:nvPr/>
        </p:nvSpPr>
        <p:spPr>
          <a:xfrm>
            <a:off x="493600" y="1113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5"/>
          <p:cNvSpPr/>
          <p:nvPr/>
        </p:nvSpPr>
        <p:spPr>
          <a:xfrm>
            <a:off x="808650" y="1428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 key colo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1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1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b="0" i="0" sz="3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None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32.png"/><Relationship Id="rId6" Type="http://schemas.openxmlformats.org/officeDocument/2006/relationships/image" Target="../media/image26.png"/><Relationship Id="rId7" Type="http://schemas.openxmlformats.org/officeDocument/2006/relationships/image" Target="../media/image21.png"/><Relationship Id="rId8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3.png"/><Relationship Id="rId8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jpg"/><Relationship Id="rId4" Type="http://schemas.openxmlformats.org/officeDocument/2006/relationships/image" Target="../media/image25.jpg"/><Relationship Id="rId5" Type="http://schemas.openxmlformats.org/officeDocument/2006/relationships/image" Target="../media/image2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074b6dcb2c_3_0"/>
          <p:cNvSpPr txBox="1"/>
          <p:nvPr>
            <p:ph type="ctrTitle"/>
          </p:nvPr>
        </p:nvSpPr>
        <p:spPr>
          <a:xfrm>
            <a:off x="0" y="889500"/>
            <a:ext cx="9144000" cy="995100"/>
          </a:xfrm>
          <a:prstGeom prst="rect">
            <a:avLst/>
          </a:prstGeom>
          <a:solidFill>
            <a:srgbClr val="39C0BA"/>
          </a:solidFill>
          <a:ln cap="rnd" cmpd="sng" w="19050">
            <a:solidFill>
              <a:srgbClr val="39C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o-RO">
                <a:solidFill>
                  <a:schemeClr val="lt1"/>
                </a:solidFill>
              </a:rPr>
              <a:t>Habit Oasis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2" name="Google Shape;32;g1074b6dcb2c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588" y="3051250"/>
            <a:ext cx="5267424" cy="34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071991da24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950" y="1376513"/>
            <a:ext cx="6302170" cy="266718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g1071991da24_0_8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o-RO" sz="2900"/>
              <a:t>Analytics</a:t>
            </a:r>
            <a:endParaRPr b="1" sz="2900"/>
          </a:p>
        </p:txBody>
      </p:sp>
      <p:pic>
        <p:nvPicPr>
          <p:cNvPr id="156" name="Google Shape;156;g1071991da24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949" y="4342449"/>
            <a:ext cx="1893175" cy="2277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g1071991da24_0_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9612" y="4372000"/>
            <a:ext cx="3397237" cy="2217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g1071991da24_0_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5325" y="4372000"/>
            <a:ext cx="2500324" cy="2217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g1071991da24_0_85"/>
          <p:cNvSpPr txBox="1"/>
          <p:nvPr/>
        </p:nvSpPr>
        <p:spPr>
          <a:xfrm>
            <a:off x="7393750" y="1915425"/>
            <a:ext cx="16119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ro-RO">
                <a:latin typeface="Quicksand"/>
                <a:ea typeface="Quicksand"/>
                <a:cs typeface="Quicksand"/>
                <a:sym typeface="Quicksand"/>
              </a:rPr>
              <a:t>Reddit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ro-RO">
                <a:latin typeface="Quicksand"/>
                <a:ea typeface="Quicksand"/>
                <a:cs typeface="Quicksand"/>
                <a:sym typeface="Quicksand"/>
              </a:rPr>
              <a:t>Instagram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ro-RO">
                <a:latin typeface="Quicksand"/>
                <a:ea typeface="Quicksand"/>
                <a:cs typeface="Quicksand"/>
                <a:sym typeface="Quicksand"/>
              </a:rPr>
              <a:t>Facebook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ro-RO">
                <a:latin typeface="Quicksand"/>
                <a:ea typeface="Quicksand"/>
                <a:cs typeface="Quicksand"/>
                <a:sym typeface="Quicksand"/>
              </a:rPr>
              <a:t>Direct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lang="ro-RO">
                <a:latin typeface="Quicksand"/>
                <a:ea typeface="Quicksand"/>
                <a:cs typeface="Quicksand"/>
                <a:sym typeface="Quicksand"/>
              </a:rPr>
              <a:t>LinkedIn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0" name="Google Shape;160;g1071991da24_0_85"/>
          <p:cNvPicPr preferRelativeResize="0"/>
          <p:nvPr/>
        </p:nvPicPr>
        <p:blipFill rotWithShape="1">
          <a:blip r:embed="rId7">
            <a:alphaModFix/>
          </a:blip>
          <a:srcRect b="-16376" l="0" r="0" t="22258"/>
          <a:stretch/>
        </p:blipFill>
        <p:spPr>
          <a:xfrm>
            <a:off x="977950" y="1380350"/>
            <a:ext cx="6302175" cy="2667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Google Shape;161;g1071991da24_0_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9600" y="4372000"/>
            <a:ext cx="3397250" cy="221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71991da24_0_10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o-RO" sz="2900"/>
              <a:t>Feedback (app &amp; landing page)</a:t>
            </a:r>
            <a:endParaRPr b="1" sz="2900"/>
          </a:p>
        </p:txBody>
      </p:sp>
      <p:pic>
        <p:nvPicPr>
          <p:cNvPr id="167" name="Google Shape;167;g1071991da24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650" y="1125875"/>
            <a:ext cx="5379725" cy="15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071991da24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575" y="2752163"/>
            <a:ext cx="5730800" cy="8974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g1071991da24_0_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1003" y="3735700"/>
            <a:ext cx="5561025" cy="5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071991da24_0_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851" y="4348053"/>
            <a:ext cx="2867999" cy="23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071991da24_0_108"/>
          <p:cNvPicPr preferRelativeResize="0"/>
          <p:nvPr/>
        </p:nvPicPr>
        <p:blipFill rotWithShape="1">
          <a:blip r:embed="rId7">
            <a:alphaModFix/>
          </a:blip>
          <a:srcRect b="6207" l="8926" r="7649" t="7339"/>
          <a:stretch/>
        </p:blipFill>
        <p:spPr>
          <a:xfrm>
            <a:off x="6965150" y="120550"/>
            <a:ext cx="1995801" cy="141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071991da24_0_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8850" y="4348050"/>
            <a:ext cx="2931962" cy="229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71991da24_0_4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o-RO" sz="2900"/>
              <a:t>Conclusions</a:t>
            </a:r>
            <a:endParaRPr b="1" sz="2900"/>
          </a:p>
        </p:txBody>
      </p:sp>
      <p:sp>
        <p:nvSpPr>
          <p:cNvPr id="178" name="Google Shape;178;g1071991da24_0_46"/>
          <p:cNvSpPr txBox="1"/>
          <p:nvPr/>
        </p:nvSpPr>
        <p:spPr>
          <a:xfrm>
            <a:off x="1028350" y="1565650"/>
            <a:ext cx="73269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Quicksand"/>
              <a:buChar char="●"/>
            </a:pPr>
            <a:r>
              <a:rPr lang="ro-RO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Idea was validated =&gt; started building a first version of our app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Quicksand"/>
              <a:buChar char="●"/>
            </a:pPr>
            <a:r>
              <a:rPr lang="ro-RO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Approximation of 5K users for the first year</a:t>
            </a:r>
            <a:r>
              <a:rPr b="1" lang="ro-RO" sz="1600">
                <a:latin typeface="Quicksand"/>
                <a:ea typeface="Quicksand"/>
                <a:cs typeface="Quicksand"/>
                <a:sym typeface="Quicksand"/>
              </a:rPr>
              <a:t>      </a:t>
            </a:r>
            <a:endParaRPr b="1" sz="1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1600">
                <a:latin typeface="Quicksand"/>
                <a:ea typeface="Quicksand"/>
                <a:cs typeface="Quicksand"/>
                <a:sym typeface="Quicksand"/>
              </a:rPr>
              <a:t>  </a:t>
            </a:r>
            <a:endParaRPr b="1" sz="1600"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Quicksand"/>
              <a:buChar char="●"/>
            </a:pPr>
            <a:r>
              <a:rPr lang="ro-RO" sz="1600">
                <a:latin typeface="Quicksand"/>
                <a:ea typeface="Quicksand"/>
                <a:cs typeface="Quicksand"/>
                <a:sym typeface="Quicksand"/>
              </a:rPr>
              <a:t>20% Premium Package Users for the first year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9" name="Google Shape;179;g1071991da24_0_4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513" y="3719150"/>
            <a:ext cx="4757425" cy="29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a3476b490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22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a3476b490b_0_0"/>
          <p:cNvSpPr txBox="1"/>
          <p:nvPr>
            <p:ph type="title"/>
          </p:nvPr>
        </p:nvSpPr>
        <p:spPr>
          <a:xfrm>
            <a:off x="3179700" y="533400"/>
            <a:ext cx="27846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ro-RO" sz="4000"/>
              <a:t>OUR TEAM</a:t>
            </a:r>
            <a:endParaRPr b="1" sz="4000"/>
          </a:p>
        </p:txBody>
      </p:sp>
      <p:pic>
        <p:nvPicPr>
          <p:cNvPr id="186" name="Google Shape;186;ga3476b490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37" y="1545025"/>
            <a:ext cx="7920524" cy="491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ctrTitle"/>
          </p:nvPr>
        </p:nvSpPr>
        <p:spPr>
          <a:xfrm>
            <a:off x="1295413" y="484225"/>
            <a:ext cx="6680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o-RO">
                <a:solidFill>
                  <a:schemeClr val="dk1"/>
                </a:solidFill>
              </a:rPr>
              <a:t>Habit Oasis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100" y="6449425"/>
            <a:ext cx="347500" cy="3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 txBox="1"/>
          <p:nvPr/>
        </p:nvSpPr>
        <p:spPr>
          <a:xfrm>
            <a:off x="7865600" y="6423075"/>
            <a:ext cx="18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>
                <a:latin typeface="Quicksand"/>
                <a:ea typeface="Quicksand"/>
                <a:cs typeface="Quicksand"/>
                <a:sym typeface="Quicksand"/>
              </a:rPr>
              <a:t>@habitoasis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4" name="Google Shape;19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800" y="1803538"/>
            <a:ext cx="329565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0"/>
          <p:cNvPicPr preferRelativeResize="0"/>
          <p:nvPr/>
        </p:nvPicPr>
        <p:blipFill rotWithShape="1">
          <a:blip r:embed="rId5">
            <a:alphaModFix/>
          </a:blip>
          <a:srcRect b="0" l="21399" r="19811" t="0"/>
          <a:stretch/>
        </p:blipFill>
        <p:spPr>
          <a:xfrm>
            <a:off x="7560550" y="6131200"/>
            <a:ext cx="305049" cy="291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>
          <a:xfrm>
            <a:off x="7939875" y="6131200"/>
            <a:ext cx="18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>
                <a:latin typeface="Quicksand"/>
                <a:ea typeface="Quicksand"/>
                <a:cs typeface="Quicksand"/>
                <a:sym typeface="Quicksand"/>
              </a:rPr>
              <a:t>habitoasis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7" name="Google Shape;197;p10"/>
          <p:cNvSpPr txBox="1"/>
          <p:nvPr>
            <p:ph type="ctrTitle"/>
          </p:nvPr>
        </p:nvSpPr>
        <p:spPr>
          <a:xfrm>
            <a:off x="1348840" y="5250417"/>
            <a:ext cx="6680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o-RO" sz="3300">
                <a:solidFill>
                  <a:schemeClr val="dk1"/>
                </a:solidFill>
              </a:rPr>
              <a:t>Thank you!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o-RO" sz="3300">
                <a:solidFill>
                  <a:srgbClr val="CC4125"/>
                </a:solidFill>
              </a:rPr>
              <a:t>Q&amp;A</a:t>
            </a:r>
            <a:endParaRPr sz="3300">
              <a:solidFill>
                <a:srgbClr val="CC4125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ac356b4ea_3_4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o-RO" sz="2900"/>
              <a:t>MVP validation (after feedback)</a:t>
            </a:r>
            <a:endParaRPr b="1" sz="2900"/>
          </a:p>
        </p:txBody>
      </p:sp>
      <p:pic>
        <p:nvPicPr>
          <p:cNvPr id="203" name="Google Shape;203;g10ac356b4ea_3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447" y="1585575"/>
            <a:ext cx="2173909" cy="46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0ac356b4ea_3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3081" y="1585575"/>
            <a:ext cx="2175776" cy="467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0ac356b4ea_3_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8582" y="1585575"/>
            <a:ext cx="2173515" cy="46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71991da24_10_8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o-RO" sz="2900"/>
              <a:t>Hotjar Heatmap</a:t>
            </a:r>
            <a:endParaRPr b="1" sz="2900"/>
          </a:p>
        </p:txBody>
      </p:sp>
      <p:pic>
        <p:nvPicPr>
          <p:cNvPr id="211" name="Google Shape;211;g1071991da24_1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700" y="1165200"/>
            <a:ext cx="3978176" cy="551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74b6dcb2c_0_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o-RO" sz="2900"/>
              <a:t>Analytics</a:t>
            </a:r>
            <a:endParaRPr b="1" sz="2900"/>
          </a:p>
        </p:txBody>
      </p:sp>
      <p:pic>
        <p:nvPicPr>
          <p:cNvPr id="217" name="Google Shape;217;g1074b6dcb2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488" y="1566550"/>
            <a:ext cx="7764075" cy="37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074b6dcb2c_0_9"/>
          <p:cNvSpPr txBox="1"/>
          <p:nvPr/>
        </p:nvSpPr>
        <p:spPr>
          <a:xfrm>
            <a:off x="686412" y="5506925"/>
            <a:ext cx="8153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>
                <a:latin typeface="Quicksand"/>
                <a:ea typeface="Quicksand"/>
                <a:cs typeface="Quicksand"/>
                <a:sym typeface="Quicksand"/>
              </a:rPr>
              <a:t>Not all the sessions launching platforms were registered correctly (most of them are "direct/none"), but we concluded, based on feedback (comments on posts/direct messages) and other statistics on Hotjar that the posts bringing us the most people were the ones on Reddit, followed by Instagram and Facebook</a:t>
            </a:r>
            <a:r>
              <a:rPr lang="ro-RO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71991da24_10_12"/>
          <p:cNvSpPr txBox="1"/>
          <p:nvPr>
            <p:ph type="title"/>
          </p:nvPr>
        </p:nvSpPr>
        <p:spPr>
          <a:xfrm>
            <a:off x="1171650" y="429250"/>
            <a:ext cx="73680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ro-RO" sz="2900"/>
              <a:t>Problems &amp; Solutions</a:t>
            </a:r>
            <a:endParaRPr b="1" sz="2900"/>
          </a:p>
        </p:txBody>
      </p:sp>
      <p:cxnSp>
        <p:nvCxnSpPr>
          <p:cNvPr id="38" name="Google Shape;38;g1071991da24_10_12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lg" w="lg" type="oval"/>
          </a:ln>
        </p:spPr>
      </p:cxnSp>
      <p:cxnSp>
        <p:nvCxnSpPr>
          <p:cNvPr id="39" name="Google Shape;39;g1071991da24_10_12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lg" w="lg" type="oval"/>
          </a:ln>
        </p:spPr>
      </p:cxnSp>
      <p:sp>
        <p:nvSpPr>
          <p:cNvPr id="40" name="Google Shape;40;g1071991da24_10_12"/>
          <p:cNvSpPr txBox="1"/>
          <p:nvPr/>
        </p:nvSpPr>
        <p:spPr>
          <a:xfrm>
            <a:off x="2255200" y="2251328"/>
            <a:ext cx="56310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</a:pPr>
            <a:r>
              <a:rPr lang="ro-RO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Development of a personalized reminders system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</a:pPr>
            <a:r>
              <a:t/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1" name="Google Shape;41;g1071991da24_10_12"/>
          <p:cNvCxnSpPr/>
          <p:nvPr/>
        </p:nvCxnSpPr>
        <p:spPr>
          <a:xfrm rot="10800000">
            <a:off x="1482251" y="3297157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lg" w="lg" type="oval"/>
          </a:ln>
        </p:spPr>
      </p:cxnSp>
      <p:sp>
        <p:nvSpPr>
          <p:cNvPr id="42" name="Google Shape;42;g1071991da24_10_12"/>
          <p:cNvSpPr/>
          <p:nvPr/>
        </p:nvSpPr>
        <p:spPr>
          <a:xfrm>
            <a:off x="1012438" y="1825485"/>
            <a:ext cx="939600" cy="9396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1071991da24_10_12"/>
          <p:cNvSpPr/>
          <p:nvPr/>
        </p:nvSpPr>
        <p:spPr>
          <a:xfrm>
            <a:off x="1012440" y="3521250"/>
            <a:ext cx="939600" cy="9396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1071991da24_10_12"/>
          <p:cNvSpPr/>
          <p:nvPr/>
        </p:nvSpPr>
        <p:spPr>
          <a:xfrm>
            <a:off x="1012440" y="5217013"/>
            <a:ext cx="939600" cy="9396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071991da24_10_12"/>
          <p:cNvSpPr txBox="1"/>
          <p:nvPr/>
        </p:nvSpPr>
        <p:spPr>
          <a:xfrm>
            <a:off x="2255199" y="4014025"/>
            <a:ext cx="56310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</a:pPr>
            <a:r>
              <a:rPr lang="ro-RO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Community, constant reminders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</a:pPr>
            <a:r>
              <a:t/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" name="Google Shape;46;g1071991da24_10_12"/>
          <p:cNvSpPr txBox="1"/>
          <p:nvPr/>
        </p:nvSpPr>
        <p:spPr>
          <a:xfrm>
            <a:off x="2255198" y="5791496"/>
            <a:ext cx="49005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</a:pPr>
            <a:r>
              <a:rPr lang="ro-RO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Modern app, custom profile, community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</a:pPr>
            <a:r>
              <a:t/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</a:pPr>
            <a:r>
              <a:t/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" name="Google Shape;47;g1071991da24_10_12"/>
          <p:cNvSpPr txBox="1"/>
          <p:nvPr/>
        </p:nvSpPr>
        <p:spPr>
          <a:xfrm>
            <a:off x="2255200" y="1835828"/>
            <a:ext cx="741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1500">
                <a:latin typeface="Quicksand"/>
                <a:ea typeface="Quicksand"/>
                <a:cs typeface="Quicksand"/>
                <a:sym typeface="Quicksand"/>
              </a:rPr>
              <a:t>Forgetting to do things</a:t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" name="Google Shape;48;g1071991da24_10_12"/>
          <p:cNvSpPr txBox="1"/>
          <p:nvPr/>
        </p:nvSpPr>
        <p:spPr>
          <a:xfrm>
            <a:off x="2255200" y="3367525"/>
            <a:ext cx="685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1500">
                <a:latin typeface="Quicksand"/>
                <a:ea typeface="Quicksand"/>
                <a:cs typeface="Quicksand"/>
                <a:sym typeface="Quicksand"/>
              </a:rPr>
              <a:t>Lack of time/motivation/organizing, </a:t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1500">
                <a:latin typeface="Quicksand"/>
                <a:ea typeface="Quicksand"/>
                <a:cs typeface="Quicksand"/>
                <a:sym typeface="Quicksand"/>
              </a:rPr>
              <a:t>procrastination, comfort, stress</a:t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" name="Google Shape;49;g1071991da24_10_12"/>
          <p:cNvSpPr txBox="1"/>
          <p:nvPr/>
        </p:nvSpPr>
        <p:spPr>
          <a:xfrm>
            <a:off x="2255200" y="5140125"/>
            <a:ext cx="74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1500">
                <a:latin typeface="Quicksand"/>
                <a:ea typeface="Quicksand"/>
                <a:cs typeface="Quicksand"/>
                <a:sym typeface="Quicksand"/>
              </a:rPr>
              <a:t>Lack of user-friendly interfaces, responsiveness </a:t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1500">
                <a:latin typeface="Quicksand"/>
                <a:ea typeface="Quicksand"/>
                <a:cs typeface="Quicksand"/>
                <a:sym typeface="Quicksand"/>
              </a:rPr>
              <a:t>or features for motivating friends</a:t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0" name="Google Shape;50;g1071991da24_1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750" y="2021150"/>
            <a:ext cx="510990" cy="6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g1071991da24_1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000" y="5363575"/>
            <a:ext cx="646500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1071991da24_1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9225" y="3578025"/>
            <a:ext cx="826050" cy="8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d7b5e1f6f_0_17"/>
          <p:cNvSpPr txBox="1"/>
          <p:nvPr>
            <p:ph type="title"/>
          </p:nvPr>
        </p:nvSpPr>
        <p:spPr>
          <a:xfrm>
            <a:off x="1171650" y="429250"/>
            <a:ext cx="79725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ro-RO" sz="2900"/>
              <a:t>Competition &amp; Advantage over competition</a:t>
            </a:r>
            <a:endParaRPr b="1" sz="2900"/>
          </a:p>
        </p:txBody>
      </p:sp>
      <p:cxnSp>
        <p:nvCxnSpPr>
          <p:cNvPr id="58" name="Google Shape;58;gad7b5e1f6f_0_17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lg" w="lg" type="oval"/>
          </a:ln>
        </p:spPr>
      </p:cxnSp>
      <p:cxnSp>
        <p:nvCxnSpPr>
          <p:cNvPr id="59" name="Google Shape;59;gad7b5e1f6f_0_17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lg" w="lg" type="oval"/>
          </a:ln>
        </p:spPr>
      </p:cxnSp>
      <p:sp>
        <p:nvSpPr>
          <p:cNvPr id="60" name="Google Shape;60;gad7b5e1f6f_0_17"/>
          <p:cNvSpPr txBox="1"/>
          <p:nvPr/>
        </p:nvSpPr>
        <p:spPr>
          <a:xfrm>
            <a:off x="2255200" y="2126191"/>
            <a:ext cx="56310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</a:pPr>
            <a:r>
              <a:rPr lang="ro-RO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Easier to add new tasks and edit them, reliable notifications and more modern design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1" name="Google Shape;61;gad7b5e1f6f_0_17"/>
          <p:cNvCxnSpPr/>
          <p:nvPr/>
        </p:nvCxnSpPr>
        <p:spPr>
          <a:xfrm rot="10800000">
            <a:off x="1482251" y="3297157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lg" w="lg" type="oval"/>
          </a:ln>
        </p:spPr>
      </p:cxnSp>
      <p:sp>
        <p:nvSpPr>
          <p:cNvPr id="62" name="Google Shape;62;gad7b5e1f6f_0_17"/>
          <p:cNvSpPr/>
          <p:nvPr/>
        </p:nvSpPr>
        <p:spPr>
          <a:xfrm>
            <a:off x="1012438" y="1825485"/>
            <a:ext cx="939600" cy="9396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ad7b5e1f6f_0_17"/>
          <p:cNvSpPr/>
          <p:nvPr/>
        </p:nvSpPr>
        <p:spPr>
          <a:xfrm>
            <a:off x="1012440" y="3521250"/>
            <a:ext cx="939600" cy="9396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ad7b5e1f6f_0_17"/>
          <p:cNvSpPr/>
          <p:nvPr/>
        </p:nvSpPr>
        <p:spPr>
          <a:xfrm>
            <a:off x="1012440" y="5217013"/>
            <a:ext cx="939600" cy="9396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gad7b5e1f6f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650" y="1977125"/>
            <a:ext cx="621199" cy="62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ad7b5e1f6f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1650" y="3680450"/>
            <a:ext cx="621199" cy="62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ad7b5e1f6f_0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9804" y="5383775"/>
            <a:ext cx="621200" cy="6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ad7b5e1f6f_0_17"/>
          <p:cNvSpPr txBox="1"/>
          <p:nvPr/>
        </p:nvSpPr>
        <p:spPr>
          <a:xfrm>
            <a:off x="2255199" y="3972689"/>
            <a:ext cx="56310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</a:pPr>
            <a:r>
              <a:rPr lang="ro-RO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Easily accessible without a membership paywall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</a:pPr>
            <a:r>
              <a:t/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Google Shape;69;gad7b5e1f6f_0_17"/>
          <p:cNvSpPr txBox="1"/>
          <p:nvPr/>
        </p:nvSpPr>
        <p:spPr>
          <a:xfrm>
            <a:off x="2255198" y="5582187"/>
            <a:ext cx="49005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</a:pPr>
            <a:r>
              <a:rPr lang="ro-RO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Easy to mark progress and data synchronization using the account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</a:pPr>
            <a:r>
              <a:t/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" name="Google Shape;70;gad7b5e1f6f_0_17"/>
          <p:cNvSpPr txBox="1"/>
          <p:nvPr/>
        </p:nvSpPr>
        <p:spPr>
          <a:xfrm>
            <a:off x="2255200" y="1710691"/>
            <a:ext cx="741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1500">
                <a:latin typeface="Quicksand"/>
                <a:ea typeface="Quicksand"/>
                <a:cs typeface="Quicksand"/>
                <a:sym typeface="Quicksand"/>
              </a:rPr>
              <a:t>Habitica (1M+)</a:t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1" name="Google Shape;71;gad7b5e1f6f_0_17"/>
          <p:cNvSpPr txBox="1"/>
          <p:nvPr/>
        </p:nvSpPr>
        <p:spPr>
          <a:xfrm>
            <a:off x="2255200" y="3538439"/>
            <a:ext cx="741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1500">
                <a:latin typeface="Quicksand"/>
                <a:ea typeface="Quicksand"/>
                <a:cs typeface="Quicksand"/>
                <a:sym typeface="Quicksand"/>
              </a:rPr>
              <a:t>Fabulous Daily Routine Planner (10M+)</a:t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" name="Google Shape;72;gad7b5e1f6f_0_17"/>
          <p:cNvSpPr txBox="1"/>
          <p:nvPr/>
        </p:nvSpPr>
        <p:spPr>
          <a:xfrm>
            <a:off x="2255200" y="5166691"/>
            <a:ext cx="741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1500">
                <a:latin typeface="Quicksand"/>
                <a:ea typeface="Quicksand"/>
                <a:cs typeface="Quicksand"/>
                <a:sym typeface="Quicksand"/>
              </a:rPr>
              <a:t>Habit tracker (1M+)</a:t>
            </a:r>
            <a:endParaRPr b="1" sz="15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g1071991da24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3500" y="4862450"/>
            <a:ext cx="3413613" cy="19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071991da24_0_15"/>
          <p:cNvSpPr txBox="1"/>
          <p:nvPr>
            <p:ph type="title"/>
          </p:nvPr>
        </p:nvSpPr>
        <p:spPr>
          <a:xfrm>
            <a:off x="1165475" y="665975"/>
            <a:ext cx="7893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o-RO" sz="3100"/>
              <a:t>Customer segments &amp; Revenue </a:t>
            </a:r>
            <a:r>
              <a:rPr b="1" lang="ro-RO" sz="3000"/>
              <a:t>Streams</a:t>
            </a:r>
            <a:endParaRPr b="1" sz="3000"/>
          </a:p>
        </p:txBody>
      </p:sp>
      <p:sp>
        <p:nvSpPr>
          <p:cNvPr id="79" name="Google Shape;79;g1071991da24_0_15"/>
          <p:cNvSpPr txBox="1"/>
          <p:nvPr/>
        </p:nvSpPr>
        <p:spPr>
          <a:xfrm>
            <a:off x="6614300" y="3367200"/>
            <a:ext cx="10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>
                <a:latin typeface="Quicksand"/>
                <a:ea typeface="Quicksand"/>
                <a:cs typeface="Quicksand"/>
                <a:sym typeface="Quicksand"/>
              </a:rPr>
              <a:t>Ads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1071991da24_0_15"/>
          <p:cNvSpPr txBox="1"/>
          <p:nvPr/>
        </p:nvSpPr>
        <p:spPr>
          <a:xfrm>
            <a:off x="6614300" y="2288375"/>
            <a:ext cx="22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>
                <a:latin typeface="Quicksand"/>
                <a:ea typeface="Quicksand"/>
                <a:cs typeface="Quicksand"/>
                <a:sym typeface="Quicksand"/>
              </a:rPr>
              <a:t>App subscription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" name="Google Shape;81;g1071991da24_0_15"/>
          <p:cNvSpPr/>
          <p:nvPr/>
        </p:nvSpPr>
        <p:spPr>
          <a:xfrm>
            <a:off x="1448550" y="2110150"/>
            <a:ext cx="685800" cy="7098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g1071991da24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600" y="2234200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1071991da24_0_15"/>
          <p:cNvSpPr/>
          <p:nvPr/>
        </p:nvSpPr>
        <p:spPr>
          <a:xfrm>
            <a:off x="1448550" y="3212400"/>
            <a:ext cx="685800" cy="7098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071991da24_0_15"/>
          <p:cNvSpPr/>
          <p:nvPr/>
        </p:nvSpPr>
        <p:spPr>
          <a:xfrm>
            <a:off x="1448550" y="4314650"/>
            <a:ext cx="685800" cy="7098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g1071991da24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8550" y="32244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071991da24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4338" y="4314650"/>
            <a:ext cx="634225" cy="6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071991da24_0_15"/>
          <p:cNvSpPr txBox="1"/>
          <p:nvPr/>
        </p:nvSpPr>
        <p:spPr>
          <a:xfrm>
            <a:off x="2387825" y="2319125"/>
            <a:ext cx="16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>
                <a:latin typeface="Quicksand"/>
                <a:ea typeface="Quicksand"/>
                <a:cs typeface="Quicksand"/>
                <a:sym typeface="Quicksand"/>
              </a:rPr>
              <a:t>Students (15-25)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" name="Google Shape;88;g1071991da24_0_15"/>
          <p:cNvSpPr txBox="1"/>
          <p:nvPr/>
        </p:nvSpPr>
        <p:spPr>
          <a:xfrm>
            <a:off x="2450150" y="3394275"/>
            <a:ext cx="16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>
                <a:latin typeface="Quicksand"/>
                <a:ea typeface="Quicksand"/>
                <a:cs typeface="Quicksand"/>
                <a:sym typeface="Quicksand"/>
              </a:rPr>
              <a:t>Adul</a:t>
            </a:r>
            <a:r>
              <a:rPr lang="ro-RO">
                <a:latin typeface="Quicksand"/>
                <a:ea typeface="Quicksand"/>
                <a:cs typeface="Quicksand"/>
                <a:sym typeface="Quicksand"/>
              </a:rPr>
              <a:t>ts (25-50)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" name="Google Shape;89;g1071991da24_0_15"/>
          <p:cNvSpPr txBox="1"/>
          <p:nvPr/>
        </p:nvSpPr>
        <p:spPr>
          <a:xfrm>
            <a:off x="2450150" y="4469450"/>
            <a:ext cx="16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>
                <a:latin typeface="Quicksand"/>
                <a:ea typeface="Quicksand"/>
                <a:cs typeface="Quicksand"/>
                <a:sym typeface="Quicksand"/>
              </a:rPr>
              <a:t>Seniors </a:t>
            </a:r>
            <a:r>
              <a:rPr lang="ro-RO">
                <a:latin typeface="Quicksand"/>
                <a:ea typeface="Quicksand"/>
                <a:cs typeface="Quicksand"/>
                <a:sym typeface="Quicksand"/>
              </a:rPr>
              <a:t>(50+)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0" name="Google Shape;90;g1071991da24_0_15"/>
          <p:cNvSpPr/>
          <p:nvPr/>
        </p:nvSpPr>
        <p:spPr>
          <a:xfrm>
            <a:off x="5774100" y="2110150"/>
            <a:ext cx="685800" cy="7098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071991da24_0_15"/>
          <p:cNvSpPr/>
          <p:nvPr/>
        </p:nvSpPr>
        <p:spPr>
          <a:xfrm>
            <a:off x="5774100" y="3212400"/>
            <a:ext cx="685800" cy="7098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g1071991da24_0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8500" y="2196559"/>
            <a:ext cx="536975" cy="5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071991da24_0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8500" y="3298808"/>
            <a:ext cx="536975" cy="5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071991da24_0_15"/>
          <p:cNvSpPr txBox="1"/>
          <p:nvPr/>
        </p:nvSpPr>
        <p:spPr>
          <a:xfrm>
            <a:off x="6614300" y="4417288"/>
            <a:ext cx="22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>
                <a:latin typeface="Quicksand"/>
                <a:ea typeface="Quicksand"/>
                <a:cs typeface="Quicksand"/>
                <a:sym typeface="Quicksand"/>
              </a:rPr>
              <a:t>One time purchase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5" name="Google Shape;95;g1071991da24_0_15"/>
          <p:cNvSpPr/>
          <p:nvPr/>
        </p:nvSpPr>
        <p:spPr>
          <a:xfrm>
            <a:off x="5774100" y="4239063"/>
            <a:ext cx="685800" cy="7098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g1071991da24_0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8500" y="4325471"/>
            <a:ext cx="536975" cy="5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ac356b4ea_3_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o-RO" sz="2900"/>
              <a:t>Customer validation</a:t>
            </a:r>
            <a:endParaRPr/>
          </a:p>
        </p:txBody>
      </p:sp>
      <p:pic>
        <p:nvPicPr>
          <p:cNvPr id="102" name="Google Shape;102;g10ac356b4ea_3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450" y="1125875"/>
            <a:ext cx="3798999" cy="479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0ac356b4ea_3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100" y="1125875"/>
            <a:ext cx="3973700" cy="51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0ac356b4ea_3_5"/>
          <p:cNvSpPr txBox="1"/>
          <p:nvPr/>
        </p:nvSpPr>
        <p:spPr>
          <a:xfrm>
            <a:off x="1720800" y="1182900"/>
            <a:ext cx="3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>
                <a:latin typeface="Quicksand"/>
                <a:ea typeface="Quicksand"/>
                <a:cs typeface="Quicksand"/>
                <a:sym typeface="Quicksand"/>
              </a:rPr>
              <a:t>Google Forms &amp; Interview Answers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" name="Google Shape;105;g10ac356b4ea_3_5"/>
          <p:cNvSpPr/>
          <p:nvPr/>
        </p:nvSpPr>
        <p:spPr>
          <a:xfrm>
            <a:off x="1183450" y="1938375"/>
            <a:ext cx="3585000" cy="1042500"/>
          </a:xfrm>
          <a:prstGeom prst="roundRect">
            <a:avLst>
              <a:gd fmla="val 16667" name="adj"/>
            </a:avLst>
          </a:prstGeom>
          <a:solidFill>
            <a:srgbClr val="39C0BA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A81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0ac356b4ea_3_5"/>
          <p:cNvSpPr txBox="1"/>
          <p:nvPr/>
        </p:nvSpPr>
        <p:spPr>
          <a:xfrm>
            <a:off x="735250" y="1716325"/>
            <a:ext cx="37185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ro-RO" sz="1300" u="none" cap="none" strike="noStrike">
                <a:latin typeface="Roboto"/>
                <a:ea typeface="Roboto"/>
                <a:cs typeface="Roboto"/>
                <a:sym typeface="Roboto"/>
              </a:rPr>
              <a:t>38% - more physical exercises </a:t>
            </a:r>
            <a:endParaRPr b="1" i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ro-RO" sz="1300" u="none" cap="none" strike="noStrike">
                <a:latin typeface="Roboto"/>
                <a:ea typeface="Roboto"/>
                <a:cs typeface="Roboto"/>
                <a:sym typeface="Roboto"/>
              </a:rPr>
              <a:t>35% - healthier lifestyle </a:t>
            </a:r>
            <a:endParaRPr b="1" i="1" sz="1300" u="none" cap="none" strike="noStrike"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ro-RO" sz="1300" u="none" cap="none" strike="noStrike">
                <a:latin typeface="Roboto"/>
                <a:ea typeface="Roboto"/>
                <a:cs typeface="Roboto"/>
                <a:sym typeface="Roboto"/>
              </a:rPr>
              <a:t>20% - better organised</a:t>
            </a:r>
            <a:endParaRPr b="1" i="1" sz="1300" u="none" cap="none" strike="noStrike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 u="none" cap="none" strike="noStrike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7" name="Google Shape;107;g10ac356b4ea_3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897" y="1146947"/>
            <a:ext cx="4058449" cy="51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0ac356b4ea_3_5"/>
          <p:cNvSpPr/>
          <p:nvPr/>
        </p:nvSpPr>
        <p:spPr>
          <a:xfrm>
            <a:off x="1375350" y="3020675"/>
            <a:ext cx="3174600" cy="25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ac356b4ea_3_5"/>
          <p:cNvSpPr/>
          <p:nvPr/>
        </p:nvSpPr>
        <p:spPr>
          <a:xfrm>
            <a:off x="5315921" y="1728072"/>
            <a:ext cx="3456300" cy="4273200"/>
          </a:xfrm>
          <a:prstGeom prst="roundRect">
            <a:avLst>
              <a:gd fmla="val 16667" name="adj"/>
            </a:avLst>
          </a:prstGeom>
          <a:solidFill>
            <a:srgbClr val="39C0BA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A81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0ac356b4ea_3_5"/>
          <p:cNvSpPr/>
          <p:nvPr/>
        </p:nvSpPr>
        <p:spPr>
          <a:xfrm>
            <a:off x="1165475" y="4368175"/>
            <a:ext cx="3603000" cy="1416000"/>
          </a:xfrm>
          <a:prstGeom prst="roundRect">
            <a:avLst>
              <a:gd fmla="val 16667" name="adj"/>
            </a:avLst>
          </a:prstGeom>
          <a:solidFill>
            <a:srgbClr val="39C0BA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10ac356b4ea_3_5"/>
          <p:cNvSpPr txBox="1"/>
          <p:nvPr/>
        </p:nvSpPr>
        <p:spPr>
          <a:xfrm>
            <a:off x="579450" y="4457950"/>
            <a:ext cx="42798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1" i="1" lang="ro-R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 37% - use their phones to remember what to do</a:t>
            </a:r>
            <a:endParaRPr b="1"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1" i="1" lang="ro-R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32% - do nothing special to remember</a:t>
            </a:r>
            <a:endParaRPr b="1"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1" i="1" lang="ro-R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others - sticky notes, whiteboards, </a:t>
            </a:r>
            <a:br>
              <a:rPr b="1" i="1" lang="ro-R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ro-R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asking friends for reminders</a:t>
            </a:r>
            <a:endParaRPr b="1"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2" name="Google Shape;112;g10ac356b4ea_3_5"/>
          <p:cNvSpPr/>
          <p:nvPr/>
        </p:nvSpPr>
        <p:spPr>
          <a:xfrm>
            <a:off x="1155450" y="3187900"/>
            <a:ext cx="3585000" cy="899700"/>
          </a:xfrm>
          <a:prstGeom prst="roundRect">
            <a:avLst>
              <a:gd fmla="val 16667" name="adj"/>
            </a:avLst>
          </a:prstGeom>
          <a:solidFill>
            <a:srgbClr val="39C0BA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A81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0ac356b4ea_3_5"/>
          <p:cNvSpPr txBox="1"/>
          <p:nvPr/>
        </p:nvSpPr>
        <p:spPr>
          <a:xfrm>
            <a:off x="-1643094" y="3189607"/>
            <a:ext cx="65385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■"/>
            </a:pPr>
            <a:r>
              <a:rPr b="1" i="1" lang="ro-R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 50% - do many repetitive actions</a:t>
            </a:r>
            <a:endParaRPr b="1"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■"/>
            </a:pPr>
            <a:r>
              <a:rPr b="1" i="1" lang="ro-R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 30% - frequently forget to do a specific task</a:t>
            </a:r>
            <a:endParaRPr b="1"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" name="Google Shape;114;g10ac356b4ea_3_5"/>
          <p:cNvSpPr txBox="1"/>
          <p:nvPr/>
        </p:nvSpPr>
        <p:spPr>
          <a:xfrm>
            <a:off x="5558750" y="2041425"/>
            <a:ext cx="47115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ro-RO" sz="1300">
                <a:latin typeface="Roboto"/>
                <a:ea typeface="Roboto"/>
                <a:cs typeface="Roboto"/>
                <a:sym typeface="Roboto"/>
              </a:rPr>
              <a:t>motivational videos	</a:t>
            </a:r>
            <a:r>
              <a:rPr b="1" i="1" lang="ro-RO" sz="1300"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75%</a:t>
            </a:r>
            <a:endParaRPr b="1" i="1" sz="1300"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ro-RO" sz="1300">
                <a:latin typeface="Roboto"/>
                <a:ea typeface="Roboto"/>
                <a:cs typeface="Roboto"/>
                <a:sym typeface="Roboto"/>
              </a:rPr>
              <a:t>challenges			</a:t>
            </a:r>
            <a:r>
              <a:rPr b="1" i="1" lang="ro-RO" sz="1300"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95%</a:t>
            </a:r>
            <a:endParaRPr b="1" i="1" sz="1300"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ro-RO" sz="1300">
                <a:latin typeface="Roboto"/>
                <a:ea typeface="Roboto"/>
                <a:cs typeface="Roboto"/>
                <a:sym typeface="Roboto"/>
              </a:rPr>
              <a:t>timed competitions	</a:t>
            </a:r>
            <a:r>
              <a:rPr b="1" i="1" lang="ro-RO" sz="1300"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77.5%</a:t>
            </a:r>
            <a:endParaRPr b="1" i="1" sz="1300"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ro-RO" sz="1300">
                <a:latin typeface="Roboto"/>
                <a:ea typeface="Roboto"/>
                <a:cs typeface="Roboto"/>
                <a:sym typeface="Roboto"/>
              </a:rPr>
              <a:t>alarms 			</a:t>
            </a:r>
            <a:r>
              <a:rPr b="1" i="1" lang="ro-RO" sz="1300"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87.5%</a:t>
            </a:r>
            <a:endParaRPr b="1" i="1" sz="1300"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ro-RO" sz="1300">
                <a:latin typeface="Roboto"/>
                <a:ea typeface="Roboto"/>
                <a:cs typeface="Roboto"/>
                <a:sym typeface="Roboto"/>
              </a:rPr>
              <a:t>notes apps for planning	</a:t>
            </a:r>
            <a:r>
              <a:rPr b="1" i="1" lang="ro-RO" sz="1300"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82.5%</a:t>
            </a:r>
            <a:endParaRPr b="1" i="1" sz="1300"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ro-RO" sz="1300">
                <a:latin typeface="Roboto"/>
                <a:ea typeface="Roboto"/>
                <a:cs typeface="Roboto"/>
                <a:sym typeface="Roboto"/>
              </a:rPr>
              <a:t>strict programs		</a:t>
            </a:r>
            <a:r>
              <a:rPr b="1" i="1" lang="ro-RO" sz="1300"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70%</a:t>
            </a:r>
            <a:endParaRPr b="1" i="1" sz="1300"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ro-RO" sz="1300">
                <a:latin typeface="Roboto"/>
                <a:ea typeface="Roboto"/>
                <a:cs typeface="Roboto"/>
                <a:sym typeface="Roboto"/>
              </a:rPr>
              <a:t>sharing w/ friends 		</a:t>
            </a:r>
            <a:r>
              <a:rPr b="1" i="1" lang="ro-RO" sz="1300"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85%</a:t>
            </a:r>
            <a:endParaRPr b="1" i="1" sz="1300"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ro-RO" sz="1300">
                <a:latin typeface="Roboto"/>
                <a:ea typeface="Roboto"/>
                <a:cs typeface="Roboto"/>
                <a:sym typeface="Roboto"/>
              </a:rPr>
              <a:t>constant reminders 	</a:t>
            </a:r>
            <a:r>
              <a:rPr b="1" i="1" lang="ro-RO" sz="1300"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47.5%</a:t>
            </a:r>
            <a:endParaRPr b="1" i="1" sz="1300"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i="1" lang="ro-RO" sz="1300">
                <a:latin typeface="Roboto"/>
                <a:ea typeface="Roboto"/>
                <a:cs typeface="Roboto"/>
                <a:sym typeface="Roboto"/>
              </a:rPr>
              <a:t>personalizable apps 	</a:t>
            </a:r>
            <a:r>
              <a:rPr b="1" i="1" lang="ro-RO" sz="1300"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77.5%</a:t>
            </a:r>
            <a:endParaRPr b="1" i="1" sz="1300"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10ac356b4ea_3_5"/>
          <p:cNvSpPr txBox="1"/>
          <p:nvPr/>
        </p:nvSpPr>
        <p:spPr>
          <a:xfrm>
            <a:off x="5786450" y="1201350"/>
            <a:ext cx="33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>
                <a:latin typeface="Quicksand"/>
                <a:ea typeface="Quicksand"/>
                <a:cs typeface="Quicksand"/>
                <a:sym typeface="Quicksand"/>
              </a:rPr>
              <a:t>People like and are motivated by: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71991da24_0_4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o-RO" sz="2900"/>
              <a:t>MVP validation</a:t>
            </a:r>
            <a:endParaRPr b="1" sz="2900"/>
          </a:p>
        </p:txBody>
      </p:sp>
      <p:pic>
        <p:nvPicPr>
          <p:cNvPr id="121" name="Google Shape;121;g1071991da24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475" y="1585575"/>
            <a:ext cx="2173526" cy="471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071991da24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025" y="1585588"/>
            <a:ext cx="2173526" cy="471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071991da24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8574" y="1585584"/>
            <a:ext cx="2173526" cy="471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74b6dcb2c_1_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2900"/>
              <a:t>Future </a:t>
            </a:r>
            <a:r>
              <a:rPr b="1" lang="ro-RO" sz="2900"/>
              <a:t>App Design Updates</a:t>
            </a:r>
            <a:endParaRPr b="1" sz="2900"/>
          </a:p>
        </p:txBody>
      </p:sp>
      <p:pic>
        <p:nvPicPr>
          <p:cNvPr id="129" name="Google Shape;129;g1074b6dcb2c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275" y="1191775"/>
            <a:ext cx="2507747" cy="542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074b6dcb2c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472" y="1202075"/>
            <a:ext cx="2500393" cy="542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074b6dcb2c_1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4325" y="1202075"/>
            <a:ext cx="2500400" cy="5406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71991da24_10_92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o-RO" sz="2900"/>
              <a:t>Users feedback</a:t>
            </a:r>
            <a:endParaRPr b="1" sz="2900"/>
          </a:p>
        </p:txBody>
      </p:sp>
      <p:sp>
        <p:nvSpPr>
          <p:cNvPr id="137" name="Google Shape;137;g1071991da24_10_92"/>
          <p:cNvSpPr txBox="1"/>
          <p:nvPr/>
        </p:nvSpPr>
        <p:spPr>
          <a:xfrm>
            <a:off x="1095300" y="1974450"/>
            <a:ext cx="37401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Quicksand"/>
              <a:buChar char="●"/>
            </a:pPr>
            <a:r>
              <a:rPr lang="ro-RO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Sharing with friends and motivating them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icksand"/>
              <a:buChar char="●"/>
            </a:pPr>
            <a:r>
              <a:rPr lang="ro-RO" sz="1700">
                <a:latin typeface="Quicksand"/>
                <a:ea typeface="Quicksand"/>
                <a:cs typeface="Quicksand"/>
                <a:sym typeface="Quicksand"/>
              </a:rPr>
              <a:t>Profile customization</a:t>
            </a:r>
            <a:endParaRPr sz="17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"/>
              <a:buChar char="●"/>
            </a:pPr>
            <a:r>
              <a:rPr lang="ro-RO" sz="1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Reminders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8" name="Google Shape;138;g1071991da24_10_92"/>
          <p:cNvSpPr txBox="1"/>
          <p:nvPr/>
        </p:nvSpPr>
        <p:spPr>
          <a:xfrm>
            <a:off x="5779018" y="2424400"/>
            <a:ext cx="317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lang="ro-RO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Subscription price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"/>
              <a:buChar char="●"/>
            </a:pPr>
            <a:r>
              <a:rPr lang="ro-RO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Tasks examples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9" name="Google Shape;139;g1071991da24_10_92"/>
          <p:cNvSpPr txBox="1"/>
          <p:nvPr/>
        </p:nvSpPr>
        <p:spPr>
          <a:xfrm>
            <a:off x="2116325" y="1672800"/>
            <a:ext cx="12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1800">
                <a:highlight>
                  <a:srgbClr val="6AA84F"/>
                </a:highlight>
                <a:latin typeface="Quicksand"/>
                <a:ea typeface="Quicksand"/>
                <a:cs typeface="Quicksand"/>
                <a:sym typeface="Quicksand"/>
              </a:rPr>
              <a:t> Positive</a:t>
            </a:r>
            <a:r>
              <a:rPr b="1" lang="ro-RO" sz="1800">
                <a:highlight>
                  <a:srgbClr val="F6B26B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ro-RO" sz="1800">
                <a:highlight>
                  <a:srgbClr val="6AA84F"/>
                </a:highlight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1800">
              <a:highlight>
                <a:srgbClr val="6AA84F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0" name="Google Shape;140;g1071991da24_10_92"/>
          <p:cNvSpPr txBox="1"/>
          <p:nvPr/>
        </p:nvSpPr>
        <p:spPr>
          <a:xfrm>
            <a:off x="6220150" y="1672800"/>
            <a:ext cx="174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-RO" sz="1800">
                <a:highlight>
                  <a:srgbClr val="E69138"/>
                </a:highlight>
                <a:latin typeface="Quicksand"/>
                <a:ea typeface="Quicksand"/>
                <a:cs typeface="Quicksand"/>
                <a:sym typeface="Quicksand"/>
              </a:rPr>
              <a:t> Constructive</a:t>
            </a:r>
            <a:endParaRPr b="1" sz="1800">
              <a:highlight>
                <a:srgbClr val="E69138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ac356b4ea_3_3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ro-RO" sz="2900"/>
              <a:t>Landing page</a:t>
            </a:r>
            <a:endParaRPr b="1" sz="2900"/>
          </a:p>
        </p:txBody>
      </p:sp>
      <p:sp>
        <p:nvSpPr>
          <p:cNvPr id="146" name="Google Shape;146;g10ac356b4ea_3_30"/>
          <p:cNvSpPr txBox="1"/>
          <p:nvPr/>
        </p:nvSpPr>
        <p:spPr>
          <a:xfrm>
            <a:off x="1377450" y="6266700"/>
            <a:ext cx="217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Quicksand"/>
              <a:buChar char="●"/>
            </a:pPr>
            <a:r>
              <a:rPr b="1" lang="ro-RO" sz="1600">
                <a:latin typeface="Quicksand"/>
                <a:ea typeface="Quicksand"/>
                <a:cs typeface="Quicksand"/>
                <a:sym typeface="Quicksand"/>
              </a:rPr>
              <a:t>126 Page views            </a:t>
            </a:r>
            <a:endParaRPr b="1" sz="1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" name="Google Shape;147;g10ac356b4ea_3_30"/>
          <p:cNvSpPr txBox="1"/>
          <p:nvPr/>
        </p:nvSpPr>
        <p:spPr>
          <a:xfrm>
            <a:off x="3918788" y="6266700"/>
            <a:ext cx="199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Quicksand"/>
              <a:buChar char="●"/>
            </a:pPr>
            <a:r>
              <a:rPr b="1" lang="ro-RO" sz="1600">
                <a:latin typeface="Quicksand"/>
                <a:ea typeface="Quicksand"/>
                <a:cs typeface="Quicksand"/>
                <a:sym typeface="Quicksand"/>
              </a:rPr>
              <a:t>58 Scrolls</a:t>
            </a:r>
            <a:endParaRPr b="1" sz="1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Google Shape;148;g10ac356b4ea_3_30"/>
          <p:cNvSpPr txBox="1"/>
          <p:nvPr/>
        </p:nvSpPr>
        <p:spPr>
          <a:xfrm>
            <a:off x="6167900" y="6266700"/>
            <a:ext cx="199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Quicksand"/>
              <a:buChar char="●"/>
            </a:pPr>
            <a:r>
              <a:rPr b="1" lang="ro-RO" sz="1600">
                <a:latin typeface="Quicksand"/>
                <a:ea typeface="Quicksand"/>
                <a:cs typeface="Quicksand"/>
                <a:sym typeface="Quicksand"/>
              </a:rPr>
              <a:t>5 Subscribers</a:t>
            </a:r>
            <a:endParaRPr b="1" sz="16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9" name="Google Shape;149;g10ac356b4ea_3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018" y="1212287"/>
            <a:ext cx="6616459" cy="501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