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00FFFF"/>
    <a:srgbClr val="005FCA"/>
    <a:srgbClr val="176DCE"/>
    <a:srgbClr val="0D4670"/>
    <a:srgbClr val="013B6B"/>
    <a:srgbClr val="6FB0D6"/>
    <a:srgbClr val="10CF9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6" autoAdjust="0"/>
    <p:restoredTop sz="94660"/>
  </p:normalViewPr>
  <p:slideViewPr>
    <p:cSldViewPr snapToGrid="0">
      <p:cViewPr>
        <p:scale>
          <a:sx n="150" d="100"/>
          <a:sy n="150" d="100"/>
        </p:scale>
        <p:origin x="84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1BB1A-DECD-46BC-B1F3-1843CD9A6BDA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393F8-097B-4B01-BB5D-2A5D693E1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4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4467225"/>
            <a:ext cx="11262866" cy="19233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E6A99A-09A1-4755-A87D-DB163981C083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49E235-9955-46CD-806C-52F6E78C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89B2E3-4136-4633-B955-C65D6449ADC5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49E235-9955-46CD-806C-52F6E78C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4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664E-0B94-4181-9849-6411FB4587F1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E235-9955-46CD-806C-52F6E78C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6653-748C-4725-80EC-3C93E922488D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E235-9955-46CD-806C-52F6E78C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8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3CFEE6-DAFB-471B-9DDE-FA9C63C8C319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049E235-9955-46CD-806C-52F6E78C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70956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47" y="733425"/>
            <a:ext cx="11029616" cy="4571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13501" y="6323481"/>
            <a:ext cx="2844799" cy="365125"/>
          </a:xfrm>
        </p:spPr>
        <p:txBody>
          <a:bodyPr/>
          <a:lstStyle>
            <a:lvl1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fld id="{34C16B3D-D1C2-4AB2-A5DD-88F100C06B09}" type="datetime1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10976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16936"/>
            <a:ext cx="1052508" cy="365125"/>
          </a:xfrm>
        </p:spPr>
        <p:txBody>
          <a:bodyPr/>
          <a:lstStyle>
            <a:lvl1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fld id="{9049E235-9955-46CD-806C-52F6E78C5C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6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440286" y="614407"/>
            <a:ext cx="11309338" cy="709568"/>
          </a:xfrm>
          <a:prstGeom prst="rect">
            <a:avLst/>
          </a:prstGeom>
          <a:solidFill>
            <a:srgbClr val="009D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713501" y="6323481"/>
            <a:ext cx="2844799" cy="365125"/>
          </a:xfrm>
        </p:spPr>
        <p:txBody>
          <a:bodyPr/>
          <a:lstStyle>
            <a:lvl1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fld id="{34C16B3D-D1C2-4AB2-A5DD-88F100C06B09}" type="datetime1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10976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16936"/>
            <a:ext cx="1052508" cy="365125"/>
          </a:xfrm>
        </p:spPr>
        <p:txBody>
          <a:bodyPr/>
          <a:lstStyle>
            <a:lvl1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fld id="{9049E235-9955-46CD-806C-52F6E78C5C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9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440286" y="614407"/>
            <a:ext cx="11309338" cy="709568"/>
          </a:xfrm>
          <a:prstGeom prst="rect">
            <a:avLst/>
          </a:prstGeom>
          <a:solidFill>
            <a:srgbClr val="10CF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713501" y="6323481"/>
            <a:ext cx="2844799" cy="365125"/>
          </a:xfrm>
        </p:spPr>
        <p:txBody>
          <a:bodyPr/>
          <a:lstStyle>
            <a:lvl1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fld id="{34C16B3D-D1C2-4AB2-A5DD-88F100C06B09}" type="datetime1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10976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16936"/>
            <a:ext cx="1052508" cy="365125"/>
          </a:xfrm>
        </p:spPr>
        <p:txBody>
          <a:bodyPr/>
          <a:lstStyle>
            <a:lvl1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fld id="{9049E235-9955-46CD-806C-52F6E78C5C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5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fld id="{3F677F89-2151-4252-A8B2-0EBB98EF9660}" type="datetime1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fld id="{9049E235-9955-46CD-806C-52F6E78C5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A036-ECA9-4A50-82E4-ACA6EF369AF9}" type="datetime1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E235-9955-46CD-806C-52F6E78C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64F3-EAF9-49BF-9AB8-FA9EE960FB9F}" type="datetime1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E235-9955-46CD-806C-52F6E78C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6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E50A-0C38-46BA-B3FE-2F01EF34EBD4}" type="datetime1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E235-9955-46CD-806C-52F6E78C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5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fld id="{69AE1CB3-E3A2-4B8D-8DF9-248722E40A4C}" type="datetime1">
              <a:rPr lang="en-US" smtClean="0"/>
              <a:pPr/>
              <a:t>9/3/2019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</a:lstStyle>
          <a:p>
            <a:fld id="{9049E235-9955-46CD-806C-52F6E78C5C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6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1404B2-A95E-45FD-9EEC-8E96946FED5C}" type="datetime1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049E235-9955-46CD-806C-52F6E78C5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7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8">
            <a:extLst>
              <a:ext uri="{FF2B5EF4-FFF2-40B4-BE49-F238E27FC236}">
                <a16:creationId xmlns:a16="http://schemas.microsoft.com/office/drawing/2014/main" id="{5F7B4A82-C91D-4A7F-8F68-679B3431D991}"/>
              </a:ext>
            </a:extLst>
          </p:cNvPr>
          <p:cNvSpPr/>
          <p:nvPr/>
        </p:nvSpPr>
        <p:spPr>
          <a:xfrm>
            <a:off x="4557167" y="2370747"/>
            <a:ext cx="3433423" cy="36345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00" dirty="0">
              <a:solidFill>
                <a:prstClr val="white"/>
              </a:solidFill>
              <a:latin typeface="Times New Roman" panose="02020603050405020304" pitchFamily="18" charset="0"/>
              <a:ea typeface="함초롬돋움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0" name="모서리가 둥근 직사각형 8">
            <a:extLst>
              <a:ext uri="{FF2B5EF4-FFF2-40B4-BE49-F238E27FC236}">
                <a16:creationId xmlns:a16="http://schemas.microsoft.com/office/drawing/2014/main" id="{5F7B4A82-C91D-4A7F-8F68-679B3431D991}"/>
              </a:ext>
            </a:extLst>
          </p:cNvPr>
          <p:cNvSpPr/>
          <p:nvPr/>
        </p:nvSpPr>
        <p:spPr>
          <a:xfrm>
            <a:off x="4557865" y="4204646"/>
            <a:ext cx="3432726" cy="180065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00" dirty="0">
              <a:solidFill>
                <a:prstClr val="white"/>
              </a:solidFill>
              <a:latin typeface="Times New Roman" panose="02020603050405020304" pitchFamily="18" charset="0"/>
              <a:ea typeface="함초롬돋움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모서리가 둥근 직사각형 8">
            <a:extLst>
              <a:ext uri="{FF2B5EF4-FFF2-40B4-BE49-F238E27FC236}">
                <a16:creationId xmlns:a16="http://schemas.microsoft.com/office/drawing/2014/main" id="{5F7B4A82-C91D-4A7F-8F68-679B3431D991}"/>
              </a:ext>
            </a:extLst>
          </p:cNvPr>
          <p:cNvSpPr/>
          <p:nvPr/>
        </p:nvSpPr>
        <p:spPr>
          <a:xfrm>
            <a:off x="588460" y="2345183"/>
            <a:ext cx="3154148" cy="366011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00" dirty="0">
              <a:solidFill>
                <a:prstClr val="white"/>
              </a:solidFill>
              <a:latin typeface="Times New Roman" panose="02020603050405020304" pitchFamily="18" charset="0"/>
              <a:ea typeface="함초롬돋움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60" y="741811"/>
            <a:ext cx="11029616" cy="4571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me680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82" y="2728086"/>
            <a:ext cx="835471" cy="83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act MOS sensor with three fully independent sensing elements on one pack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0171">
            <a:off x="2594656" y="2739160"/>
            <a:ext cx="673017" cy="67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3268">
            <a:extLst>
              <a:ext uri="{FF2B5EF4-FFF2-40B4-BE49-F238E27FC236}">
                <a16:creationId xmlns:a16="http://schemas.microsoft.com/office/drawing/2014/main" id="{AECF0C7D-2903-4FA1-8271-8E8BE160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61" y="2224098"/>
            <a:ext cx="1981345" cy="242170"/>
          </a:xfrm>
          <a:prstGeom prst="roundRect">
            <a:avLst>
              <a:gd name="adj" fmla="val 50000"/>
            </a:avLst>
          </a:prstGeom>
          <a:solidFill>
            <a:srgbClr val="013B6B"/>
          </a:solidFill>
          <a:ln w="22225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6350"/>
              <a:contourClr>
                <a:schemeClr val="tx1"/>
              </a:contourClr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97989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US" altLang="ko-KR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17" y="3924477"/>
            <a:ext cx="517248" cy="5034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0938" y="4467424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endParaRPr lang="en-US" sz="1400" b="1" dirty="0" smtClean="0">
              <a:solidFill>
                <a:srgbClr val="0D4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365" y="3935303"/>
            <a:ext cx="505525" cy="51530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649285" y="4467424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endParaRPr lang="en-US" sz="1400" b="1" dirty="0" smtClean="0">
              <a:solidFill>
                <a:srgbClr val="0D4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9206" y="3941894"/>
            <a:ext cx="540479" cy="54047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23264" y="4467424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endParaRPr lang="en-US" sz="1400" b="1" dirty="0" smtClean="0">
              <a:solidFill>
                <a:srgbClr val="0D4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717" y="5035178"/>
            <a:ext cx="654311" cy="65000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684586" y="4932207"/>
            <a:ext cx="145424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400" b="1" dirty="0" smtClean="0">
              <a:solidFill>
                <a:srgbClr val="0D4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3M </a:t>
            </a:r>
            <a:r>
              <a:rPr lang="en-US" sz="1100" b="1" dirty="0" err="1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Novec</a:t>
            </a: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71DE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3M </a:t>
            </a:r>
            <a:r>
              <a:rPr lang="en-US" sz="1100" b="1" dirty="0" err="1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Novec</a:t>
            </a: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CFC-113</a:t>
            </a:r>
            <a:endParaRPr lang="en-US" sz="1400" b="1" dirty="0">
              <a:solidFill>
                <a:srgbClr val="0D4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오른쪽 화살표 114">
            <a:extLst>
              <a:ext uri="{FF2B5EF4-FFF2-40B4-BE49-F238E27FC236}">
                <a16:creationId xmlns:a16="http://schemas.microsoft.com/office/drawing/2014/main" id="{3AB28A01-AFA2-42DA-A323-A6102F8B8EDD}"/>
              </a:ext>
            </a:extLst>
          </p:cNvPr>
          <p:cNvSpPr/>
          <p:nvPr/>
        </p:nvSpPr>
        <p:spPr bwMode="auto">
          <a:xfrm rot="10800000" flipH="1">
            <a:off x="3791553" y="2695333"/>
            <a:ext cx="716669" cy="862984"/>
          </a:xfrm>
          <a:prstGeom prst="rightArrow">
            <a:avLst>
              <a:gd name="adj1" fmla="val 68477"/>
              <a:gd name="adj2" fmla="val 63140"/>
            </a:avLst>
          </a:prstGeom>
          <a:gradFill>
            <a:gsLst>
              <a:gs pos="48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 w="12700">
            <a:gradFill flip="none" rotWithShape="1">
              <a:gsLst>
                <a:gs pos="6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outerShdw blurRad="1397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9" tIns="45714" rIns="91429" bIns="4571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kumimoji="0" lang="ko-KR" altLang="en-US" sz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utoShape 3268">
            <a:extLst>
              <a:ext uri="{FF2B5EF4-FFF2-40B4-BE49-F238E27FC236}">
                <a16:creationId xmlns:a16="http://schemas.microsoft.com/office/drawing/2014/main" id="{AECF0C7D-2903-4FA1-8271-8E8BE160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5" y="2217838"/>
            <a:ext cx="1981345" cy="242170"/>
          </a:xfrm>
          <a:prstGeom prst="roundRect">
            <a:avLst>
              <a:gd name="adj" fmla="val 50000"/>
            </a:avLst>
          </a:prstGeom>
          <a:solidFill>
            <a:srgbClr val="013B6B"/>
          </a:solidFill>
          <a:ln w="22225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6350"/>
              <a:contourClr>
                <a:schemeClr val="tx1"/>
              </a:contourClr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97989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altLang="ko-KR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8">
            <a:extLst>
              <a:ext uri="{FF2B5EF4-FFF2-40B4-BE49-F238E27FC236}">
                <a16:creationId xmlns:a16="http://schemas.microsoft.com/office/drawing/2014/main" id="{5F7B4A82-C91D-4A7F-8F68-679B3431D991}"/>
              </a:ext>
            </a:extLst>
          </p:cNvPr>
          <p:cNvSpPr/>
          <p:nvPr/>
        </p:nvSpPr>
        <p:spPr>
          <a:xfrm>
            <a:off x="8789690" y="2346147"/>
            <a:ext cx="2450412" cy="365915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00" dirty="0">
              <a:solidFill>
                <a:prstClr val="white"/>
              </a:solidFill>
              <a:latin typeface="Times New Roman" panose="02020603050405020304" pitchFamily="18" charset="0"/>
              <a:ea typeface="함초롬돋움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2" name="AutoShape 3268">
            <a:extLst>
              <a:ext uri="{FF2B5EF4-FFF2-40B4-BE49-F238E27FC236}">
                <a16:creationId xmlns:a16="http://schemas.microsoft.com/office/drawing/2014/main" id="{AECF0C7D-2903-4FA1-8271-8E8BE160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222" y="2224098"/>
            <a:ext cx="1981345" cy="242170"/>
          </a:xfrm>
          <a:prstGeom prst="roundRect">
            <a:avLst>
              <a:gd name="adj" fmla="val 50000"/>
            </a:avLst>
          </a:prstGeom>
          <a:solidFill>
            <a:srgbClr val="013B6B"/>
          </a:solidFill>
          <a:ln w="22225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6350"/>
              <a:contourClr>
                <a:schemeClr val="tx1"/>
              </a:contourClr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97989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altLang="ko-KR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오른쪽 화살표 114">
            <a:extLst>
              <a:ext uri="{FF2B5EF4-FFF2-40B4-BE49-F238E27FC236}">
                <a16:creationId xmlns:a16="http://schemas.microsoft.com/office/drawing/2014/main" id="{3AB28A01-AFA2-42DA-A323-A6102F8B8EDD}"/>
              </a:ext>
            </a:extLst>
          </p:cNvPr>
          <p:cNvSpPr/>
          <p:nvPr/>
        </p:nvSpPr>
        <p:spPr bwMode="auto">
          <a:xfrm rot="10800000" flipH="1">
            <a:off x="8031805" y="4646145"/>
            <a:ext cx="716669" cy="862984"/>
          </a:xfrm>
          <a:prstGeom prst="rightArrow">
            <a:avLst>
              <a:gd name="adj1" fmla="val 68477"/>
              <a:gd name="adj2" fmla="val 63140"/>
            </a:avLst>
          </a:prstGeom>
          <a:gradFill>
            <a:gsLst>
              <a:gs pos="48000">
                <a:schemeClr val="bg1">
                  <a:alpha val="88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  <a:ln w="12700">
            <a:gradFill flip="none" rotWithShape="1">
              <a:gsLst>
                <a:gs pos="63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  <a:effectLst>
            <a:outerShdw blurRad="1397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9" tIns="45714" rIns="91429" bIns="45714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endParaRPr kumimoji="0" lang="ko-KR" altLang="en-US" sz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9325284" y="2614759"/>
            <a:ext cx="1379220" cy="2077572"/>
            <a:chOff x="9349740" y="2370090"/>
            <a:chExt cx="1379220" cy="2077572"/>
          </a:xfrm>
        </p:grpSpPr>
        <p:pic>
          <p:nvPicPr>
            <p:cNvPr id="1034" name="Picture 10" descr="android phone air quality app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40" r="15327" b="38898"/>
            <a:stretch/>
          </p:blipFill>
          <p:spPr bwMode="auto">
            <a:xfrm>
              <a:off x="9349740" y="2370090"/>
              <a:ext cx="1379220" cy="207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9413080" y="3016018"/>
              <a:ext cx="1238512" cy="1431644"/>
              <a:chOff x="9413080" y="3016018"/>
              <a:chExt cx="1238512" cy="143164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9449383" y="3529980"/>
                <a:ext cx="1189535" cy="9176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49383" y="3529980"/>
                <a:ext cx="1202209" cy="873231"/>
              </a:xfrm>
              <a:prstGeom prst="rect">
                <a:avLst/>
              </a:prstGeom>
            </p:spPr>
          </p:pic>
          <p:sp>
            <p:nvSpPr>
              <p:cNvPr id="31" name="Rounded Rectangle 30"/>
              <p:cNvSpPr/>
              <p:nvPr/>
            </p:nvSpPr>
            <p:spPr>
              <a:xfrm>
                <a:off x="9449383" y="3240407"/>
                <a:ext cx="361950" cy="2237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9860278" y="3240407"/>
                <a:ext cx="361950" cy="2237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10271173" y="3261270"/>
                <a:ext cx="361950" cy="2237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9413080" y="3016018"/>
                <a:ext cx="1229567" cy="174334"/>
              </a:xfrm>
              <a:prstGeom prst="rect">
                <a:avLst/>
              </a:prstGeom>
              <a:solidFill>
                <a:srgbClr val="005F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36" name="Picture 12" descr="graph icon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6074"/>
              <a:stretch/>
            </p:blipFill>
            <p:spPr bwMode="auto">
              <a:xfrm>
                <a:off x="9498117" y="3235294"/>
                <a:ext cx="264834" cy="240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table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1480" y="3256867"/>
                <a:ext cx="205339" cy="2281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calibration icon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42432" y="3248434"/>
                <a:ext cx="243020" cy="243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9811333" y="4257675"/>
                <a:ext cx="522583" cy="1187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Gas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421626" y="3027184"/>
                <a:ext cx="1229965" cy="1843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 smtClean="0">
                    <a:latin typeface="Times New Roman" panose="02020603050405020304" pitchFamily="18" charset="0"/>
                    <a:ea typeface="Adobe Heiti Std R" panose="020B0400000000000000" pitchFamily="34" charset="-128"/>
                    <a:cs typeface="Times New Roman" panose="02020603050405020304" pitchFamily="18" charset="0"/>
                  </a:rPr>
                  <a:t>Detecting Gas</a:t>
                </a:r>
                <a:endParaRPr lang="en-US" sz="700" dirty="0"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2" name="TextBox 61"/>
          <p:cNvSpPr txBox="1"/>
          <p:nvPr/>
        </p:nvSpPr>
        <p:spPr>
          <a:xfrm>
            <a:off x="8908272" y="4911222"/>
            <a:ext cx="2164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data display App </a:t>
            </a:r>
            <a:b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Bluetooth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b="1" dirty="0" smtClean="0">
              <a:solidFill>
                <a:srgbClr val="0D4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 for hazardous gas level</a:t>
            </a:r>
            <a:endParaRPr lang="en-US" sz="1400" b="1" dirty="0" smtClean="0">
              <a:solidFill>
                <a:srgbClr val="0D4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4" name="Picture 20" descr="atmega32u4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341" y="2909762"/>
            <a:ext cx="675698" cy="58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pbtle-1s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6" t="25657" r="17587"/>
          <a:stretch/>
        </p:blipFill>
        <p:spPr bwMode="auto">
          <a:xfrm>
            <a:off x="4912012" y="4724284"/>
            <a:ext cx="913131" cy="6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6039095" y="2878494"/>
            <a:ext cx="158569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Sensors </a:t>
            </a:r>
            <a:b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Bluetooth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b="1" dirty="0" smtClean="0">
              <a:solidFill>
                <a:srgbClr val="0D4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analyzing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100" b="1" dirty="0" smtClean="0">
              <a:solidFill>
                <a:srgbClr val="0D4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AutoShape 3268">
            <a:extLst>
              <a:ext uri="{FF2B5EF4-FFF2-40B4-BE49-F238E27FC236}">
                <a16:creationId xmlns:a16="http://schemas.microsoft.com/office/drawing/2014/main" id="{AECF0C7D-2903-4FA1-8271-8E8BE160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5" y="4075124"/>
            <a:ext cx="1981345" cy="242170"/>
          </a:xfrm>
          <a:prstGeom prst="roundRect">
            <a:avLst>
              <a:gd name="adj" fmla="val 50000"/>
            </a:avLst>
          </a:prstGeom>
          <a:solidFill>
            <a:srgbClr val="013B6B"/>
          </a:solidFill>
          <a:ln w="22225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6350"/>
              <a:contourClr>
                <a:schemeClr val="tx1"/>
              </a:contourClr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97989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ko-KR" sz="12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endParaRPr lang="en-US" altLang="ko-KR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39095" y="4847562"/>
            <a:ext cx="181812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b="1" dirty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</a:t>
            </a: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Energy </a:t>
            </a:r>
            <a:b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1" dirty="0" smtClean="0">
                <a:solidFill>
                  <a:srgbClr val="0D4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sz="1100" b="1" dirty="0">
              <a:solidFill>
                <a:srgbClr val="0D4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815" y="2647049"/>
            <a:ext cx="1222475" cy="965829"/>
          </a:xfrm>
          <a:prstGeom prst="rect">
            <a:avLst/>
          </a:prstGeom>
          <a:noFill/>
          <a:ln cmpd="dbl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3268">
            <a:extLst>
              <a:ext uri="{FF2B5EF4-FFF2-40B4-BE49-F238E27FC236}">
                <a16:creationId xmlns:a16="http://schemas.microsoft.com/office/drawing/2014/main" id="{61F8EE6A-7791-4970-A31C-F69A9D8E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73" y="3470152"/>
            <a:ext cx="1077707" cy="248033"/>
          </a:xfrm>
          <a:prstGeom prst="roundRect">
            <a:avLst>
              <a:gd name="adj" fmla="val 50000"/>
            </a:avLst>
          </a:prstGeom>
          <a:solidFill>
            <a:srgbClr val="6FB0D6"/>
          </a:solidFill>
          <a:ln w="22225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6350"/>
              <a:contourClr>
                <a:schemeClr val="tx1"/>
              </a:contourClr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5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BME680</a:t>
            </a:r>
            <a:endParaRPr lang="en-US" altLang="ko-KR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72483" y="2649154"/>
            <a:ext cx="1222475" cy="965829"/>
          </a:xfrm>
          <a:prstGeom prst="rect">
            <a:avLst/>
          </a:prstGeom>
          <a:noFill/>
          <a:ln cmpd="dbl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3268">
            <a:extLst>
              <a:ext uri="{FF2B5EF4-FFF2-40B4-BE49-F238E27FC236}">
                <a16:creationId xmlns:a16="http://schemas.microsoft.com/office/drawing/2014/main" id="{61F8EE6A-7791-4970-A31C-F69A9D8E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868" y="3480456"/>
            <a:ext cx="1077707" cy="248033"/>
          </a:xfrm>
          <a:prstGeom prst="roundRect">
            <a:avLst>
              <a:gd name="adj" fmla="val 50000"/>
            </a:avLst>
          </a:prstGeom>
          <a:solidFill>
            <a:srgbClr val="6FB0D6"/>
          </a:solidFill>
          <a:ln w="22225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6350"/>
              <a:contourClr>
                <a:schemeClr val="tx1"/>
              </a:contourClr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5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MICS-6814</a:t>
            </a:r>
            <a:endParaRPr lang="en-US" altLang="ko-KR" sz="105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82690" y="2747188"/>
            <a:ext cx="1222475" cy="965829"/>
          </a:xfrm>
          <a:prstGeom prst="rect">
            <a:avLst/>
          </a:prstGeom>
          <a:noFill/>
          <a:ln cmpd="dbl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AutoShape 3268">
            <a:extLst>
              <a:ext uri="{FF2B5EF4-FFF2-40B4-BE49-F238E27FC236}">
                <a16:creationId xmlns:a16="http://schemas.microsoft.com/office/drawing/2014/main" id="{61F8EE6A-7791-4970-A31C-F69A9D8E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600" y="3577633"/>
            <a:ext cx="1170216" cy="248033"/>
          </a:xfrm>
          <a:prstGeom prst="roundRect">
            <a:avLst>
              <a:gd name="adj" fmla="val 50000"/>
            </a:avLst>
          </a:prstGeom>
          <a:solidFill>
            <a:srgbClr val="6FB0D6"/>
          </a:solidFill>
          <a:ln w="22225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6350"/>
              <a:contourClr>
                <a:schemeClr val="tx1"/>
              </a:contourClr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5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ATmega32u4</a:t>
            </a:r>
            <a:endParaRPr lang="en-US" altLang="ko-KR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757341" y="4583125"/>
            <a:ext cx="1222475" cy="965829"/>
          </a:xfrm>
          <a:prstGeom prst="rect">
            <a:avLst/>
          </a:prstGeom>
          <a:noFill/>
          <a:ln cmpd="dbl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AutoShape 3268">
            <a:extLst>
              <a:ext uri="{FF2B5EF4-FFF2-40B4-BE49-F238E27FC236}">
                <a16:creationId xmlns:a16="http://schemas.microsoft.com/office/drawing/2014/main" id="{61F8EE6A-7791-4970-A31C-F69A9D8E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472" y="5418191"/>
            <a:ext cx="1170216" cy="248033"/>
          </a:xfrm>
          <a:prstGeom prst="roundRect">
            <a:avLst>
              <a:gd name="adj" fmla="val 50000"/>
            </a:avLst>
          </a:prstGeom>
          <a:solidFill>
            <a:srgbClr val="6FB0D6"/>
          </a:solidFill>
          <a:ln w="22225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6350"/>
              <a:contourClr>
                <a:schemeClr val="tx1"/>
              </a:contourClr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5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SPBTLE-1S</a:t>
            </a:r>
            <a:endParaRPr lang="en-US" altLang="ko-KR" sz="105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816" y="1460313"/>
            <a:ext cx="8685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Design of readout electronic circuitry for sensors to detect 3M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71DE, 3M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7100, and CFC-113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8">
            <a:extLst>
              <a:ext uri="{FF2B5EF4-FFF2-40B4-BE49-F238E27FC236}">
                <a16:creationId xmlns:a16="http://schemas.microsoft.com/office/drawing/2014/main" id="{5F7B4A82-C91D-4A7F-8F68-679B3431D991}"/>
              </a:ext>
            </a:extLst>
          </p:cNvPr>
          <p:cNvSpPr/>
          <p:nvPr/>
        </p:nvSpPr>
        <p:spPr>
          <a:xfrm>
            <a:off x="6446814" y="2364307"/>
            <a:ext cx="4709416" cy="34828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00" dirty="0">
              <a:solidFill>
                <a:prstClr val="white"/>
              </a:solidFill>
              <a:latin typeface="Times New Roman" panose="02020603050405020304" pitchFamily="18" charset="0"/>
              <a:ea typeface="함초롬돋움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8">
            <a:extLst>
              <a:ext uri="{FF2B5EF4-FFF2-40B4-BE49-F238E27FC236}">
                <a16:creationId xmlns:a16="http://schemas.microsoft.com/office/drawing/2014/main" id="{5F7B4A82-C91D-4A7F-8F68-679B3431D991}"/>
              </a:ext>
            </a:extLst>
          </p:cNvPr>
          <p:cNvSpPr/>
          <p:nvPr/>
        </p:nvSpPr>
        <p:spPr>
          <a:xfrm>
            <a:off x="745617" y="1699305"/>
            <a:ext cx="4709416" cy="48895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00" dirty="0">
              <a:solidFill>
                <a:prstClr val="white"/>
              </a:solidFill>
              <a:latin typeface="Times New Roman" panose="02020603050405020304" pitchFamily="18" charset="0"/>
              <a:ea typeface="함초롬돋움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41" y="2240291"/>
            <a:ext cx="3810294" cy="1753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41" y="4479857"/>
            <a:ext cx="3810294" cy="174771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139641" y="2152088"/>
            <a:ext cx="38102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21107" y="2240290"/>
            <a:ext cx="0" cy="17534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55285" y="1909117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 mm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>
            <a:off x="745617" y="2878286"/>
            <a:ext cx="353943" cy="4866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mm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3268">
            <a:extLst>
              <a:ext uri="{FF2B5EF4-FFF2-40B4-BE49-F238E27FC236}">
                <a16:creationId xmlns:a16="http://schemas.microsoft.com/office/drawing/2014/main" id="{AECF0C7D-2903-4FA1-8271-8E8BE160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529" y="1578745"/>
            <a:ext cx="1981345" cy="242170"/>
          </a:xfrm>
          <a:prstGeom prst="roundRect">
            <a:avLst>
              <a:gd name="adj" fmla="val 50000"/>
            </a:avLst>
          </a:prstGeom>
          <a:solidFill>
            <a:srgbClr val="013B6B"/>
          </a:solidFill>
          <a:ln w="22225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6350"/>
              <a:contourClr>
                <a:schemeClr val="tx1"/>
              </a:contourClr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97989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ko-KR" sz="14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endParaRPr lang="en-US" altLang="ko-KR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3268">
            <a:extLst>
              <a:ext uri="{FF2B5EF4-FFF2-40B4-BE49-F238E27FC236}">
                <a16:creationId xmlns:a16="http://schemas.microsoft.com/office/drawing/2014/main" id="{61F8EE6A-7791-4970-A31C-F69A9D8E5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600" y="2240290"/>
            <a:ext cx="2420475" cy="248033"/>
          </a:xfrm>
          <a:prstGeom prst="roundRect">
            <a:avLst>
              <a:gd name="adj" fmla="val 50000"/>
            </a:avLst>
          </a:prstGeom>
          <a:solidFill>
            <a:srgbClr val="6FB0D6"/>
          </a:solidFill>
          <a:ln w="22225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6350"/>
              <a:contourClr>
                <a:schemeClr val="tx1"/>
              </a:contourClr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endParaRPr lang="en-US" altLang="ko-KR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24827" y="4003197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65938" y="6241344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88460" y="741811"/>
            <a:ext cx="11029616" cy="45713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 version1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08229" y="2845133"/>
            <a:ext cx="4186585" cy="1889664"/>
            <a:chOff x="6644940" y="2544011"/>
            <a:chExt cx="4186585" cy="18896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7793401" y="1395550"/>
              <a:ext cx="1889664" cy="4186585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>
            <a:xfrm>
              <a:off x="6691100" y="2796274"/>
              <a:ext cx="1197459" cy="1388269"/>
            </a:xfrm>
            <a:prstGeom prst="roundRect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990107" y="3667875"/>
              <a:ext cx="315171" cy="326167"/>
            </a:xfrm>
            <a:prstGeom prst="roundRect">
              <a:avLst/>
            </a:prstGeom>
            <a:noFill/>
            <a:ln>
              <a:solidFill>
                <a:srgbClr val="FF66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950363" y="3631115"/>
              <a:ext cx="478990" cy="67487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716388" y="3570244"/>
              <a:ext cx="705696" cy="735742"/>
            </a:xfrm>
            <a:prstGeom prst="roundRect">
              <a:avLst/>
            </a:prstGeom>
            <a:noFill/>
            <a:ln>
              <a:solidFill>
                <a:srgbClr val="00FF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6899825" y="5037972"/>
            <a:ext cx="2921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3340" y="4918373"/>
            <a:ext cx="1574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(SPBTLE-1S)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995053" y="5037972"/>
            <a:ext cx="292100" cy="0"/>
          </a:xfrm>
          <a:prstGeom prst="line">
            <a:avLst/>
          </a:prstGeom>
          <a:ln w="762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408568" y="4900679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MCU (ATmega32u4)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99825" y="5421897"/>
            <a:ext cx="292100" cy="0"/>
          </a:xfrm>
          <a:prstGeom prst="line">
            <a:avLst/>
          </a:prstGeom>
          <a:ln w="76200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13340" y="5291092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Sensor1 (BME680)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995053" y="5421897"/>
            <a:ext cx="2921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408568" y="5291092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Sensor2 (MICS-6814)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F7B4A82-C91D-4A7F-8F68-679B3431D991}"/>
              </a:ext>
            </a:extLst>
          </p:cNvPr>
          <p:cNvSpPr/>
          <p:nvPr/>
        </p:nvSpPr>
        <p:spPr>
          <a:xfrm>
            <a:off x="3397364" y="1809767"/>
            <a:ext cx="5384686" cy="312418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00" dirty="0">
              <a:solidFill>
                <a:prstClr val="white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AutoShape 3268">
            <a:extLst>
              <a:ext uri="{FF2B5EF4-FFF2-40B4-BE49-F238E27FC236}">
                <a16:creationId xmlns:a16="http://schemas.microsoft.com/office/drawing/2014/main" id="{AECF0C7D-2903-4FA1-8271-8E8BE160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34" y="1688682"/>
            <a:ext cx="1981345" cy="242170"/>
          </a:xfrm>
          <a:prstGeom prst="roundRect">
            <a:avLst>
              <a:gd name="adj" fmla="val 50000"/>
            </a:avLst>
          </a:prstGeom>
          <a:solidFill>
            <a:srgbClr val="013B6B"/>
          </a:solidFill>
          <a:ln w="22225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6350"/>
              <a:contourClr>
                <a:schemeClr val="tx1"/>
              </a:contourClr>
            </a:sp3d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97989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altLang="ko-KR" sz="1400" b="1" dirty="0" smtClean="0">
                <a:solidFill>
                  <a:prstClr val="white"/>
                </a:solidFill>
                <a:latin typeface="+mj-lt"/>
              </a:rPr>
              <a:t>Layout</a:t>
            </a:r>
            <a:endParaRPr lang="en-US" altLang="ko-KR" sz="1400" b="1" dirty="0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655" y="2463683"/>
            <a:ext cx="1873031" cy="1876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79" y="2463683"/>
            <a:ext cx="1876739" cy="187673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3753536" y="2463683"/>
            <a:ext cx="4054" cy="18896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808185" y="1401215"/>
            <a:ext cx="4054" cy="18896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77552" y="445603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93783" y="4456030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10800000">
            <a:off x="3457541" y="3158716"/>
            <a:ext cx="353943" cy="4866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mm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626777" y="1985572"/>
            <a:ext cx="353943" cy="4866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mm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88460" y="741811"/>
            <a:ext cx="11029616" cy="45713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 version2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515678" y="5267970"/>
                <a:ext cx="7405874" cy="958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to PCB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Version1, size is reduced to 20 x 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𝒎𝒎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20 x 45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𝒎𝒎</m:t>
                        </m:r>
                      </m:e>
                      <m:sup>
                        <m: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compacts.</a:t>
                </a:r>
                <a:b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reduce the size, components have to be populated both layer. </a:t>
                </a:r>
                <a:b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than the size, there is no difference</a:t>
                </a:r>
                <a:b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678" y="5267970"/>
                <a:ext cx="7405874" cy="958917"/>
              </a:xfrm>
              <a:prstGeom prst="rect">
                <a:avLst/>
              </a:prstGeom>
              <a:blipFill>
                <a:blip r:embed="rId4"/>
                <a:stretch>
                  <a:fillRect l="-165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3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88460" y="741811"/>
            <a:ext cx="11029616" cy="45713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future 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690" y="1656820"/>
            <a:ext cx="9648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readout electronic circuitry for sensors to detect 3M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Novec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71DE, 3M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Novec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7100, 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CFC-113 is presented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BME680(@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Bosche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MICS-6814(@SGXSENSORTECH) is selected as sensor to detect the target gases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ATmega32u4(@Atmel) and SPBTLE-1S(@STMicroelectronics) is selected to control the sensors and send the data to the users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8690" y="3321903"/>
            <a:ext cx="762740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Populating components on the PCB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android app to display the sensor output and set up the alarm for certain level of gases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PCB with target gases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9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dobe Devanagari"/>
        <a:ea typeface="휴먼매직체"/>
        <a:cs typeface=""/>
      </a:majorFont>
      <a:minorFont>
        <a:latin typeface="Adobe Devanagari"/>
        <a:ea typeface="휴먼매직체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205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Adobe Devanagari</vt:lpstr>
      <vt:lpstr>Adobe Heiti Std R</vt:lpstr>
      <vt:lpstr>함초롬돋움</vt:lpstr>
      <vt:lpstr>휴먼매직체</vt:lpstr>
      <vt:lpstr>Arial</vt:lpstr>
      <vt:lpstr>Calibri</vt:lpstr>
      <vt:lpstr>Cambria Math</vt:lpstr>
      <vt:lpstr>Times New Roman</vt:lpstr>
      <vt:lpstr>Wingdings</vt:lpstr>
      <vt:lpstr>Wingdings 2</vt:lpstr>
      <vt:lpstr>Dividend</vt:lpstr>
      <vt:lpstr>BLOCK DIAGRAM</vt:lpstr>
      <vt:lpstr>Pcb design version1</vt:lpstr>
      <vt:lpstr>Pcb design version2</vt:lpstr>
      <vt:lpstr>Summary and 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- amic</dc:title>
  <dc:creator>Gangadhara, Karthik</dc:creator>
  <cp:lastModifiedBy>Hyusim Park</cp:lastModifiedBy>
  <cp:revision>140</cp:revision>
  <dcterms:created xsi:type="dcterms:W3CDTF">2019-03-28T07:32:07Z</dcterms:created>
  <dcterms:modified xsi:type="dcterms:W3CDTF">2019-09-03T23:54:20Z</dcterms:modified>
</cp:coreProperties>
</file>