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A7280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A7280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A7280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A7280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A7280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28650"/>
          </a:xfrm>
          <a:custGeom>
            <a:avLst/>
            <a:gdLst/>
            <a:ahLst/>
            <a:cxnLst/>
            <a:rect l="l" t="t" r="r" b="b"/>
            <a:pathLst>
              <a:path w="12192000" h="628650">
                <a:moveTo>
                  <a:pt x="11913263" y="628563"/>
                </a:moveTo>
                <a:lnTo>
                  <a:pt x="0" y="628649"/>
                </a:lnTo>
                <a:lnTo>
                  <a:pt x="0" y="0"/>
                </a:lnTo>
                <a:lnTo>
                  <a:pt x="12191999" y="0"/>
                </a:lnTo>
                <a:lnTo>
                  <a:pt x="12191913" y="349914"/>
                </a:lnTo>
                <a:lnTo>
                  <a:pt x="12187792" y="391750"/>
                </a:lnTo>
                <a:lnTo>
                  <a:pt x="12177576" y="432536"/>
                </a:lnTo>
                <a:lnTo>
                  <a:pt x="12161488" y="471374"/>
                </a:lnTo>
                <a:lnTo>
                  <a:pt x="12139870" y="507438"/>
                </a:lnTo>
                <a:lnTo>
                  <a:pt x="12113203" y="539934"/>
                </a:lnTo>
                <a:lnTo>
                  <a:pt x="12082049" y="568171"/>
                </a:lnTo>
                <a:lnTo>
                  <a:pt x="12047095" y="591526"/>
                </a:lnTo>
                <a:lnTo>
                  <a:pt x="12009085" y="609503"/>
                </a:lnTo>
                <a:lnTo>
                  <a:pt x="11968858" y="621706"/>
                </a:lnTo>
                <a:lnTo>
                  <a:pt x="11927268" y="627875"/>
                </a:lnTo>
                <a:lnTo>
                  <a:pt x="11913263" y="628563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050" y="72615"/>
            <a:ext cx="3454400" cy="4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6479480"/>
            <a:ext cx="2159000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A7280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85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20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62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805085"/>
            <a:ext cx="3454400" cy="1567815"/>
          </a:xfrm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5000" spc="-500"/>
              <a:t>从</a:t>
            </a:r>
            <a:r>
              <a:rPr dirty="0" sz="5150" spc="-670"/>
              <a:t>新</a:t>
            </a:r>
            <a:r>
              <a:rPr dirty="0" sz="5050" spc="-560"/>
              <a:t>手</a:t>
            </a:r>
            <a:r>
              <a:rPr dirty="0" sz="4900" spc="-445"/>
              <a:t>到</a:t>
            </a:r>
            <a:r>
              <a:rPr dirty="0" sz="5150" spc="-670"/>
              <a:t>高</a:t>
            </a:r>
            <a:r>
              <a:rPr dirty="0" sz="5050" spc="-610"/>
              <a:t>手</a:t>
            </a:r>
            <a:endParaRPr sz="5050"/>
          </a:p>
          <a:p>
            <a:pPr marL="126364">
              <a:lnSpc>
                <a:spcPct val="100000"/>
              </a:lnSpc>
              <a:spcBef>
                <a:spcPts val="520"/>
              </a:spcBef>
            </a:pPr>
            <a:r>
              <a:rPr dirty="0" sz="4000" spc="-400">
                <a:latin typeface="PMingLiU"/>
                <a:cs typeface="PMingLiU"/>
              </a:rPr>
              <a:t>直</a:t>
            </a:r>
            <a:r>
              <a:rPr dirty="0" sz="4000" spc="-430"/>
              <a:t>播</a:t>
            </a:r>
            <a:r>
              <a:rPr dirty="0" sz="4000" spc="-400">
                <a:latin typeface="PMingLiU"/>
                <a:cs typeface="PMingLiU"/>
              </a:rPr>
              <a:t>运</a:t>
            </a:r>
            <a:r>
              <a:rPr dirty="0" sz="4000" spc="-400"/>
              <a:t>营</a:t>
            </a:r>
            <a:r>
              <a:rPr dirty="0" sz="4000" spc="-400">
                <a:latin typeface="PMingLiU"/>
                <a:cs typeface="PMingLiU"/>
              </a:rPr>
              <a:t>全</a:t>
            </a:r>
            <a:r>
              <a:rPr dirty="0" sz="3950" spc="-360"/>
              <a:t>攻</a:t>
            </a:r>
            <a:r>
              <a:rPr dirty="0" sz="3950" spc="-409">
                <a:latin typeface="PMingLiU"/>
                <a:cs typeface="PMingLiU"/>
              </a:rPr>
              <a:t>略</a:t>
            </a:r>
            <a:endParaRPr sz="3950">
              <a:latin typeface="PMingLiU"/>
              <a:cs typeface="PMingLiU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2781299"/>
            <a:ext cx="3809999" cy="380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057649" y="3276599"/>
            <a:ext cx="952500" cy="952500"/>
            <a:chOff x="4057649" y="3276599"/>
            <a:chExt cx="952500" cy="952500"/>
          </a:xfrm>
        </p:grpSpPr>
        <p:sp>
          <p:nvSpPr>
            <p:cNvPr id="6" name="object 6" descr=""/>
            <p:cNvSpPr/>
            <p:nvPr/>
          </p:nvSpPr>
          <p:spPr>
            <a:xfrm>
              <a:off x="4057649" y="3276599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476249" y="952499"/>
                  </a:moveTo>
                  <a:lnTo>
                    <a:pt x="429569" y="950206"/>
                  </a:lnTo>
                  <a:lnTo>
                    <a:pt x="383337" y="943348"/>
                  </a:lnTo>
                  <a:lnTo>
                    <a:pt x="338001" y="931992"/>
                  </a:lnTo>
                  <a:lnTo>
                    <a:pt x="293996" y="916247"/>
                  </a:lnTo>
                  <a:lnTo>
                    <a:pt x="251746" y="896264"/>
                  </a:lnTo>
                  <a:lnTo>
                    <a:pt x="211659" y="872236"/>
                  </a:lnTo>
                  <a:lnTo>
                    <a:pt x="174120" y="844396"/>
                  </a:lnTo>
                  <a:lnTo>
                    <a:pt x="139489" y="813009"/>
                  </a:lnTo>
                  <a:lnTo>
                    <a:pt x="108103" y="778379"/>
                  </a:lnTo>
                  <a:lnTo>
                    <a:pt x="80261" y="740839"/>
                  </a:lnTo>
                  <a:lnTo>
                    <a:pt x="56234" y="700752"/>
                  </a:lnTo>
                  <a:lnTo>
                    <a:pt x="36251" y="658502"/>
                  </a:lnTo>
                  <a:lnTo>
                    <a:pt x="20506" y="614497"/>
                  </a:lnTo>
                  <a:lnTo>
                    <a:pt x="9150" y="569161"/>
                  </a:lnTo>
                  <a:lnTo>
                    <a:pt x="2292" y="522930"/>
                  </a:lnTo>
                  <a:lnTo>
                    <a:pt x="0" y="476249"/>
                  </a:lnTo>
                  <a:lnTo>
                    <a:pt x="143" y="464558"/>
                  </a:lnTo>
                  <a:lnTo>
                    <a:pt x="3581" y="417948"/>
                  </a:lnTo>
                  <a:lnTo>
                    <a:pt x="11571" y="371899"/>
                  </a:lnTo>
                  <a:lnTo>
                    <a:pt x="24037" y="326855"/>
                  </a:lnTo>
                  <a:lnTo>
                    <a:pt x="40858" y="283250"/>
                  </a:lnTo>
                  <a:lnTo>
                    <a:pt x="61872" y="241503"/>
                  </a:lnTo>
                  <a:lnTo>
                    <a:pt x="86876" y="202018"/>
                  </a:lnTo>
                  <a:lnTo>
                    <a:pt x="115631" y="165173"/>
                  </a:lnTo>
                  <a:lnTo>
                    <a:pt x="147858" y="131324"/>
                  </a:lnTo>
                  <a:lnTo>
                    <a:pt x="183248" y="100797"/>
                  </a:lnTo>
                  <a:lnTo>
                    <a:pt x="221459" y="73886"/>
                  </a:lnTo>
                  <a:lnTo>
                    <a:pt x="262125" y="50850"/>
                  </a:lnTo>
                  <a:lnTo>
                    <a:pt x="304852" y="31910"/>
                  </a:lnTo>
                  <a:lnTo>
                    <a:pt x="349231" y="17250"/>
                  </a:lnTo>
                  <a:lnTo>
                    <a:pt x="394832" y="7010"/>
                  </a:lnTo>
                  <a:lnTo>
                    <a:pt x="441218" y="1290"/>
                  </a:lnTo>
                  <a:lnTo>
                    <a:pt x="476249" y="0"/>
                  </a:lnTo>
                  <a:lnTo>
                    <a:pt x="487941" y="143"/>
                  </a:lnTo>
                  <a:lnTo>
                    <a:pt x="534551" y="3581"/>
                  </a:lnTo>
                  <a:lnTo>
                    <a:pt x="580600" y="11572"/>
                  </a:lnTo>
                  <a:lnTo>
                    <a:pt x="625644" y="24038"/>
                  </a:lnTo>
                  <a:lnTo>
                    <a:pt x="669248" y="40858"/>
                  </a:lnTo>
                  <a:lnTo>
                    <a:pt x="710995" y="61872"/>
                  </a:lnTo>
                  <a:lnTo>
                    <a:pt x="750481" y="86877"/>
                  </a:lnTo>
                  <a:lnTo>
                    <a:pt x="787326" y="115631"/>
                  </a:lnTo>
                  <a:lnTo>
                    <a:pt x="821175" y="147858"/>
                  </a:lnTo>
                  <a:lnTo>
                    <a:pt x="851702" y="183248"/>
                  </a:lnTo>
                  <a:lnTo>
                    <a:pt x="878613" y="221460"/>
                  </a:lnTo>
                  <a:lnTo>
                    <a:pt x="901649" y="262125"/>
                  </a:lnTo>
                  <a:lnTo>
                    <a:pt x="920588" y="304852"/>
                  </a:lnTo>
                  <a:lnTo>
                    <a:pt x="935249" y="349231"/>
                  </a:lnTo>
                  <a:lnTo>
                    <a:pt x="945489" y="394832"/>
                  </a:lnTo>
                  <a:lnTo>
                    <a:pt x="951210" y="441218"/>
                  </a:lnTo>
                  <a:lnTo>
                    <a:pt x="952499" y="476249"/>
                  </a:lnTo>
                  <a:lnTo>
                    <a:pt x="952356" y="487941"/>
                  </a:lnTo>
                  <a:lnTo>
                    <a:pt x="948918" y="534551"/>
                  </a:lnTo>
                  <a:lnTo>
                    <a:pt x="940927" y="580600"/>
                  </a:lnTo>
                  <a:lnTo>
                    <a:pt x="928462" y="625644"/>
                  </a:lnTo>
                  <a:lnTo>
                    <a:pt x="911641" y="669248"/>
                  </a:lnTo>
                  <a:lnTo>
                    <a:pt x="890627" y="710995"/>
                  </a:lnTo>
                  <a:lnTo>
                    <a:pt x="865622" y="750481"/>
                  </a:lnTo>
                  <a:lnTo>
                    <a:pt x="836868" y="787326"/>
                  </a:lnTo>
                  <a:lnTo>
                    <a:pt x="804641" y="821175"/>
                  </a:lnTo>
                  <a:lnTo>
                    <a:pt x="769251" y="851702"/>
                  </a:lnTo>
                  <a:lnTo>
                    <a:pt x="731039" y="878613"/>
                  </a:lnTo>
                  <a:lnTo>
                    <a:pt x="690374" y="901649"/>
                  </a:lnTo>
                  <a:lnTo>
                    <a:pt x="647646" y="920588"/>
                  </a:lnTo>
                  <a:lnTo>
                    <a:pt x="603268" y="935249"/>
                  </a:lnTo>
                  <a:lnTo>
                    <a:pt x="557666" y="945489"/>
                  </a:lnTo>
                  <a:lnTo>
                    <a:pt x="511281" y="951209"/>
                  </a:lnTo>
                  <a:lnTo>
                    <a:pt x="476249" y="952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2449" y="3562349"/>
              <a:ext cx="342899" cy="3809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044950" y="4378325"/>
            <a:ext cx="977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PMingLiU"/>
                <a:cs typeface="PMingLiU"/>
              </a:rPr>
              <a:t>开播前策划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619749" y="3276599"/>
            <a:ext cx="952500" cy="952500"/>
            <a:chOff x="5619749" y="3276599"/>
            <a:chExt cx="952500" cy="952500"/>
          </a:xfrm>
        </p:grpSpPr>
        <p:sp>
          <p:nvSpPr>
            <p:cNvPr id="10" name="object 10" descr=""/>
            <p:cNvSpPr/>
            <p:nvPr/>
          </p:nvSpPr>
          <p:spPr>
            <a:xfrm>
              <a:off x="5619749" y="3276599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476249" y="952499"/>
                  </a:moveTo>
                  <a:lnTo>
                    <a:pt x="429569" y="950206"/>
                  </a:lnTo>
                  <a:lnTo>
                    <a:pt x="383337" y="943348"/>
                  </a:lnTo>
                  <a:lnTo>
                    <a:pt x="338001" y="931992"/>
                  </a:lnTo>
                  <a:lnTo>
                    <a:pt x="293996" y="916247"/>
                  </a:lnTo>
                  <a:lnTo>
                    <a:pt x="251747" y="896264"/>
                  </a:lnTo>
                  <a:lnTo>
                    <a:pt x="211659" y="872236"/>
                  </a:lnTo>
                  <a:lnTo>
                    <a:pt x="174119" y="844396"/>
                  </a:lnTo>
                  <a:lnTo>
                    <a:pt x="139489" y="813009"/>
                  </a:lnTo>
                  <a:lnTo>
                    <a:pt x="108102" y="778379"/>
                  </a:lnTo>
                  <a:lnTo>
                    <a:pt x="80261" y="740839"/>
                  </a:lnTo>
                  <a:lnTo>
                    <a:pt x="56234" y="700752"/>
                  </a:lnTo>
                  <a:lnTo>
                    <a:pt x="36251" y="658502"/>
                  </a:lnTo>
                  <a:lnTo>
                    <a:pt x="20506" y="614497"/>
                  </a:lnTo>
                  <a:lnTo>
                    <a:pt x="9150" y="569161"/>
                  </a:lnTo>
                  <a:lnTo>
                    <a:pt x="2293" y="522930"/>
                  </a:lnTo>
                  <a:lnTo>
                    <a:pt x="0" y="476249"/>
                  </a:lnTo>
                  <a:lnTo>
                    <a:pt x="143" y="464558"/>
                  </a:lnTo>
                  <a:lnTo>
                    <a:pt x="3581" y="417948"/>
                  </a:lnTo>
                  <a:lnTo>
                    <a:pt x="11571" y="371899"/>
                  </a:lnTo>
                  <a:lnTo>
                    <a:pt x="24037" y="326855"/>
                  </a:lnTo>
                  <a:lnTo>
                    <a:pt x="40857" y="283250"/>
                  </a:lnTo>
                  <a:lnTo>
                    <a:pt x="61871" y="241503"/>
                  </a:lnTo>
                  <a:lnTo>
                    <a:pt x="86875" y="202018"/>
                  </a:lnTo>
                  <a:lnTo>
                    <a:pt x="115630" y="165173"/>
                  </a:lnTo>
                  <a:lnTo>
                    <a:pt x="147857" y="131324"/>
                  </a:lnTo>
                  <a:lnTo>
                    <a:pt x="183248" y="100797"/>
                  </a:lnTo>
                  <a:lnTo>
                    <a:pt x="221460" y="73886"/>
                  </a:lnTo>
                  <a:lnTo>
                    <a:pt x="262125" y="50850"/>
                  </a:lnTo>
                  <a:lnTo>
                    <a:pt x="304852" y="31910"/>
                  </a:lnTo>
                  <a:lnTo>
                    <a:pt x="349231" y="17250"/>
                  </a:lnTo>
                  <a:lnTo>
                    <a:pt x="394832" y="7010"/>
                  </a:lnTo>
                  <a:lnTo>
                    <a:pt x="441218" y="1290"/>
                  </a:lnTo>
                  <a:lnTo>
                    <a:pt x="476249" y="0"/>
                  </a:lnTo>
                  <a:lnTo>
                    <a:pt x="487941" y="143"/>
                  </a:lnTo>
                  <a:lnTo>
                    <a:pt x="534551" y="3581"/>
                  </a:lnTo>
                  <a:lnTo>
                    <a:pt x="580599" y="11572"/>
                  </a:lnTo>
                  <a:lnTo>
                    <a:pt x="625643" y="24038"/>
                  </a:lnTo>
                  <a:lnTo>
                    <a:pt x="669248" y="40858"/>
                  </a:lnTo>
                  <a:lnTo>
                    <a:pt x="710995" y="61872"/>
                  </a:lnTo>
                  <a:lnTo>
                    <a:pt x="750481" y="86877"/>
                  </a:lnTo>
                  <a:lnTo>
                    <a:pt x="787326" y="115631"/>
                  </a:lnTo>
                  <a:lnTo>
                    <a:pt x="821175" y="147858"/>
                  </a:lnTo>
                  <a:lnTo>
                    <a:pt x="851701" y="183248"/>
                  </a:lnTo>
                  <a:lnTo>
                    <a:pt x="878612" y="221460"/>
                  </a:lnTo>
                  <a:lnTo>
                    <a:pt x="901649" y="262125"/>
                  </a:lnTo>
                  <a:lnTo>
                    <a:pt x="920588" y="304852"/>
                  </a:lnTo>
                  <a:lnTo>
                    <a:pt x="935248" y="349231"/>
                  </a:lnTo>
                  <a:lnTo>
                    <a:pt x="945488" y="394832"/>
                  </a:lnTo>
                  <a:lnTo>
                    <a:pt x="951209" y="441218"/>
                  </a:lnTo>
                  <a:lnTo>
                    <a:pt x="952499" y="476249"/>
                  </a:lnTo>
                  <a:lnTo>
                    <a:pt x="952356" y="487941"/>
                  </a:lnTo>
                  <a:lnTo>
                    <a:pt x="948917" y="534551"/>
                  </a:lnTo>
                  <a:lnTo>
                    <a:pt x="940926" y="580600"/>
                  </a:lnTo>
                  <a:lnTo>
                    <a:pt x="928460" y="625644"/>
                  </a:lnTo>
                  <a:lnTo>
                    <a:pt x="911640" y="669248"/>
                  </a:lnTo>
                  <a:lnTo>
                    <a:pt x="890627" y="710995"/>
                  </a:lnTo>
                  <a:lnTo>
                    <a:pt x="865622" y="750481"/>
                  </a:lnTo>
                  <a:lnTo>
                    <a:pt x="836868" y="787326"/>
                  </a:lnTo>
                  <a:lnTo>
                    <a:pt x="804640" y="821175"/>
                  </a:lnTo>
                  <a:lnTo>
                    <a:pt x="769250" y="851702"/>
                  </a:lnTo>
                  <a:lnTo>
                    <a:pt x="731039" y="878613"/>
                  </a:lnTo>
                  <a:lnTo>
                    <a:pt x="690373" y="901649"/>
                  </a:lnTo>
                  <a:lnTo>
                    <a:pt x="647646" y="920588"/>
                  </a:lnTo>
                  <a:lnTo>
                    <a:pt x="603267" y="935249"/>
                  </a:lnTo>
                  <a:lnTo>
                    <a:pt x="557666" y="945489"/>
                  </a:lnTo>
                  <a:lnTo>
                    <a:pt x="511281" y="951209"/>
                  </a:lnTo>
                  <a:lnTo>
                    <a:pt x="476249" y="952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4549" y="3562349"/>
              <a:ext cx="342899" cy="3809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607049" y="4378325"/>
            <a:ext cx="977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PMingLiU"/>
                <a:cs typeface="PMingLiU"/>
              </a:rPr>
              <a:t>开播中盯盘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181849" y="3276599"/>
            <a:ext cx="952500" cy="952500"/>
            <a:chOff x="7181849" y="3276599"/>
            <a:chExt cx="952500" cy="952500"/>
          </a:xfrm>
        </p:grpSpPr>
        <p:sp>
          <p:nvSpPr>
            <p:cNvPr id="14" name="object 14" descr=""/>
            <p:cNvSpPr/>
            <p:nvPr/>
          </p:nvSpPr>
          <p:spPr>
            <a:xfrm>
              <a:off x="7181849" y="3276599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476249" y="952499"/>
                  </a:moveTo>
                  <a:lnTo>
                    <a:pt x="429569" y="950206"/>
                  </a:lnTo>
                  <a:lnTo>
                    <a:pt x="383337" y="943348"/>
                  </a:lnTo>
                  <a:lnTo>
                    <a:pt x="338000" y="931992"/>
                  </a:lnTo>
                  <a:lnTo>
                    <a:pt x="293995" y="916247"/>
                  </a:lnTo>
                  <a:lnTo>
                    <a:pt x="251746" y="896264"/>
                  </a:lnTo>
                  <a:lnTo>
                    <a:pt x="211657" y="872236"/>
                  </a:lnTo>
                  <a:lnTo>
                    <a:pt x="174119" y="844396"/>
                  </a:lnTo>
                  <a:lnTo>
                    <a:pt x="139489" y="813009"/>
                  </a:lnTo>
                  <a:lnTo>
                    <a:pt x="108103" y="778379"/>
                  </a:lnTo>
                  <a:lnTo>
                    <a:pt x="80261" y="740839"/>
                  </a:lnTo>
                  <a:lnTo>
                    <a:pt x="56234" y="700752"/>
                  </a:lnTo>
                  <a:lnTo>
                    <a:pt x="36251" y="658502"/>
                  </a:lnTo>
                  <a:lnTo>
                    <a:pt x="20507" y="614497"/>
                  </a:lnTo>
                  <a:lnTo>
                    <a:pt x="9150" y="569161"/>
                  </a:lnTo>
                  <a:lnTo>
                    <a:pt x="2293" y="522930"/>
                  </a:lnTo>
                  <a:lnTo>
                    <a:pt x="0" y="476249"/>
                  </a:lnTo>
                  <a:lnTo>
                    <a:pt x="143" y="464558"/>
                  </a:lnTo>
                  <a:lnTo>
                    <a:pt x="3582" y="417948"/>
                  </a:lnTo>
                  <a:lnTo>
                    <a:pt x="11572" y="371899"/>
                  </a:lnTo>
                  <a:lnTo>
                    <a:pt x="24038" y="326855"/>
                  </a:lnTo>
                  <a:lnTo>
                    <a:pt x="40858" y="283250"/>
                  </a:lnTo>
                  <a:lnTo>
                    <a:pt x="61871" y="241503"/>
                  </a:lnTo>
                  <a:lnTo>
                    <a:pt x="86876" y="202018"/>
                  </a:lnTo>
                  <a:lnTo>
                    <a:pt x="115631" y="165173"/>
                  </a:lnTo>
                  <a:lnTo>
                    <a:pt x="147858" y="131324"/>
                  </a:lnTo>
                  <a:lnTo>
                    <a:pt x="183248" y="100797"/>
                  </a:lnTo>
                  <a:lnTo>
                    <a:pt x="221459" y="73886"/>
                  </a:lnTo>
                  <a:lnTo>
                    <a:pt x="262124" y="50850"/>
                  </a:lnTo>
                  <a:lnTo>
                    <a:pt x="304852" y="31910"/>
                  </a:lnTo>
                  <a:lnTo>
                    <a:pt x="349230" y="17250"/>
                  </a:lnTo>
                  <a:lnTo>
                    <a:pt x="394832" y="7010"/>
                  </a:lnTo>
                  <a:lnTo>
                    <a:pt x="441218" y="1290"/>
                  </a:lnTo>
                  <a:lnTo>
                    <a:pt x="476249" y="0"/>
                  </a:lnTo>
                  <a:lnTo>
                    <a:pt x="487941" y="143"/>
                  </a:lnTo>
                  <a:lnTo>
                    <a:pt x="534551" y="3581"/>
                  </a:lnTo>
                  <a:lnTo>
                    <a:pt x="580599" y="11572"/>
                  </a:lnTo>
                  <a:lnTo>
                    <a:pt x="625643" y="24038"/>
                  </a:lnTo>
                  <a:lnTo>
                    <a:pt x="669248" y="40858"/>
                  </a:lnTo>
                  <a:lnTo>
                    <a:pt x="710994" y="61872"/>
                  </a:lnTo>
                  <a:lnTo>
                    <a:pt x="750480" y="86877"/>
                  </a:lnTo>
                  <a:lnTo>
                    <a:pt x="787325" y="115631"/>
                  </a:lnTo>
                  <a:lnTo>
                    <a:pt x="821174" y="147858"/>
                  </a:lnTo>
                  <a:lnTo>
                    <a:pt x="851701" y="183248"/>
                  </a:lnTo>
                  <a:lnTo>
                    <a:pt x="878612" y="221460"/>
                  </a:lnTo>
                  <a:lnTo>
                    <a:pt x="901649" y="262125"/>
                  </a:lnTo>
                  <a:lnTo>
                    <a:pt x="920588" y="304852"/>
                  </a:lnTo>
                  <a:lnTo>
                    <a:pt x="935249" y="349231"/>
                  </a:lnTo>
                  <a:lnTo>
                    <a:pt x="945488" y="394832"/>
                  </a:lnTo>
                  <a:lnTo>
                    <a:pt x="951209" y="441218"/>
                  </a:lnTo>
                  <a:lnTo>
                    <a:pt x="952499" y="476249"/>
                  </a:lnTo>
                  <a:lnTo>
                    <a:pt x="952356" y="487941"/>
                  </a:lnTo>
                  <a:lnTo>
                    <a:pt x="948917" y="534551"/>
                  </a:lnTo>
                  <a:lnTo>
                    <a:pt x="940927" y="580600"/>
                  </a:lnTo>
                  <a:lnTo>
                    <a:pt x="928461" y="625644"/>
                  </a:lnTo>
                  <a:lnTo>
                    <a:pt x="911640" y="669248"/>
                  </a:lnTo>
                  <a:lnTo>
                    <a:pt x="890626" y="710995"/>
                  </a:lnTo>
                  <a:lnTo>
                    <a:pt x="865622" y="750481"/>
                  </a:lnTo>
                  <a:lnTo>
                    <a:pt x="836868" y="787326"/>
                  </a:lnTo>
                  <a:lnTo>
                    <a:pt x="804640" y="821175"/>
                  </a:lnTo>
                  <a:lnTo>
                    <a:pt x="769250" y="851702"/>
                  </a:lnTo>
                  <a:lnTo>
                    <a:pt x="731038" y="878613"/>
                  </a:lnTo>
                  <a:lnTo>
                    <a:pt x="690373" y="901649"/>
                  </a:lnTo>
                  <a:lnTo>
                    <a:pt x="647645" y="920588"/>
                  </a:lnTo>
                  <a:lnTo>
                    <a:pt x="603268" y="935249"/>
                  </a:lnTo>
                  <a:lnTo>
                    <a:pt x="557666" y="945489"/>
                  </a:lnTo>
                  <a:lnTo>
                    <a:pt x="511281" y="951209"/>
                  </a:lnTo>
                  <a:lnTo>
                    <a:pt x="476249" y="952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6649" y="3562349"/>
              <a:ext cx="342899" cy="3809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169150" y="4378325"/>
            <a:ext cx="977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PMingLiU"/>
                <a:cs typeface="PMingLiU"/>
              </a:rPr>
              <a:t>直播后复盘</a:t>
            </a:r>
            <a:endParaRPr sz="1500">
              <a:latin typeface="PMingLiU"/>
              <a:cs typeface="PMingLiU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8399" y="5257799"/>
            <a:ext cx="7315199" cy="5333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029199"/>
            <a:ext cx="1828799" cy="1828799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9753599" y="0"/>
            <a:ext cx="2438400" cy="2438400"/>
            <a:chOff x="9753599" y="0"/>
            <a:chExt cx="2438400" cy="2438400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53599" y="0"/>
              <a:ext cx="2438399" cy="24383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68024" y="228600"/>
              <a:ext cx="1095374" cy="228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" y="68988"/>
            <a:ext cx="3449320" cy="4191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0">
                <a:latin typeface="PMingLiU"/>
                <a:cs typeface="PMingLiU"/>
              </a:rPr>
              <a:t>直</a:t>
            </a:r>
            <a:r>
              <a:rPr dirty="0" spc="-270"/>
              <a:t>播</a:t>
            </a:r>
            <a:r>
              <a:rPr dirty="0" sz="2550" spc="-310"/>
              <a:t>后</a:t>
            </a:r>
            <a:r>
              <a:rPr dirty="0" sz="2450" spc="-229"/>
              <a:t>复</a:t>
            </a:r>
            <a:r>
              <a:rPr dirty="0" sz="2450" spc="-229">
                <a:latin typeface="PMingLiU"/>
                <a:cs typeface="PMingLiU"/>
              </a:rPr>
              <a:t>盘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60"/>
              <a:t>制</a:t>
            </a:r>
            <a:r>
              <a:rPr dirty="0" sz="2550" spc="-310"/>
              <a:t>定</a:t>
            </a:r>
            <a:r>
              <a:rPr dirty="0" sz="2450" spc="-229"/>
              <a:t>改</a:t>
            </a:r>
            <a:r>
              <a:rPr dirty="0" spc="-285"/>
              <a:t>进计划</a:t>
            </a:r>
            <a:endParaRPr sz="24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599" y="857249"/>
            <a:ext cx="5715000" cy="1409700"/>
            <a:chOff x="228599" y="857249"/>
            <a:chExt cx="5715000" cy="1409700"/>
          </a:xfrm>
        </p:grpSpPr>
        <p:sp>
          <p:nvSpPr>
            <p:cNvPr id="4" name="object 4" descr=""/>
            <p:cNvSpPr/>
            <p:nvPr/>
          </p:nvSpPr>
          <p:spPr>
            <a:xfrm>
              <a:off x="228599" y="857249"/>
              <a:ext cx="5715000" cy="1409700"/>
            </a:xfrm>
            <a:custGeom>
              <a:avLst/>
              <a:gdLst/>
              <a:ahLst/>
              <a:cxnLst/>
              <a:rect l="l" t="t" r="r" b="b"/>
              <a:pathLst>
                <a:path w="5715000" h="1409700">
                  <a:moveTo>
                    <a:pt x="5572124" y="1409699"/>
                  </a:moveTo>
                  <a:lnTo>
                    <a:pt x="142874" y="1409699"/>
                  </a:lnTo>
                  <a:lnTo>
                    <a:pt x="135855" y="1409528"/>
                  </a:lnTo>
                  <a:lnTo>
                    <a:pt x="94749" y="1401351"/>
                  </a:lnTo>
                  <a:lnTo>
                    <a:pt x="57757" y="1381578"/>
                  </a:lnTo>
                  <a:lnTo>
                    <a:pt x="28121" y="1351942"/>
                  </a:lnTo>
                  <a:lnTo>
                    <a:pt x="8348" y="1314950"/>
                  </a:lnTo>
                  <a:lnTo>
                    <a:pt x="171" y="1273843"/>
                  </a:lnTo>
                  <a:lnTo>
                    <a:pt x="0" y="126682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572124" y="0"/>
                  </a:lnTo>
                  <a:lnTo>
                    <a:pt x="5613598" y="6150"/>
                  </a:lnTo>
                  <a:lnTo>
                    <a:pt x="5651500" y="24078"/>
                  </a:lnTo>
                  <a:lnTo>
                    <a:pt x="5682569" y="52234"/>
                  </a:lnTo>
                  <a:lnTo>
                    <a:pt x="5704122" y="88199"/>
                  </a:lnTo>
                  <a:lnTo>
                    <a:pt x="5714312" y="128870"/>
                  </a:lnTo>
                  <a:lnTo>
                    <a:pt x="5714999" y="142874"/>
                  </a:lnTo>
                  <a:lnTo>
                    <a:pt x="5714999" y="1266824"/>
                  </a:lnTo>
                  <a:lnTo>
                    <a:pt x="5708847" y="1308299"/>
                  </a:lnTo>
                  <a:lnTo>
                    <a:pt x="5690919" y="1346201"/>
                  </a:lnTo>
                  <a:lnTo>
                    <a:pt x="5662763" y="1377269"/>
                  </a:lnTo>
                  <a:lnTo>
                    <a:pt x="5626799" y="1398823"/>
                  </a:lnTo>
                  <a:lnTo>
                    <a:pt x="5586128" y="1409013"/>
                  </a:lnTo>
                  <a:lnTo>
                    <a:pt x="5572124" y="14096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19099" y="1809749"/>
              <a:ext cx="38100" cy="266700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38099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66699"/>
                  </a:lnTo>
                  <a:close/>
                </a:path>
              </a:pathLst>
            </a:custGeom>
            <a:solidFill>
              <a:srgbClr val="FA91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99" y="1085849"/>
              <a:ext cx="228599" cy="2285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06399" y="1010332"/>
            <a:ext cx="2254250" cy="69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dirty="0" sz="1850" spc="-65">
                <a:latin typeface="PMingLiU"/>
                <a:cs typeface="PMingLiU"/>
              </a:rPr>
              <a:t>目</a:t>
            </a:r>
            <a:r>
              <a:rPr dirty="0" sz="1950" spc="-165">
                <a:latin typeface="SimSun"/>
                <a:cs typeface="SimSun"/>
              </a:rPr>
              <a:t>标导</a:t>
            </a:r>
            <a:r>
              <a:rPr dirty="0" sz="2000" spc="-610">
                <a:latin typeface="SimSun"/>
                <a:cs typeface="SimSun"/>
              </a:rPr>
              <a:t>向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350" spc="-5">
                <a:latin typeface="PMingLiU"/>
                <a:cs typeface="PMingLiU"/>
              </a:rPr>
              <a:t>明确下一次直播的核心目标：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8800" y="1816100"/>
            <a:ext cx="25971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PMingLiU"/>
                <a:cs typeface="PMingLiU"/>
              </a:rPr>
              <a:t>围绕目标制定策略，提升直播效果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28599" y="2419349"/>
            <a:ext cx="5715000" cy="3829050"/>
            <a:chOff x="228599" y="2419349"/>
            <a:chExt cx="5715000" cy="3829050"/>
          </a:xfrm>
        </p:grpSpPr>
        <p:sp>
          <p:nvSpPr>
            <p:cNvPr id="10" name="object 10" descr=""/>
            <p:cNvSpPr/>
            <p:nvPr/>
          </p:nvSpPr>
          <p:spPr>
            <a:xfrm>
              <a:off x="228599" y="2419349"/>
              <a:ext cx="5715000" cy="3829050"/>
            </a:xfrm>
            <a:custGeom>
              <a:avLst/>
              <a:gdLst/>
              <a:ahLst/>
              <a:cxnLst/>
              <a:rect l="l" t="t" r="r" b="b"/>
              <a:pathLst>
                <a:path w="5715000" h="3829050">
                  <a:moveTo>
                    <a:pt x="5572124" y="3829049"/>
                  </a:moveTo>
                  <a:lnTo>
                    <a:pt x="142874" y="3829049"/>
                  </a:lnTo>
                  <a:lnTo>
                    <a:pt x="135855" y="3828877"/>
                  </a:lnTo>
                  <a:lnTo>
                    <a:pt x="94749" y="3820700"/>
                  </a:lnTo>
                  <a:lnTo>
                    <a:pt x="57757" y="3800928"/>
                  </a:lnTo>
                  <a:lnTo>
                    <a:pt x="28121" y="3771292"/>
                  </a:lnTo>
                  <a:lnTo>
                    <a:pt x="8348" y="3734299"/>
                  </a:lnTo>
                  <a:lnTo>
                    <a:pt x="171" y="3693193"/>
                  </a:lnTo>
                  <a:lnTo>
                    <a:pt x="0" y="368617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572124" y="0"/>
                  </a:lnTo>
                  <a:lnTo>
                    <a:pt x="5613598" y="6150"/>
                  </a:lnTo>
                  <a:lnTo>
                    <a:pt x="5651500" y="24078"/>
                  </a:lnTo>
                  <a:lnTo>
                    <a:pt x="5682569" y="52234"/>
                  </a:lnTo>
                  <a:lnTo>
                    <a:pt x="5704122" y="88198"/>
                  </a:lnTo>
                  <a:lnTo>
                    <a:pt x="5714312" y="128870"/>
                  </a:lnTo>
                  <a:lnTo>
                    <a:pt x="5714999" y="142874"/>
                  </a:lnTo>
                  <a:lnTo>
                    <a:pt x="5714999" y="3686174"/>
                  </a:lnTo>
                  <a:lnTo>
                    <a:pt x="5708847" y="3727648"/>
                  </a:lnTo>
                  <a:lnTo>
                    <a:pt x="5690919" y="3765550"/>
                  </a:lnTo>
                  <a:lnTo>
                    <a:pt x="5662763" y="3796619"/>
                  </a:lnTo>
                  <a:lnTo>
                    <a:pt x="5626799" y="3818173"/>
                  </a:lnTo>
                  <a:lnTo>
                    <a:pt x="5586128" y="3828362"/>
                  </a:lnTo>
                  <a:lnTo>
                    <a:pt x="5572124" y="38290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99" y="2647949"/>
              <a:ext cx="228599" cy="2285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099" y="3067049"/>
              <a:ext cx="238124" cy="2666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49299" y="2567905"/>
            <a:ext cx="2606675" cy="699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200">
                <a:latin typeface="SimSun"/>
                <a:cs typeface="SimSun"/>
              </a:rPr>
              <a:t>责</a:t>
            </a:r>
            <a:r>
              <a:rPr dirty="0" sz="1950" spc="-130">
                <a:latin typeface="SimSun"/>
                <a:cs typeface="SimSun"/>
              </a:rPr>
              <a:t>任到人</a:t>
            </a:r>
            <a:endParaRPr sz="1950">
              <a:latin typeface="SimSun"/>
              <a:cs typeface="SimSun"/>
            </a:endParaRPr>
          </a:p>
          <a:p>
            <a:pPr marL="21590">
              <a:lnSpc>
                <a:spcPct val="100000"/>
              </a:lnSpc>
              <a:spcBef>
                <a:spcPts val="1250"/>
              </a:spcBef>
            </a:pPr>
            <a:r>
              <a:rPr dirty="0" sz="1350" spc="-5">
                <a:latin typeface="PMingLiU"/>
                <a:cs typeface="PMingLiU"/>
              </a:rPr>
              <a:t>将改进任务明确分配给具体负责人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19100" y="3524250"/>
            <a:ext cx="190500" cy="723900"/>
            <a:chOff x="419100" y="3524250"/>
            <a:chExt cx="190500" cy="72390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3524250"/>
              <a:ext cx="171449" cy="2666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3981450"/>
              <a:ext cx="190499" cy="2666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92149" y="3492500"/>
            <a:ext cx="25971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PMingLiU"/>
                <a:cs typeface="PMingLiU"/>
              </a:rPr>
              <a:t>设定任务完成时限，确保措施落地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1199" y="3949700"/>
            <a:ext cx="27686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PMingLiU"/>
                <a:cs typeface="PMingLiU"/>
              </a:rPr>
              <a:t>建立标准化复盘模板，将复盘常态化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248399" y="857249"/>
            <a:ext cx="5715000" cy="2857500"/>
          </a:xfrm>
          <a:custGeom>
            <a:avLst/>
            <a:gdLst/>
            <a:ahLst/>
            <a:cxnLst/>
            <a:rect l="l" t="t" r="r" b="b"/>
            <a:pathLst>
              <a:path w="5715000" h="2857500">
                <a:moveTo>
                  <a:pt x="5572124" y="2857499"/>
                </a:moveTo>
                <a:lnTo>
                  <a:pt x="142874" y="2857499"/>
                </a:lnTo>
                <a:lnTo>
                  <a:pt x="135855" y="2857328"/>
                </a:lnTo>
                <a:lnTo>
                  <a:pt x="94748" y="2849151"/>
                </a:lnTo>
                <a:lnTo>
                  <a:pt x="57756" y="2829378"/>
                </a:lnTo>
                <a:lnTo>
                  <a:pt x="28120" y="2799742"/>
                </a:lnTo>
                <a:lnTo>
                  <a:pt x="8347" y="2762749"/>
                </a:lnTo>
                <a:lnTo>
                  <a:pt x="171" y="2721643"/>
                </a:lnTo>
                <a:lnTo>
                  <a:pt x="0" y="2714624"/>
                </a:lnTo>
                <a:lnTo>
                  <a:pt x="0" y="142874"/>
                </a:lnTo>
                <a:lnTo>
                  <a:pt x="6149" y="101400"/>
                </a:lnTo>
                <a:lnTo>
                  <a:pt x="24078" y="63497"/>
                </a:lnTo>
                <a:lnTo>
                  <a:pt x="52234" y="32429"/>
                </a:lnTo>
                <a:lnTo>
                  <a:pt x="88198" y="10875"/>
                </a:lnTo>
                <a:lnTo>
                  <a:pt x="128869" y="686"/>
                </a:lnTo>
                <a:lnTo>
                  <a:pt x="142874" y="0"/>
                </a:lnTo>
                <a:lnTo>
                  <a:pt x="5572124" y="0"/>
                </a:lnTo>
                <a:lnTo>
                  <a:pt x="5613597" y="6150"/>
                </a:lnTo>
                <a:lnTo>
                  <a:pt x="5651499" y="24078"/>
                </a:lnTo>
                <a:lnTo>
                  <a:pt x="5682567" y="52234"/>
                </a:lnTo>
                <a:lnTo>
                  <a:pt x="5704122" y="88199"/>
                </a:lnTo>
                <a:lnTo>
                  <a:pt x="5714312" y="128870"/>
                </a:lnTo>
                <a:lnTo>
                  <a:pt x="5714999" y="142874"/>
                </a:lnTo>
                <a:lnTo>
                  <a:pt x="5714999" y="2714624"/>
                </a:lnTo>
                <a:lnTo>
                  <a:pt x="5708847" y="2756099"/>
                </a:lnTo>
                <a:lnTo>
                  <a:pt x="5690918" y="2794001"/>
                </a:lnTo>
                <a:lnTo>
                  <a:pt x="5662762" y="2825069"/>
                </a:lnTo>
                <a:lnTo>
                  <a:pt x="5626799" y="2846623"/>
                </a:lnTo>
                <a:lnTo>
                  <a:pt x="5586128" y="2856813"/>
                </a:lnTo>
                <a:lnTo>
                  <a:pt x="5572124" y="2857499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426199" y="1006475"/>
            <a:ext cx="9398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70">
                <a:latin typeface="SimSun"/>
                <a:cs typeface="SimSun"/>
              </a:rPr>
              <a:t>具体措</a:t>
            </a:r>
            <a:r>
              <a:rPr dirty="0" sz="2000" spc="-130">
                <a:latin typeface="SimSun"/>
                <a:cs typeface="SimSun"/>
              </a:rPr>
              <a:t>施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38899" y="1466849"/>
            <a:ext cx="2590800" cy="952500"/>
            <a:chOff x="6438899" y="1466849"/>
            <a:chExt cx="2590800" cy="952500"/>
          </a:xfrm>
        </p:grpSpPr>
        <p:sp>
          <p:nvSpPr>
            <p:cNvPr id="22" name="object 22" descr=""/>
            <p:cNvSpPr/>
            <p:nvPr/>
          </p:nvSpPr>
          <p:spPr>
            <a:xfrm>
              <a:off x="6438899" y="1466849"/>
              <a:ext cx="2590800" cy="952500"/>
            </a:xfrm>
            <a:custGeom>
              <a:avLst/>
              <a:gdLst/>
              <a:ahLst/>
              <a:cxnLst/>
              <a:rect l="l" t="t" r="r" b="b"/>
              <a:pathLst>
                <a:path w="2590800" h="952500">
                  <a:moveTo>
                    <a:pt x="25907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2590799" y="0"/>
                  </a:lnTo>
                  <a:lnTo>
                    <a:pt x="2590799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38899" y="14668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1299" y="1581149"/>
              <a:ext cx="190499" cy="2666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578600" y="1561882"/>
            <a:ext cx="2292350" cy="73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dirty="0" sz="1500" spc="-150">
                <a:latin typeface="SimSun"/>
                <a:cs typeface="SimSun"/>
              </a:rPr>
              <a:t>内</a:t>
            </a:r>
            <a:r>
              <a:rPr dirty="0" sz="1550" spc="-210">
                <a:latin typeface="SimSun"/>
                <a:cs typeface="SimSun"/>
              </a:rPr>
              <a:t>容</a:t>
            </a:r>
            <a:r>
              <a:rPr dirty="0" sz="1450" spc="-110">
                <a:latin typeface="SimSun"/>
                <a:cs typeface="SimSun"/>
              </a:rPr>
              <a:t>优</a:t>
            </a:r>
            <a:r>
              <a:rPr dirty="0" sz="1500" spc="-50">
                <a:latin typeface="SimSun"/>
                <a:cs typeface="SimSun"/>
              </a:rPr>
              <a:t>化</a:t>
            </a:r>
            <a:endParaRPr sz="1500">
              <a:latin typeface="SimSun"/>
              <a:cs typeface="SimSun"/>
            </a:endParaRPr>
          </a:p>
          <a:p>
            <a:pPr marL="12700" marR="5080">
              <a:lnSpc>
                <a:spcPct val="119000"/>
              </a:lnSpc>
              <a:spcBef>
                <a:spcPts val="725"/>
              </a:spcBef>
            </a:pPr>
            <a:r>
              <a:rPr dirty="0" sz="1050" spc="-5">
                <a:latin typeface="PMingLiU"/>
                <a:cs typeface="PMingLiU"/>
              </a:rPr>
              <a:t>调整直播脚本，强化高光环节，改进表</a:t>
            </a:r>
            <a:r>
              <a:rPr dirty="0" sz="1050" spc="-10">
                <a:latin typeface="PMingLiU"/>
                <a:cs typeface="PMingLiU"/>
              </a:rPr>
              <a:t>现不佳的内容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182099" y="1466849"/>
            <a:ext cx="2590800" cy="952500"/>
            <a:chOff x="9182099" y="1466849"/>
            <a:chExt cx="2590800" cy="952500"/>
          </a:xfrm>
        </p:grpSpPr>
        <p:sp>
          <p:nvSpPr>
            <p:cNvPr id="27" name="object 27" descr=""/>
            <p:cNvSpPr/>
            <p:nvPr/>
          </p:nvSpPr>
          <p:spPr>
            <a:xfrm>
              <a:off x="9182099" y="1466849"/>
              <a:ext cx="2590800" cy="952500"/>
            </a:xfrm>
            <a:custGeom>
              <a:avLst/>
              <a:gdLst/>
              <a:ahLst/>
              <a:cxnLst/>
              <a:rect l="l" t="t" r="r" b="b"/>
              <a:pathLst>
                <a:path w="2590800" h="952500">
                  <a:moveTo>
                    <a:pt x="25907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2590799" y="0"/>
                  </a:lnTo>
                  <a:lnTo>
                    <a:pt x="2590799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182099" y="14668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4499" y="1581149"/>
              <a:ext cx="238124" cy="2666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9321799" y="1563557"/>
            <a:ext cx="2159000" cy="733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35"/>
              </a:spcBef>
            </a:pPr>
            <a:r>
              <a:rPr dirty="0" sz="1500" spc="-150">
                <a:latin typeface="SimSun"/>
                <a:cs typeface="SimSun"/>
              </a:rPr>
              <a:t>互</a:t>
            </a:r>
            <a:r>
              <a:rPr dirty="0" sz="1450" spc="-110">
                <a:latin typeface="SimSun"/>
                <a:cs typeface="SimSun"/>
              </a:rPr>
              <a:t>动</a:t>
            </a:r>
            <a:r>
              <a:rPr dirty="0" sz="1500" spc="-100">
                <a:latin typeface="SimSun"/>
                <a:cs typeface="SimSun"/>
              </a:rPr>
              <a:t>升级</a:t>
            </a:r>
            <a:endParaRPr sz="1500">
              <a:latin typeface="SimSun"/>
              <a:cs typeface="SimSun"/>
            </a:endParaRPr>
          </a:p>
          <a:p>
            <a:pPr marL="12700" marR="5080">
              <a:lnSpc>
                <a:spcPct val="119000"/>
              </a:lnSpc>
              <a:spcBef>
                <a:spcPts val="740"/>
              </a:spcBef>
            </a:pPr>
            <a:r>
              <a:rPr dirty="0" sz="1050" spc="-5">
                <a:latin typeface="PMingLiU"/>
                <a:cs typeface="PMingLiU"/>
              </a:rPr>
              <a:t>设计新的互动玩法，如抽奖、问答游</a:t>
            </a:r>
            <a:r>
              <a:rPr dirty="0" sz="1050" spc="-10">
                <a:latin typeface="PMingLiU"/>
                <a:cs typeface="PMingLiU"/>
              </a:rPr>
              <a:t>戏，提升参与感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438899" y="2571749"/>
            <a:ext cx="2590800" cy="952500"/>
            <a:chOff x="6438899" y="2571749"/>
            <a:chExt cx="2590800" cy="952500"/>
          </a:xfrm>
        </p:grpSpPr>
        <p:sp>
          <p:nvSpPr>
            <p:cNvPr id="32" name="object 32" descr=""/>
            <p:cNvSpPr/>
            <p:nvPr/>
          </p:nvSpPr>
          <p:spPr>
            <a:xfrm>
              <a:off x="6438899" y="2571749"/>
              <a:ext cx="2590800" cy="952500"/>
            </a:xfrm>
            <a:custGeom>
              <a:avLst/>
              <a:gdLst/>
              <a:ahLst/>
              <a:cxnLst/>
              <a:rect l="l" t="t" r="r" b="b"/>
              <a:pathLst>
                <a:path w="2590800" h="952500">
                  <a:moveTo>
                    <a:pt x="25907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2590799" y="0"/>
                  </a:lnTo>
                  <a:lnTo>
                    <a:pt x="2590799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438899" y="25717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1299" y="2686049"/>
              <a:ext cx="190499" cy="26669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578600" y="2666950"/>
            <a:ext cx="2292350" cy="73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dirty="0" sz="1550" spc="-210">
                <a:latin typeface="SimSun"/>
                <a:cs typeface="SimSun"/>
              </a:rPr>
              <a:t>流</a:t>
            </a:r>
            <a:r>
              <a:rPr dirty="0" sz="1450" spc="-110">
                <a:latin typeface="PMingLiU"/>
                <a:cs typeface="PMingLiU"/>
              </a:rPr>
              <a:t>量</a:t>
            </a:r>
            <a:r>
              <a:rPr dirty="0" sz="1500" spc="-150">
                <a:latin typeface="SimSun"/>
                <a:cs typeface="SimSun"/>
              </a:rPr>
              <a:t>策</a:t>
            </a:r>
            <a:r>
              <a:rPr dirty="0" sz="1450" spc="-50">
                <a:latin typeface="PMingLiU"/>
                <a:cs typeface="PMingLiU"/>
              </a:rPr>
              <a:t>略</a:t>
            </a:r>
            <a:endParaRPr sz="1450">
              <a:latin typeface="PMingLiU"/>
              <a:cs typeface="PMingLiU"/>
            </a:endParaRPr>
          </a:p>
          <a:p>
            <a:pPr marL="12700" marR="5080">
              <a:lnSpc>
                <a:spcPct val="119000"/>
              </a:lnSpc>
              <a:spcBef>
                <a:spcPts val="725"/>
              </a:spcBef>
            </a:pPr>
            <a:r>
              <a:rPr dirty="0" sz="1050" spc="-5">
                <a:latin typeface="PMingLiU"/>
                <a:cs typeface="PMingLiU"/>
              </a:rPr>
              <a:t>优化预热方案，调整直播时段，加大高</a:t>
            </a:r>
            <a:r>
              <a:rPr dirty="0" sz="1050" spc="-10">
                <a:latin typeface="PMingLiU"/>
                <a:cs typeface="PMingLiU"/>
              </a:rPr>
              <a:t>效引流渠道投入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9182099" y="2571749"/>
            <a:ext cx="2590800" cy="952500"/>
            <a:chOff x="9182099" y="2571749"/>
            <a:chExt cx="2590800" cy="952500"/>
          </a:xfrm>
        </p:grpSpPr>
        <p:sp>
          <p:nvSpPr>
            <p:cNvPr id="37" name="object 37" descr=""/>
            <p:cNvSpPr/>
            <p:nvPr/>
          </p:nvSpPr>
          <p:spPr>
            <a:xfrm>
              <a:off x="9182099" y="2571749"/>
              <a:ext cx="2590800" cy="952500"/>
            </a:xfrm>
            <a:custGeom>
              <a:avLst/>
              <a:gdLst/>
              <a:ahLst/>
              <a:cxnLst/>
              <a:rect l="l" t="t" r="r" b="b"/>
              <a:pathLst>
                <a:path w="2590800" h="952500">
                  <a:moveTo>
                    <a:pt x="25907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2590799" y="0"/>
                  </a:lnTo>
                  <a:lnTo>
                    <a:pt x="2590799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182099" y="25717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4499" y="2686049"/>
              <a:ext cx="171449" cy="266699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9321799" y="2668457"/>
            <a:ext cx="2299970" cy="733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35"/>
              </a:spcBef>
            </a:pPr>
            <a:r>
              <a:rPr dirty="0" sz="1500" spc="-150">
                <a:latin typeface="SimSun"/>
                <a:cs typeface="SimSun"/>
              </a:rPr>
              <a:t>产</a:t>
            </a:r>
            <a:r>
              <a:rPr dirty="0" sz="1450" spc="-110">
                <a:latin typeface="PMingLiU"/>
                <a:cs typeface="PMingLiU"/>
              </a:rPr>
              <a:t>品</a:t>
            </a:r>
            <a:r>
              <a:rPr dirty="0" sz="1500" spc="-150">
                <a:latin typeface="SimSun"/>
                <a:cs typeface="SimSun"/>
              </a:rPr>
              <a:t>策</a:t>
            </a:r>
            <a:r>
              <a:rPr dirty="0" sz="1450" spc="-50">
                <a:latin typeface="PMingLiU"/>
                <a:cs typeface="PMingLiU"/>
              </a:rPr>
              <a:t>略</a:t>
            </a:r>
            <a:endParaRPr sz="1450">
              <a:latin typeface="PMingLiU"/>
              <a:cs typeface="PMingLiU"/>
            </a:endParaRPr>
          </a:p>
          <a:p>
            <a:pPr marL="12700" marR="5080">
              <a:lnSpc>
                <a:spcPct val="119000"/>
              </a:lnSpc>
              <a:spcBef>
                <a:spcPts val="740"/>
              </a:spcBef>
            </a:pPr>
            <a:r>
              <a:rPr dirty="0" sz="1050">
                <a:latin typeface="PMingLiU"/>
                <a:cs typeface="PMingLiU"/>
              </a:rPr>
              <a:t>根据数据反馈调整选品组合、优化</a:t>
            </a:r>
            <a:r>
              <a:rPr dirty="0" sz="1050" spc="-25">
                <a:latin typeface="Arial"/>
                <a:cs typeface="Arial"/>
              </a:rPr>
              <a:t>SKU</a:t>
            </a:r>
            <a:r>
              <a:rPr dirty="0" sz="1050" spc="-10">
                <a:latin typeface="PMingLiU"/>
                <a:cs typeface="PMingLiU"/>
              </a:rPr>
              <a:t>和定价策略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248399" y="3867150"/>
            <a:ext cx="5715000" cy="2381250"/>
            <a:chOff x="6248399" y="3867150"/>
            <a:chExt cx="5715000" cy="2381250"/>
          </a:xfrm>
        </p:grpSpPr>
        <p:pic>
          <p:nvPicPr>
            <p:cNvPr id="42" name="object 4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8399" y="3867150"/>
              <a:ext cx="5714999" cy="238124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899" y="4095750"/>
              <a:ext cx="257174" cy="22859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38899" y="4476749"/>
              <a:ext cx="209549" cy="3047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6750050" y="4015035"/>
            <a:ext cx="4483100" cy="7188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35"/>
              </a:spcBef>
            </a:pPr>
            <a:r>
              <a:rPr dirty="0" sz="2000" spc="-170">
                <a:solidFill>
                  <a:srgbClr val="FFFFFF"/>
                </a:solidFill>
                <a:latin typeface="SimSun"/>
                <a:cs typeface="SimSun"/>
              </a:rPr>
              <a:t>持续提升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350" spc="-5">
                <a:solidFill>
                  <a:srgbClr val="FFFFFF"/>
                </a:solidFill>
                <a:latin typeface="PMingLiU"/>
                <a:cs typeface="PMingLiU"/>
              </a:rPr>
              <a:t>直播是一项实践性极强的技能，需要不断尝试、总结和优化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696200" y="4943474"/>
            <a:ext cx="4076700" cy="552450"/>
            <a:chOff x="7696200" y="4943474"/>
            <a:chExt cx="4076700" cy="552450"/>
          </a:xfrm>
        </p:grpSpPr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6200" y="4943474"/>
              <a:ext cx="171449" cy="17144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1450" y="5324474"/>
              <a:ext cx="171449" cy="17144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7931150" y="4902200"/>
            <a:ext cx="3606800" cy="61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PMingLiU"/>
                <a:cs typeface="PMingLiU"/>
              </a:rPr>
              <a:t>从数据中找问题，从复盘中找答案</a:t>
            </a:r>
            <a:endParaRPr sz="1350">
              <a:latin typeface="PMingLiU"/>
              <a:cs typeface="PMingLiU"/>
            </a:endParaRPr>
          </a:p>
          <a:p>
            <a:pPr marL="1193165">
              <a:lnSpc>
                <a:spcPct val="100000"/>
              </a:lnSpc>
              <a:spcBef>
                <a:spcPts val="1380"/>
              </a:spcBef>
            </a:pPr>
            <a:r>
              <a:rPr dirty="0" sz="1350" spc="-5">
                <a:solidFill>
                  <a:srgbClr val="FFFFFF"/>
                </a:solidFill>
                <a:latin typeface="PMingLiU"/>
                <a:cs typeface="PMingLiU"/>
              </a:rPr>
              <a:t>祝愿各位在直播道路上越走越顺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25">
                <a:latin typeface="PMingLiU"/>
                <a:cs typeface="PMingLiU"/>
              </a:rPr>
              <a:t>开</a:t>
            </a:r>
            <a:r>
              <a:rPr dirty="0" spc="-260"/>
              <a:t>播前策划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z="2450" spc="-229"/>
              <a:t>确</a:t>
            </a:r>
            <a:r>
              <a:rPr dirty="0" sz="2550" spc="-310"/>
              <a:t>定</a:t>
            </a:r>
            <a:r>
              <a:rPr dirty="0" spc="-250">
                <a:latin typeface="PMingLiU"/>
                <a:cs typeface="PMingLiU"/>
              </a:rPr>
              <a:t>直</a:t>
            </a:r>
            <a:r>
              <a:rPr dirty="0" spc="-270"/>
              <a:t>播</a:t>
            </a:r>
            <a:r>
              <a:rPr dirty="0" sz="2600" spc="-365">
                <a:latin typeface="PMingLiU"/>
                <a:cs typeface="PMingLiU"/>
              </a:rPr>
              <a:t>主</a:t>
            </a:r>
            <a:r>
              <a:rPr dirty="0" sz="2450" spc="-50">
                <a:latin typeface="PMingLiU"/>
                <a:cs typeface="PMingLiU"/>
              </a:rPr>
              <a:t>题</a:t>
            </a:r>
            <a:endParaRPr sz="24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933449"/>
            <a:ext cx="5562600" cy="1562100"/>
            <a:chOff x="304799" y="933449"/>
            <a:chExt cx="5562600" cy="1562100"/>
          </a:xfrm>
        </p:grpSpPr>
        <p:sp>
          <p:nvSpPr>
            <p:cNvPr id="4" name="object 4" descr=""/>
            <p:cNvSpPr/>
            <p:nvPr/>
          </p:nvSpPr>
          <p:spPr>
            <a:xfrm>
              <a:off x="304799" y="933449"/>
              <a:ext cx="5562600" cy="1562100"/>
            </a:xfrm>
            <a:custGeom>
              <a:avLst/>
              <a:gdLst/>
              <a:ahLst/>
              <a:cxnLst/>
              <a:rect l="l" t="t" r="r" b="b"/>
              <a:pathLst>
                <a:path w="5562600" h="1562100">
                  <a:moveTo>
                    <a:pt x="5419724" y="1562099"/>
                  </a:moveTo>
                  <a:lnTo>
                    <a:pt x="142874" y="1562099"/>
                  </a:lnTo>
                  <a:lnTo>
                    <a:pt x="135855" y="1561928"/>
                  </a:lnTo>
                  <a:lnTo>
                    <a:pt x="94749" y="1553751"/>
                  </a:lnTo>
                  <a:lnTo>
                    <a:pt x="57757" y="1533978"/>
                  </a:lnTo>
                  <a:lnTo>
                    <a:pt x="28121" y="1504342"/>
                  </a:lnTo>
                  <a:lnTo>
                    <a:pt x="8348" y="1467349"/>
                  </a:lnTo>
                  <a:lnTo>
                    <a:pt x="171" y="1426243"/>
                  </a:lnTo>
                  <a:lnTo>
                    <a:pt x="0" y="141922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419724" y="0"/>
                  </a:lnTo>
                  <a:lnTo>
                    <a:pt x="5461199" y="6150"/>
                  </a:lnTo>
                  <a:lnTo>
                    <a:pt x="5499100" y="24078"/>
                  </a:lnTo>
                  <a:lnTo>
                    <a:pt x="5530169" y="52234"/>
                  </a:lnTo>
                  <a:lnTo>
                    <a:pt x="5551723" y="88198"/>
                  </a:lnTo>
                  <a:lnTo>
                    <a:pt x="5561913" y="128870"/>
                  </a:lnTo>
                  <a:lnTo>
                    <a:pt x="5562599" y="142874"/>
                  </a:lnTo>
                  <a:lnTo>
                    <a:pt x="5562599" y="1419224"/>
                  </a:lnTo>
                  <a:lnTo>
                    <a:pt x="5556448" y="1460699"/>
                  </a:lnTo>
                  <a:lnTo>
                    <a:pt x="5538520" y="1498601"/>
                  </a:lnTo>
                  <a:lnTo>
                    <a:pt x="5510363" y="1529669"/>
                  </a:lnTo>
                  <a:lnTo>
                    <a:pt x="5474400" y="1551223"/>
                  </a:lnTo>
                  <a:lnTo>
                    <a:pt x="5433728" y="1561413"/>
                  </a:lnTo>
                  <a:lnTo>
                    <a:pt x="5419724" y="1562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1200149"/>
              <a:ext cx="285749" cy="2285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1657349"/>
              <a:ext cx="171449" cy="1714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399" y="2038349"/>
              <a:ext cx="171449" cy="1714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68349" y="1120213"/>
            <a:ext cx="4826000" cy="1122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dirty="0" sz="2000" spc="-200">
                <a:latin typeface="SimSun"/>
                <a:cs typeface="SimSun"/>
              </a:rPr>
              <a:t>分</a:t>
            </a:r>
            <a:r>
              <a:rPr dirty="0" sz="1950" spc="-165">
                <a:latin typeface="SimSun"/>
                <a:cs typeface="SimSun"/>
              </a:rPr>
              <a:t>析</a:t>
            </a:r>
            <a:r>
              <a:rPr dirty="0" sz="2000" spc="-200">
                <a:latin typeface="SimSun"/>
                <a:cs typeface="SimSun"/>
              </a:rPr>
              <a:t>目</a:t>
            </a:r>
            <a:r>
              <a:rPr dirty="0" sz="1950" spc="-165">
                <a:latin typeface="SimSun"/>
                <a:cs typeface="SimSun"/>
              </a:rPr>
              <a:t>标</a:t>
            </a:r>
            <a:r>
              <a:rPr dirty="0" sz="2000" spc="-204">
                <a:latin typeface="PMingLiU"/>
                <a:cs typeface="PMingLiU"/>
              </a:rPr>
              <a:t>受</a:t>
            </a:r>
            <a:r>
              <a:rPr dirty="0" sz="2000" spc="-50">
                <a:latin typeface="SimSun"/>
                <a:cs typeface="SimSun"/>
              </a:rPr>
              <a:t>众</a:t>
            </a:r>
            <a:endParaRPr sz="2000">
              <a:latin typeface="SimSun"/>
              <a:cs typeface="SimSun"/>
            </a:endParaRPr>
          </a:p>
          <a:p>
            <a:pPr marL="12700" marR="5080">
              <a:lnSpc>
                <a:spcPct val="161300"/>
              </a:lnSpc>
              <a:spcBef>
                <a:spcPts val="209"/>
              </a:spcBef>
            </a:pPr>
            <a:r>
              <a:rPr dirty="0" sz="1450" spc="-110">
                <a:solidFill>
                  <a:srgbClr val="FFA500"/>
                </a:solidFill>
                <a:latin typeface="PMingLiU"/>
                <a:cs typeface="PMingLiU"/>
              </a:rPr>
              <a:t>用</a:t>
            </a:r>
            <a:r>
              <a:rPr dirty="0" sz="1550" spc="-210">
                <a:solidFill>
                  <a:srgbClr val="FFA500"/>
                </a:solidFill>
                <a:latin typeface="SimSun"/>
                <a:cs typeface="SimSun"/>
              </a:rPr>
              <a:t>户</a:t>
            </a:r>
            <a:r>
              <a:rPr dirty="0" sz="1450" spc="-110">
                <a:solidFill>
                  <a:srgbClr val="FFA500"/>
                </a:solidFill>
                <a:latin typeface="PMingLiU"/>
                <a:cs typeface="PMingLiU"/>
              </a:rPr>
              <a:t>画</a:t>
            </a:r>
            <a:r>
              <a:rPr dirty="0" sz="1500" spc="-150">
                <a:solidFill>
                  <a:srgbClr val="FFA500"/>
                </a:solidFill>
                <a:latin typeface="SimSun"/>
                <a:cs typeface="SimSun"/>
              </a:rPr>
              <a:t>像</a:t>
            </a:r>
            <a:r>
              <a:rPr dirty="0" sz="1350" spc="-5">
                <a:latin typeface="PMingLiU"/>
                <a:cs typeface="PMingLiU"/>
              </a:rPr>
              <a:t>：深入了解观众的年龄、兴趣、消费习惯和活跃时间段</a:t>
            </a:r>
            <a:r>
              <a:rPr dirty="0" sz="1500" spc="-150">
                <a:solidFill>
                  <a:srgbClr val="FFA500"/>
                </a:solidFill>
                <a:latin typeface="SimSun"/>
                <a:cs typeface="SimSun"/>
              </a:rPr>
              <a:t>核</a:t>
            </a:r>
            <a:r>
              <a:rPr dirty="0" sz="1550" spc="-210">
                <a:solidFill>
                  <a:srgbClr val="FFA500"/>
                </a:solidFill>
                <a:latin typeface="PMingLiU"/>
                <a:cs typeface="PMingLiU"/>
              </a:rPr>
              <a:t>心</a:t>
            </a:r>
            <a:r>
              <a:rPr dirty="0" sz="1450" spc="-110">
                <a:solidFill>
                  <a:srgbClr val="FFA500"/>
                </a:solidFill>
                <a:latin typeface="PMingLiU"/>
                <a:cs typeface="PMingLiU"/>
              </a:rPr>
              <a:t>需</a:t>
            </a:r>
            <a:r>
              <a:rPr dirty="0" sz="1500" spc="-150">
                <a:solidFill>
                  <a:srgbClr val="FFA500"/>
                </a:solidFill>
                <a:latin typeface="SimSun"/>
                <a:cs typeface="SimSun"/>
              </a:rPr>
              <a:t>求</a:t>
            </a:r>
            <a:r>
              <a:rPr dirty="0" sz="1350" spc="-5">
                <a:latin typeface="PMingLiU"/>
                <a:cs typeface="PMingLiU"/>
              </a:rPr>
              <a:t>：明确观众的核心需求，确保内容能满足他们的期望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04799" y="4229099"/>
            <a:ext cx="5562600" cy="1943100"/>
            <a:chOff x="304799" y="4229099"/>
            <a:chExt cx="5562600" cy="1943100"/>
          </a:xfrm>
        </p:grpSpPr>
        <p:sp>
          <p:nvSpPr>
            <p:cNvPr id="10" name="object 10" descr=""/>
            <p:cNvSpPr/>
            <p:nvPr/>
          </p:nvSpPr>
          <p:spPr>
            <a:xfrm>
              <a:off x="304799" y="4229099"/>
              <a:ext cx="5562600" cy="1943100"/>
            </a:xfrm>
            <a:custGeom>
              <a:avLst/>
              <a:gdLst/>
              <a:ahLst/>
              <a:cxnLst/>
              <a:rect l="l" t="t" r="r" b="b"/>
              <a:pathLst>
                <a:path w="5562600" h="1943100">
                  <a:moveTo>
                    <a:pt x="5419724" y="1943099"/>
                  </a:moveTo>
                  <a:lnTo>
                    <a:pt x="142874" y="1943099"/>
                  </a:lnTo>
                  <a:lnTo>
                    <a:pt x="135855" y="1942928"/>
                  </a:lnTo>
                  <a:lnTo>
                    <a:pt x="94749" y="1934750"/>
                  </a:lnTo>
                  <a:lnTo>
                    <a:pt x="57757" y="1914978"/>
                  </a:lnTo>
                  <a:lnTo>
                    <a:pt x="28121" y="1885342"/>
                  </a:lnTo>
                  <a:lnTo>
                    <a:pt x="8348" y="1848349"/>
                  </a:lnTo>
                  <a:lnTo>
                    <a:pt x="171" y="1807243"/>
                  </a:lnTo>
                  <a:lnTo>
                    <a:pt x="0" y="18002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419724" y="0"/>
                  </a:lnTo>
                  <a:lnTo>
                    <a:pt x="5461199" y="6150"/>
                  </a:lnTo>
                  <a:lnTo>
                    <a:pt x="5499100" y="24078"/>
                  </a:lnTo>
                  <a:lnTo>
                    <a:pt x="5530169" y="52234"/>
                  </a:lnTo>
                  <a:lnTo>
                    <a:pt x="5551723" y="88198"/>
                  </a:lnTo>
                  <a:lnTo>
                    <a:pt x="5561913" y="128870"/>
                  </a:lnTo>
                  <a:lnTo>
                    <a:pt x="5562599" y="142874"/>
                  </a:lnTo>
                  <a:lnTo>
                    <a:pt x="5562599" y="1800224"/>
                  </a:lnTo>
                  <a:lnTo>
                    <a:pt x="5556448" y="1841699"/>
                  </a:lnTo>
                  <a:lnTo>
                    <a:pt x="5538520" y="1879601"/>
                  </a:lnTo>
                  <a:lnTo>
                    <a:pt x="5510363" y="1910669"/>
                  </a:lnTo>
                  <a:lnTo>
                    <a:pt x="5474400" y="1932223"/>
                  </a:lnTo>
                  <a:lnTo>
                    <a:pt x="5433728" y="1942413"/>
                  </a:lnTo>
                  <a:lnTo>
                    <a:pt x="5419724" y="1943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399" y="4495799"/>
              <a:ext cx="228599" cy="2285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863600" y="4410843"/>
            <a:ext cx="1397000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215">
                <a:latin typeface="SimSun"/>
                <a:cs typeface="SimSun"/>
              </a:rPr>
              <a:t>选择直播内</a:t>
            </a:r>
            <a:r>
              <a:rPr dirty="0" sz="2050" spc="-320">
                <a:latin typeface="SimSun"/>
                <a:cs typeface="SimSun"/>
              </a:rPr>
              <a:t>容</a:t>
            </a:r>
            <a:endParaRPr sz="2050">
              <a:latin typeface="SimSun"/>
              <a:cs typeface="SimSu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33400" y="4952999"/>
            <a:ext cx="219075" cy="933450"/>
            <a:chOff x="533400" y="4952999"/>
            <a:chExt cx="219075" cy="93345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00" y="4952999"/>
              <a:ext cx="133349" cy="1714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5333999"/>
              <a:ext cx="133349" cy="17144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5714999"/>
              <a:ext cx="219074" cy="17144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30249" y="4895130"/>
            <a:ext cx="4826000" cy="1024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210">
                <a:solidFill>
                  <a:srgbClr val="FFA500"/>
                </a:solidFill>
                <a:latin typeface="SimSun"/>
                <a:cs typeface="SimSun"/>
              </a:rPr>
              <a:t>主</a:t>
            </a:r>
            <a:r>
              <a:rPr dirty="0" sz="1450" spc="-110">
                <a:solidFill>
                  <a:srgbClr val="FFA500"/>
                </a:solidFill>
                <a:latin typeface="PMingLiU"/>
                <a:cs typeface="PMingLiU"/>
              </a:rPr>
              <a:t>题明</a:t>
            </a:r>
            <a:r>
              <a:rPr dirty="0" sz="1450" spc="-110">
                <a:solidFill>
                  <a:srgbClr val="FFA500"/>
                </a:solidFill>
                <a:latin typeface="SimSun"/>
                <a:cs typeface="SimSun"/>
              </a:rPr>
              <a:t>确</a:t>
            </a:r>
            <a:r>
              <a:rPr dirty="0" sz="1350" spc="-5">
                <a:latin typeface="PMingLiU"/>
                <a:cs typeface="PMingLiU"/>
              </a:rPr>
              <a:t>：选择具体、有吸引力的主题，如新品发布、技能教学</a:t>
            </a:r>
            <a:endParaRPr sz="13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10">
                <a:solidFill>
                  <a:srgbClr val="FFA500"/>
                </a:solidFill>
                <a:latin typeface="SimSun"/>
                <a:cs typeface="SimSun"/>
              </a:rPr>
              <a:t>价</a:t>
            </a:r>
            <a:r>
              <a:rPr dirty="0" sz="1500" spc="-150">
                <a:solidFill>
                  <a:srgbClr val="FFA500"/>
                </a:solidFill>
                <a:latin typeface="SimSun"/>
                <a:cs typeface="SimSun"/>
              </a:rPr>
              <a:t>值</a:t>
            </a:r>
            <a:r>
              <a:rPr dirty="0" sz="1450" spc="-110">
                <a:solidFill>
                  <a:srgbClr val="FFA500"/>
                </a:solidFill>
                <a:latin typeface="SimSun"/>
                <a:cs typeface="SimSun"/>
              </a:rPr>
              <a:t>导</a:t>
            </a:r>
            <a:r>
              <a:rPr dirty="0" sz="1500" spc="-165">
                <a:solidFill>
                  <a:srgbClr val="FFA500"/>
                </a:solidFill>
                <a:latin typeface="SimSun"/>
                <a:cs typeface="SimSun"/>
              </a:rPr>
              <a:t>向</a:t>
            </a:r>
            <a:r>
              <a:rPr dirty="0" sz="1350" spc="-5">
                <a:latin typeface="PMingLiU"/>
                <a:cs typeface="PMingLiU"/>
              </a:rPr>
              <a:t>：确保内容能为观众提供价值，增加吸引力</a:t>
            </a:r>
            <a:endParaRPr sz="1350">
              <a:latin typeface="PMingLiU"/>
              <a:cs typeface="PMingLiU"/>
            </a:endParaRPr>
          </a:p>
          <a:p>
            <a:pPr marL="97790">
              <a:lnSpc>
                <a:spcPct val="100000"/>
              </a:lnSpc>
              <a:spcBef>
                <a:spcPts val="1140"/>
              </a:spcBef>
            </a:pPr>
            <a:r>
              <a:rPr dirty="0" sz="1550" spc="-210">
                <a:solidFill>
                  <a:srgbClr val="FFA500"/>
                </a:solidFill>
                <a:latin typeface="SimSun"/>
                <a:cs typeface="SimSun"/>
              </a:rPr>
              <a:t>人</a:t>
            </a:r>
            <a:r>
              <a:rPr dirty="0" sz="1500" spc="-150">
                <a:solidFill>
                  <a:srgbClr val="FFA500"/>
                </a:solidFill>
                <a:latin typeface="SimSun"/>
                <a:cs typeface="SimSun"/>
              </a:rPr>
              <a:t>设符合</a:t>
            </a:r>
            <a:r>
              <a:rPr dirty="0" sz="1350" spc="-5">
                <a:latin typeface="PMingLiU"/>
                <a:cs typeface="PMingLiU"/>
              </a:rPr>
              <a:t>：内容应与主播个人形象或品牌定位保持一致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24600" y="933450"/>
            <a:ext cx="5562599" cy="2438399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6324599" y="3600449"/>
            <a:ext cx="5562600" cy="2571750"/>
            <a:chOff x="6324599" y="3600449"/>
            <a:chExt cx="5562600" cy="2571750"/>
          </a:xfrm>
        </p:grpSpPr>
        <p:sp>
          <p:nvSpPr>
            <p:cNvPr id="20" name="object 20" descr=""/>
            <p:cNvSpPr/>
            <p:nvPr/>
          </p:nvSpPr>
          <p:spPr>
            <a:xfrm>
              <a:off x="6324599" y="3600449"/>
              <a:ext cx="5562600" cy="2571750"/>
            </a:xfrm>
            <a:custGeom>
              <a:avLst/>
              <a:gdLst/>
              <a:ahLst/>
              <a:cxnLst/>
              <a:rect l="l" t="t" r="r" b="b"/>
              <a:pathLst>
                <a:path w="5562600" h="2571750">
                  <a:moveTo>
                    <a:pt x="5419724" y="2571749"/>
                  </a:moveTo>
                  <a:lnTo>
                    <a:pt x="142874" y="2571749"/>
                  </a:lnTo>
                  <a:lnTo>
                    <a:pt x="135855" y="2571578"/>
                  </a:lnTo>
                  <a:lnTo>
                    <a:pt x="94749" y="2563400"/>
                  </a:lnTo>
                  <a:lnTo>
                    <a:pt x="57756" y="2543628"/>
                  </a:lnTo>
                  <a:lnTo>
                    <a:pt x="28120" y="2513992"/>
                  </a:lnTo>
                  <a:lnTo>
                    <a:pt x="8347" y="2476999"/>
                  </a:lnTo>
                  <a:lnTo>
                    <a:pt x="171" y="2435893"/>
                  </a:lnTo>
                  <a:lnTo>
                    <a:pt x="0" y="2428874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419724" y="0"/>
                  </a:lnTo>
                  <a:lnTo>
                    <a:pt x="5461198" y="6150"/>
                  </a:lnTo>
                  <a:lnTo>
                    <a:pt x="5499099" y="24078"/>
                  </a:lnTo>
                  <a:lnTo>
                    <a:pt x="5530168" y="52234"/>
                  </a:lnTo>
                  <a:lnTo>
                    <a:pt x="5551722" y="88198"/>
                  </a:lnTo>
                  <a:lnTo>
                    <a:pt x="5561912" y="128870"/>
                  </a:lnTo>
                  <a:lnTo>
                    <a:pt x="5562599" y="142874"/>
                  </a:lnTo>
                  <a:lnTo>
                    <a:pt x="5562599" y="2428874"/>
                  </a:lnTo>
                  <a:lnTo>
                    <a:pt x="5556446" y="2470349"/>
                  </a:lnTo>
                  <a:lnTo>
                    <a:pt x="5538519" y="2508251"/>
                  </a:lnTo>
                  <a:lnTo>
                    <a:pt x="5510364" y="2539319"/>
                  </a:lnTo>
                  <a:lnTo>
                    <a:pt x="5474399" y="2560873"/>
                  </a:lnTo>
                  <a:lnTo>
                    <a:pt x="5433728" y="2571063"/>
                  </a:lnTo>
                  <a:lnTo>
                    <a:pt x="5419724" y="25717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57961" y="5129212"/>
              <a:ext cx="5095875" cy="504825"/>
            </a:xfrm>
            <a:custGeom>
              <a:avLst/>
              <a:gdLst/>
              <a:ahLst/>
              <a:cxnLst/>
              <a:rect l="l" t="t" r="r" b="b"/>
              <a:pathLst>
                <a:path w="5095875" h="504825">
                  <a:moveTo>
                    <a:pt x="5029128" y="504824"/>
                  </a:moveTo>
                  <a:lnTo>
                    <a:pt x="66747" y="504824"/>
                  </a:lnTo>
                  <a:lnTo>
                    <a:pt x="62101" y="504367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7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5029128" y="0"/>
                  </a:lnTo>
                  <a:lnTo>
                    <a:pt x="5068024" y="14645"/>
                  </a:lnTo>
                  <a:lnTo>
                    <a:pt x="5092231" y="48433"/>
                  </a:lnTo>
                  <a:lnTo>
                    <a:pt x="5095875" y="66747"/>
                  </a:lnTo>
                  <a:lnTo>
                    <a:pt x="5095875" y="438077"/>
                  </a:lnTo>
                  <a:lnTo>
                    <a:pt x="5081228" y="476975"/>
                  </a:lnTo>
                  <a:lnTo>
                    <a:pt x="5047439" y="501181"/>
                  </a:lnTo>
                  <a:lnTo>
                    <a:pt x="5033773" y="504367"/>
                  </a:lnTo>
                  <a:lnTo>
                    <a:pt x="5029128" y="504824"/>
                  </a:lnTo>
                  <a:close/>
                </a:path>
              </a:pathLst>
            </a:custGeom>
            <a:solidFill>
              <a:srgbClr val="FE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557961" y="5129212"/>
              <a:ext cx="5095875" cy="504825"/>
            </a:xfrm>
            <a:custGeom>
              <a:avLst/>
              <a:gdLst/>
              <a:ahLst/>
              <a:cxnLst/>
              <a:rect l="l" t="t" r="r" b="b"/>
              <a:pathLst>
                <a:path w="509587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1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024437" y="0"/>
                  </a:lnTo>
                  <a:lnTo>
                    <a:pt x="5029128" y="0"/>
                  </a:lnTo>
                  <a:lnTo>
                    <a:pt x="5033773" y="457"/>
                  </a:lnTo>
                  <a:lnTo>
                    <a:pt x="5064123" y="12038"/>
                  </a:lnTo>
                  <a:lnTo>
                    <a:pt x="5068024" y="14645"/>
                  </a:lnTo>
                  <a:lnTo>
                    <a:pt x="5071632" y="17606"/>
                  </a:lnTo>
                  <a:lnTo>
                    <a:pt x="5074949" y="20923"/>
                  </a:lnTo>
                  <a:lnTo>
                    <a:pt x="5078266" y="24239"/>
                  </a:lnTo>
                  <a:lnTo>
                    <a:pt x="5081227" y="27847"/>
                  </a:lnTo>
                  <a:lnTo>
                    <a:pt x="5083832" y="31748"/>
                  </a:lnTo>
                  <a:lnTo>
                    <a:pt x="5086438" y="35648"/>
                  </a:lnTo>
                  <a:lnTo>
                    <a:pt x="5088639" y="39764"/>
                  </a:lnTo>
                  <a:lnTo>
                    <a:pt x="5090434" y="44099"/>
                  </a:lnTo>
                  <a:lnTo>
                    <a:pt x="5092231" y="48433"/>
                  </a:lnTo>
                  <a:lnTo>
                    <a:pt x="5093586" y="52900"/>
                  </a:lnTo>
                  <a:lnTo>
                    <a:pt x="5094501" y="57500"/>
                  </a:lnTo>
                  <a:lnTo>
                    <a:pt x="5095417" y="62101"/>
                  </a:lnTo>
                  <a:lnTo>
                    <a:pt x="5095875" y="66747"/>
                  </a:lnTo>
                  <a:lnTo>
                    <a:pt x="5095875" y="71437"/>
                  </a:lnTo>
                  <a:lnTo>
                    <a:pt x="5095875" y="433387"/>
                  </a:lnTo>
                  <a:lnTo>
                    <a:pt x="5095875" y="438077"/>
                  </a:lnTo>
                  <a:lnTo>
                    <a:pt x="5095417" y="442723"/>
                  </a:lnTo>
                  <a:lnTo>
                    <a:pt x="5094501" y="447323"/>
                  </a:lnTo>
                  <a:lnTo>
                    <a:pt x="5093586" y="451924"/>
                  </a:lnTo>
                  <a:lnTo>
                    <a:pt x="5092231" y="456391"/>
                  </a:lnTo>
                  <a:lnTo>
                    <a:pt x="5090434" y="460724"/>
                  </a:lnTo>
                  <a:lnTo>
                    <a:pt x="5088639" y="465058"/>
                  </a:lnTo>
                  <a:lnTo>
                    <a:pt x="5086439" y="469175"/>
                  </a:lnTo>
                  <a:lnTo>
                    <a:pt x="5083834" y="473075"/>
                  </a:lnTo>
                  <a:lnTo>
                    <a:pt x="5081228" y="476975"/>
                  </a:lnTo>
                  <a:lnTo>
                    <a:pt x="5051773" y="499386"/>
                  </a:lnTo>
                  <a:lnTo>
                    <a:pt x="5047439" y="501181"/>
                  </a:lnTo>
                  <a:lnTo>
                    <a:pt x="5042972" y="502536"/>
                  </a:lnTo>
                  <a:lnTo>
                    <a:pt x="5038372" y="503451"/>
                  </a:lnTo>
                  <a:lnTo>
                    <a:pt x="5033773" y="504367"/>
                  </a:lnTo>
                  <a:lnTo>
                    <a:pt x="5029128" y="504824"/>
                  </a:lnTo>
                  <a:lnTo>
                    <a:pt x="5024437" y="504824"/>
                  </a:lnTo>
                  <a:lnTo>
                    <a:pt x="71438" y="504824"/>
                  </a:lnTo>
                  <a:lnTo>
                    <a:pt x="66747" y="504824"/>
                  </a:lnTo>
                  <a:lnTo>
                    <a:pt x="62101" y="504367"/>
                  </a:lnTo>
                  <a:lnTo>
                    <a:pt x="57501" y="503451"/>
                  </a:lnTo>
                  <a:lnTo>
                    <a:pt x="52900" y="502536"/>
                  </a:lnTo>
                  <a:lnTo>
                    <a:pt x="48433" y="501181"/>
                  </a:lnTo>
                  <a:lnTo>
                    <a:pt x="44099" y="499386"/>
                  </a:lnTo>
                  <a:lnTo>
                    <a:pt x="39765" y="497591"/>
                  </a:lnTo>
                  <a:lnTo>
                    <a:pt x="35648" y="495391"/>
                  </a:lnTo>
                  <a:lnTo>
                    <a:pt x="31749" y="492784"/>
                  </a:lnTo>
                  <a:lnTo>
                    <a:pt x="27848" y="490178"/>
                  </a:lnTo>
                  <a:lnTo>
                    <a:pt x="12038" y="473075"/>
                  </a:lnTo>
                  <a:lnTo>
                    <a:pt x="9432" y="469175"/>
                  </a:lnTo>
                  <a:lnTo>
                    <a:pt x="7232" y="465058"/>
                  </a:lnTo>
                  <a:lnTo>
                    <a:pt x="5437" y="460724"/>
                  </a:lnTo>
                  <a:lnTo>
                    <a:pt x="3642" y="456391"/>
                  </a:lnTo>
                  <a:lnTo>
                    <a:pt x="2287" y="451924"/>
                  </a:lnTo>
                  <a:lnTo>
                    <a:pt x="1372" y="447323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FEF0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3199" y="3867149"/>
              <a:ext cx="171449" cy="2285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826250" y="3781524"/>
            <a:ext cx="1625600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10">
                <a:latin typeface="SimSun"/>
                <a:cs typeface="SimSun"/>
              </a:rPr>
              <a:t>成功</a:t>
            </a:r>
            <a:r>
              <a:rPr dirty="0" sz="2050" spc="-270">
                <a:latin typeface="PMingLiU"/>
                <a:cs typeface="PMingLiU"/>
              </a:rPr>
              <a:t>主</a:t>
            </a:r>
            <a:r>
              <a:rPr dirty="0" sz="1950" spc="-165">
                <a:latin typeface="PMingLiU"/>
                <a:cs typeface="PMingLiU"/>
              </a:rPr>
              <a:t>题的</a:t>
            </a:r>
            <a:r>
              <a:rPr dirty="0" sz="2000" spc="-160">
                <a:latin typeface="SimSun"/>
                <a:cs typeface="SimSun"/>
              </a:rPr>
              <a:t>特质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553200" y="4333875"/>
            <a:ext cx="2800350" cy="1104900"/>
            <a:chOff x="6553200" y="4333875"/>
            <a:chExt cx="2800350" cy="1104900"/>
          </a:xfrm>
        </p:grpSpPr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3200" y="4333875"/>
              <a:ext cx="171449" cy="17144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2099" y="4333875"/>
              <a:ext cx="171449" cy="17144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3200" y="4752975"/>
              <a:ext cx="171449" cy="17144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2099" y="4752975"/>
              <a:ext cx="171449" cy="17144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7025" y="5324475"/>
              <a:ext cx="152399" cy="1142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788150" y="4292600"/>
            <a:ext cx="15684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PMingLiU"/>
                <a:cs typeface="PMingLiU"/>
              </a:rPr>
              <a:t>与目标受众产生共鸣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9417049" y="4292600"/>
            <a:ext cx="13970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PMingLiU"/>
                <a:cs typeface="PMingLiU"/>
              </a:rPr>
              <a:t>明确传递核心价值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788150" y="4711700"/>
            <a:ext cx="10541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PMingLiU"/>
                <a:cs typeface="PMingLiU"/>
              </a:rPr>
              <a:t>符合平台调性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417049" y="4711700"/>
            <a:ext cx="12255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PMingLiU"/>
                <a:cs typeface="PMingLiU"/>
              </a:rPr>
              <a:t>增强观众参与感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892925" y="5254625"/>
            <a:ext cx="409067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PMingLiU"/>
                <a:cs typeface="PMingLiU"/>
              </a:rPr>
              <a:t>主题是直播的</a:t>
            </a:r>
            <a:r>
              <a:rPr dirty="0" sz="1350">
                <a:latin typeface="Arial"/>
                <a:cs typeface="Arial"/>
              </a:rPr>
              <a:t>"</a:t>
            </a:r>
            <a:r>
              <a:rPr dirty="0" sz="1350">
                <a:latin typeface="PMingLiU"/>
                <a:cs typeface="PMingLiU"/>
              </a:rPr>
              <a:t>魂</a:t>
            </a:r>
            <a:r>
              <a:rPr dirty="0" sz="1350">
                <a:latin typeface="Arial"/>
                <a:cs typeface="Arial"/>
              </a:rPr>
              <a:t>"</a:t>
            </a:r>
            <a:r>
              <a:rPr dirty="0" sz="1350" spc="-5">
                <a:latin typeface="PMingLiU"/>
                <a:cs typeface="PMingLiU"/>
              </a:rPr>
              <a:t>，决定了观众的初始印象和最终转化</a:t>
            </a:r>
            <a:endParaRPr sz="13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" y="68708"/>
            <a:ext cx="4311650" cy="41973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125">
                <a:latin typeface="PMingLiU"/>
                <a:cs typeface="PMingLiU"/>
              </a:rPr>
              <a:t>开</a:t>
            </a:r>
            <a:r>
              <a:rPr dirty="0" spc="-260"/>
              <a:t>播前策划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50"/>
              <a:t>准</a:t>
            </a:r>
            <a:r>
              <a:rPr dirty="0" sz="2450" spc="-229"/>
              <a:t>备</a:t>
            </a:r>
            <a:r>
              <a:rPr dirty="0" spc="-250">
                <a:latin typeface="PMingLiU"/>
                <a:cs typeface="PMingLiU"/>
              </a:rPr>
              <a:t>直</a:t>
            </a:r>
            <a:r>
              <a:rPr dirty="0" spc="-260"/>
              <a:t>播设</a:t>
            </a:r>
            <a:r>
              <a:rPr dirty="0" sz="2450" spc="-229"/>
              <a:t>备</a:t>
            </a:r>
            <a:r>
              <a:rPr dirty="0" spc="-250"/>
              <a:t>与</a:t>
            </a:r>
            <a:r>
              <a:rPr dirty="0" sz="2400" spc="-175">
                <a:latin typeface="PMingLiU"/>
                <a:cs typeface="PMingLiU"/>
              </a:rPr>
              <a:t>环</a:t>
            </a:r>
            <a:r>
              <a:rPr dirty="0" sz="2550" spc="-360">
                <a:latin typeface="PMingLiU"/>
                <a:cs typeface="PMingLiU"/>
              </a:rPr>
              <a:t>境</a:t>
            </a:r>
            <a:endParaRPr sz="25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599" y="857249"/>
            <a:ext cx="5715000" cy="2619375"/>
            <a:chOff x="228599" y="857249"/>
            <a:chExt cx="5715000" cy="2619375"/>
          </a:xfrm>
        </p:grpSpPr>
        <p:sp>
          <p:nvSpPr>
            <p:cNvPr id="4" name="object 4" descr=""/>
            <p:cNvSpPr/>
            <p:nvPr/>
          </p:nvSpPr>
          <p:spPr>
            <a:xfrm>
              <a:off x="228599" y="857249"/>
              <a:ext cx="5715000" cy="2619375"/>
            </a:xfrm>
            <a:custGeom>
              <a:avLst/>
              <a:gdLst/>
              <a:ahLst/>
              <a:cxnLst/>
              <a:rect l="l" t="t" r="r" b="b"/>
              <a:pathLst>
                <a:path w="5715000" h="2619375">
                  <a:moveTo>
                    <a:pt x="5572124" y="2619374"/>
                  </a:moveTo>
                  <a:lnTo>
                    <a:pt x="142874" y="2619374"/>
                  </a:lnTo>
                  <a:lnTo>
                    <a:pt x="135855" y="2619203"/>
                  </a:lnTo>
                  <a:lnTo>
                    <a:pt x="94749" y="2611026"/>
                  </a:lnTo>
                  <a:lnTo>
                    <a:pt x="57757" y="2591253"/>
                  </a:lnTo>
                  <a:lnTo>
                    <a:pt x="28121" y="2561617"/>
                  </a:lnTo>
                  <a:lnTo>
                    <a:pt x="8348" y="2524624"/>
                  </a:lnTo>
                  <a:lnTo>
                    <a:pt x="171" y="2483518"/>
                  </a:lnTo>
                  <a:lnTo>
                    <a:pt x="0" y="2476499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572124" y="0"/>
                  </a:lnTo>
                  <a:lnTo>
                    <a:pt x="5613598" y="6150"/>
                  </a:lnTo>
                  <a:lnTo>
                    <a:pt x="5651500" y="24078"/>
                  </a:lnTo>
                  <a:lnTo>
                    <a:pt x="5682569" y="52234"/>
                  </a:lnTo>
                  <a:lnTo>
                    <a:pt x="5704122" y="88199"/>
                  </a:lnTo>
                  <a:lnTo>
                    <a:pt x="5714312" y="128870"/>
                  </a:lnTo>
                  <a:lnTo>
                    <a:pt x="5714999" y="142874"/>
                  </a:lnTo>
                  <a:lnTo>
                    <a:pt x="5714999" y="2476499"/>
                  </a:lnTo>
                  <a:lnTo>
                    <a:pt x="5708847" y="2517974"/>
                  </a:lnTo>
                  <a:lnTo>
                    <a:pt x="5690919" y="2555876"/>
                  </a:lnTo>
                  <a:lnTo>
                    <a:pt x="5662763" y="2586944"/>
                  </a:lnTo>
                  <a:lnTo>
                    <a:pt x="5626799" y="2608498"/>
                  </a:lnTo>
                  <a:lnTo>
                    <a:pt x="5586128" y="2618688"/>
                  </a:lnTo>
                  <a:lnTo>
                    <a:pt x="5572124" y="261937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1047749"/>
              <a:ext cx="228599" cy="2285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11199" y="968375"/>
            <a:ext cx="13970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00">
                <a:latin typeface="PMingLiU"/>
                <a:cs typeface="PMingLiU"/>
              </a:rPr>
              <a:t>基</a:t>
            </a:r>
            <a:r>
              <a:rPr dirty="0" sz="2000" spc="-200">
                <a:latin typeface="SimSun"/>
                <a:cs typeface="SimSun"/>
              </a:rPr>
              <a:t>础设</a:t>
            </a:r>
            <a:r>
              <a:rPr dirty="0" sz="1950" spc="-165">
                <a:latin typeface="SimSun"/>
                <a:cs typeface="SimSun"/>
              </a:rPr>
              <a:t>备</a:t>
            </a:r>
            <a:r>
              <a:rPr dirty="0" sz="2000" spc="-175">
                <a:latin typeface="SimSun"/>
                <a:cs typeface="SimSun"/>
              </a:rPr>
              <a:t>清单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80999" y="1428749"/>
            <a:ext cx="2647950" cy="876300"/>
            <a:chOff x="380999" y="1428749"/>
            <a:chExt cx="2647950" cy="876300"/>
          </a:xfrm>
        </p:grpSpPr>
        <p:sp>
          <p:nvSpPr>
            <p:cNvPr id="8" name="object 8" descr=""/>
            <p:cNvSpPr/>
            <p:nvPr/>
          </p:nvSpPr>
          <p:spPr>
            <a:xfrm>
              <a:off x="380999" y="1428749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9"/>
                  </a:lnTo>
                  <a:lnTo>
                    <a:pt x="37131" y="856772"/>
                  </a:lnTo>
                  <a:lnTo>
                    <a:pt x="9643" y="823278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7"/>
                  </a:lnTo>
                  <a:lnTo>
                    <a:pt x="2600417" y="863721"/>
                  </a:lnTo>
                  <a:lnTo>
                    <a:pt x="2565147" y="875689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5299" y="15430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74" y="1657349"/>
              <a:ext cx="171449" cy="1523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39800" y="1598215"/>
            <a:ext cx="63500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14">
                <a:latin typeface="SimSun"/>
                <a:cs typeface="SimSun"/>
              </a:rPr>
              <a:t>拍摄</a:t>
            </a:r>
            <a:r>
              <a:rPr dirty="0" sz="1350" spc="-170">
                <a:latin typeface="SimSun"/>
                <a:cs typeface="SimSun"/>
              </a:rPr>
              <a:t>设</a:t>
            </a:r>
            <a:r>
              <a:rPr dirty="0" sz="1300" spc="-50">
                <a:latin typeface="SimSun"/>
                <a:cs typeface="SimSun"/>
              </a:rPr>
              <a:t>备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2600" y="1997075"/>
            <a:ext cx="20256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高清摄像头或像素较高的智能手机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143249" y="1428749"/>
            <a:ext cx="2647950" cy="876300"/>
            <a:chOff x="3143249" y="1428749"/>
            <a:chExt cx="264795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3143249" y="1428749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9"/>
                  </a:lnTo>
                  <a:lnTo>
                    <a:pt x="37131" y="856772"/>
                  </a:lnTo>
                  <a:lnTo>
                    <a:pt x="9643" y="823278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7"/>
                  </a:lnTo>
                  <a:lnTo>
                    <a:pt x="2600417" y="863721"/>
                  </a:lnTo>
                  <a:lnTo>
                    <a:pt x="2565147" y="875689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57549" y="15430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0899" y="1657349"/>
              <a:ext cx="114299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702050" y="1593601"/>
            <a:ext cx="63500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110">
                <a:latin typeface="PMingLiU"/>
                <a:cs typeface="PMingLiU"/>
              </a:rPr>
              <a:t>收</a:t>
            </a:r>
            <a:r>
              <a:rPr dirty="0" sz="1350" spc="-170">
                <a:latin typeface="SimSun"/>
                <a:cs typeface="SimSun"/>
              </a:rPr>
              <a:t>音设</a:t>
            </a:r>
            <a:r>
              <a:rPr dirty="0" sz="1300" spc="-50">
                <a:latin typeface="SimSun"/>
                <a:cs typeface="SimSun"/>
              </a:rPr>
              <a:t>备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44849" y="1997075"/>
            <a:ext cx="22923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PMingLiU"/>
                <a:cs typeface="PMingLiU"/>
              </a:rPr>
              <a:t>麦克风（领夹式或桌面式，避免杂音</a:t>
            </a:r>
            <a:r>
              <a:rPr dirty="0" sz="1050" spc="-50">
                <a:latin typeface="PMingLiU"/>
                <a:cs typeface="PMingLiU"/>
              </a:rPr>
              <a:t>）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80999" y="2419349"/>
            <a:ext cx="2647950" cy="876300"/>
            <a:chOff x="380999" y="2419349"/>
            <a:chExt cx="2647950" cy="876300"/>
          </a:xfrm>
        </p:grpSpPr>
        <p:sp>
          <p:nvSpPr>
            <p:cNvPr id="20" name="object 20" descr=""/>
            <p:cNvSpPr/>
            <p:nvPr/>
          </p:nvSpPr>
          <p:spPr>
            <a:xfrm>
              <a:off x="380999" y="2419349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9"/>
                  </a:lnTo>
                  <a:lnTo>
                    <a:pt x="37131" y="856772"/>
                  </a:lnTo>
                  <a:lnTo>
                    <a:pt x="9643" y="823278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7"/>
                  </a:lnTo>
                  <a:lnTo>
                    <a:pt x="2600417" y="863721"/>
                  </a:lnTo>
                  <a:lnTo>
                    <a:pt x="2565147" y="875689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5299" y="25336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49" y="2647949"/>
              <a:ext cx="114299" cy="1523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39800" y="2588815"/>
            <a:ext cx="63500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10">
                <a:latin typeface="SimSun"/>
                <a:cs typeface="SimSun"/>
              </a:rPr>
              <a:t>灯光</a:t>
            </a:r>
            <a:r>
              <a:rPr dirty="0" sz="1350" spc="-170">
                <a:latin typeface="SimSun"/>
                <a:cs typeface="SimSun"/>
              </a:rPr>
              <a:t>设</a:t>
            </a:r>
            <a:r>
              <a:rPr dirty="0" sz="1300" spc="-50">
                <a:latin typeface="SimSun"/>
                <a:cs typeface="SimSun"/>
              </a:rPr>
              <a:t>备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82600" y="2987675"/>
            <a:ext cx="24257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环形补光灯或柔光箱，确保面部光线均匀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143249" y="2419349"/>
            <a:ext cx="2647950" cy="876300"/>
            <a:chOff x="3143249" y="2419349"/>
            <a:chExt cx="2647950" cy="876300"/>
          </a:xfrm>
        </p:grpSpPr>
        <p:sp>
          <p:nvSpPr>
            <p:cNvPr id="26" name="object 26" descr=""/>
            <p:cNvSpPr/>
            <p:nvPr/>
          </p:nvSpPr>
          <p:spPr>
            <a:xfrm>
              <a:off x="3143249" y="2419349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9"/>
                  </a:lnTo>
                  <a:lnTo>
                    <a:pt x="37131" y="856772"/>
                  </a:lnTo>
                  <a:lnTo>
                    <a:pt x="9643" y="823278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7"/>
                  </a:lnTo>
                  <a:lnTo>
                    <a:pt x="2600417" y="863721"/>
                  </a:lnTo>
                  <a:lnTo>
                    <a:pt x="2565147" y="875689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57549" y="25336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799" y="2647949"/>
              <a:ext cx="190499" cy="15239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3702050" y="2584946"/>
            <a:ext cx="6350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0">
                <a:latin typeface="SimSun"/>
                <a:cs typeface="SimSun"/>
              </a:rPr>
              <a:t>网络保</a:t>
            </a:r>
            <a:r>
              <a:rPr dirty="0" sz="1350" spc="-95">
                <a:latin typeface="SimSun"/>
                <a:cs typeface="SimSun"/>
              </a:rPr>
              <a:t>障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244849" y="2987675"/>
            <a:ext cx="22923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PMingLiU"/>
                <a:cs typeface="PMingLiU"/>
              </a:rPr>
              <a:t>稳定的高速网络，户外可准备随身</a:t>
            </a:r>
            <a:r>
              <a:rPr dirty="0" sz="1050" spc="-20">
                <a:latin typeface="Arial"/>
                <a:cs typeface="Arial"/>
              </a:rPr>
              <a:t>WiFi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28599" y="3629024"/>
            <a:ext cx="5715000" cy="2619375"/>
            <a:chOff x="228599" y="3629024"/>
            <a:chExt cx="5715000" cy="2619375"/>
          </a:xfrm>
        </p:grpSpPr>
        <p:sp>
          <p:nvSpPr>
            <p:cNvPr id="32" name="object 32" descr=""/>
            <p:cNvSpPr/>
            <p:nvPr/>
          </p:nvSpPr>
          <p:spPr>
            <a:xfrm>
              <a:off x="228599" y="3629024"/>
              <a:ext cx="5715000" cy="2619375"/>
            </a:xfrm>
            <a:custGeom>
              <a:avLst/>
              <a:gdLst/>
              <a:ahLst/>
              <a:cxnLst/>
              <a:rect l="l" t="t" r="r" b="b"/>
              <a:pathLst>
                <a:path w="5715000" h="2619375">
                  <a:moveTo>
                    <a:pt x="5572124" y="2619374"/>
                  </a:moveTo>
                  <a:lnTo>
                    <a:pt x="142874" y="2619374"/>
                  </a:lnTo>
                  <a:lnTo>
                    <a:pt x="135855" y="2619202"/>
                  </a:lnTo>
                  <a:lnTo>
                    <a:pt x="94749" y="2611025"/>
                  </a:lnTo>
                  <a:lnTo>
                    <a:pt x="57757" y="2591253"/>
                  </a:lnTo>
                  <a:lnTo>
                    <a:pt x="28121" y="2561617"/>
                  </a:lnTo>
                  <a:lnTo>
                    <a:pt x="8348" y="2524624"/>
                  </a:lnTo>
                  <a:lnTo>
                    <a:pt x="171" y="2483518"/>
                  </a:lnTo>
                  <a:lnTo>
                    <a:pt x="0" y="2476499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8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572124" y="0"/>
                  </a:lnTo>
                  <a:lnTo>
                    <a:pt x="5613598" y="6150"/>
                  </a:lnTo>
                  <a:lnTo>
                    <a:pt x="5651500" y="24078"/>
                  </a:lnTo>
                  <a:lnTo>
                    <a:pt x="5682569" y="52235"/>
                  </a:lnTo>
                  <a:lnTo>
                    <a:pt x="5704122" y="88198"/>
                  </a:lnTo>
                  <a:lnTo>
                    <a:pt x="5714312" y="128870"/>
                  </a:lnTo>
                  <a:lnTo>
                    <a:pt x="5714999" y="142874"/>
                  </a:lnTo>
                  <a:lnTo>
                    <a:pt x="5714999" y="2476499"/>
                  </a:lnTo>
                  <a:lnTo>
                    <a:pt x="5708847" y="2517973"/>
                  </a:lnTo>
                  <a:lnTo>
                    <a:pt x="5690919" y="2555875"/>
                  </a:lnTo>
                  <a:lnTo>
                    <a:pt x="5662763" y="2586944"/>
                  </a:lnTo>
                  <a:lnTo>
                    <a:pt x="5626799" y="2608498"/>
                  </a:lnTo>
                  <a:lnTo>
                    <a:pt x="5586128" y="2618687"/>
                  </a:lnTo>
                  <a:lnTo>
                    <a:pt x="5572124" y="261937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999" y="3819524"/>
              <a:ext cx="257174" cy="2285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739774" y="3740150"/>
            <a:ext cx="13970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00">
                <a:latin typeface="SimSun"/>
                <a:cs typeface="SimSun"/>
              </a:rPr>
              <a:t>进</a:t>
            </a:r>
            <a:r>
              <a:rPr dirty="0" sz="1950" spc="-165">
                <a:latin typeface="SimSun"/>
                <a:cs typeface="SimSun"/>
              </a:rPr>
              <a:t>阶</a:t>
            </a:r>
            <a:r>
              <a:rPr dirty="0" sz="2000" spc="-200">
                <a:latin typeface="SimSun"/>
                <a:cs typeface="SimSun"/>
              </a:rPr>
              <a:t>设</a:t>
            </a:r>
            <a:r>
              <a:rPr dirty="0" sz="1950" spc="-165">
                <a:latin typeface="SimSun"/>
                <a:cs typeface="SimSun"/>
              </a:rPr>
              <a:t>备</a:t>
            </a:r>
            <a:r>
              <a:rPr dirty="0" sz="2000" spc="-175">
                <a:latin typeface="SimSun"/>
                <a:cs typeface="SimSun"/>
              </a:rPr>
              <a:t>清单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0999" y="4200525"/>
            <a:ext cx="2647950" cy="876300"/>
            <a:chOff x="380999" y="4200525"/>
            <a:chExt cx="2647950" cy="876300"/>
          </a:xfrm>
        </p:grpSpPr>
        <p:sp>
          <p:nvSpPr>
            <p:cNvPr id="36" name="object 36" descr=""/>
            <p:cNvSpPr/>
            <p:nvPr/>
          </p:nvSpPr>
          <p:spPr>
            <a:xfrm>
              <a:off x="380999" y="4200525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9"/>
                  </a:lnTo>
                  <a:lnTo>
                    <a:pt x="37131" y="856771"/>
                  </a:lnTo>
                  <a:lnTo>
                    <a:pt x="9643" y="823277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7"/>
                  </a:lnTo>
                  <a:lnTo>
                    <a:pt x="2600417" y="863721"/>
                  </a:lnTo>
                  <a:lnTo>
                    <a:pt x="2565147" y="875689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95299" y="4314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4429124"/>
              <a:ext cx="152399" cy="1523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939800" y="4366121"/>
            <a:ext cx="1244600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70">
                <a:latin typeface="SimSun"/>
                <a:cs typeface="SimSun"/>
              </a:rPr>
              <a:t>专业</a:t>
            </a:r>
            <a:r>
              <a:rPr dirty="0" sz="1300" spc="-110">
                <a:latin typeface="SimSun"/>
                <a:cs typeface="SimSun"/>
              </a:rPr>
              <a:t>相机与</a:t>
            </a:r>
            <a:r>
              <a:rPr dirty="0" sz="1350" spc="-130">
                <a:latin typeface="SimSun"/>
                <a:cs typeface="SimSun"/>
              </a:rPr>
              <a:t>采集卡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82600" y="4768850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提供更高画质的视频输出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143249" y="4200525"/>
            <a:ext cx="2647950" cy="876300"/>
            <a:chOff x="3143249" y="4200525"/>
            <a:chExt cx="2647950" cy="876300"/>
          </a:xfrm>
        </p:grpSpPr>
        <p:sp>
          <p:nvSpPr>
            <p:cNvPr id="42" name="object 42" descr=""/>
            <p:cNvSpPr/>
            <p:nvPr/>
          </p:nvSpPr>
          <p:spPr>
            <a:xfrm>
              <a:off x="3143249" y="4200525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9"/>
                  </a:lnTo>
                  <a:lnTo>
                    <a:pt x="37131" y="856771"/>
                  </a:lnTo>
                  <a:lnTo>
                    <a:pt x="9643" y="823277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7"/>
                  </a:lnTo>
                  <a:lnTo>
                    <a:pt x="2600417" y="863721"/>
                  </a:lnTo>
                  <a:lnTo>
                    <a:pt x="2565147" y="875689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257549" y="4314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1849" y="4429124"/>
              <a:ext cx="152399" cy="1523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3702050" y="4368353"/>
            <a:ext cx="3302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10">
                <a:latin typeface="SimSun"/>
                <a:cs typeface="SimSun"/>
              </a:rPr>
              <a:t>声</a:t>
            </a:r>
            <a:r>
              <a:rPr dirty="0" sz="1350" spc="-105">
                <a:latin typeface="SimSun"/>
                <a:cs typeface="SimSun"/>
              </a:rPr>
              <a:t>卡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244849" y="4768850"/>
            <a:ext cx="18923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处理和美化声音，实现更多音效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80999" y="5191125"/>
            <a:ext cx="2647950" cy="876300"/>
            <a:chOff x="380999" y="5191125"/>
            <a:chExt cx="2647950" cy="876300"/>
          </a:xfrm>
        </p:grpSpPr>
        <p:sp>
          <p:nvSpPr>
            <p:cNvPr id="48" name="object 48" descr=""/>
            <p:cNvSpPr/>
            <p:nvPr/>
          </p:nvSpPr>
          <p:spPr>
            <a:xfrm>
              <a:off x="380999" y="5191125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8"/>
                  </a:lnTo>
                  <a:lnTo>
                    <a:pt x="37131" y="856771"/>
                  </a:lnTo>
                  <a:lnTo>
                    <a:pt x="9643" y="823277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6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6"/>
                  </a:lnTo>
                  <a:lnTo>
                    <a:pt x="2635371" y="47530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6"/>
                  </a:lnTo>
                  <a:lnTo>
                    <a:pt x="2600417" y="863720"/>
                  </a:lnTo>
                  <a:lnTo>
                    <a:pt x="2565147" y="875688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95299" y="5305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4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5419724"/>
              <a:ext cx="152399" cy="152399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939800" y="5358953"/>
            <a:ext cx="10922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10">
                <a:latin typeface="SimSun"/>
                <a:cs typeface="SimSun"/>
              </a:rPr>
              <a:t>多机位与导播</a:t>
            </a:r>
            <a:r>
              <a:rPr dirty="0" sz="1350" spc="-85">
                <a:latin typeface="SimSun"/>
                <a:cs typeface="SimSun"/>
              </a:rPr>
              <a:t>台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82600" y="5759449"/>
            <a:ext cx="17589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切换不同视角，丰富画面内容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143249" y="5191125"/>
            <a:ext cx="2647950" cy="876300"/>
            <a:chOff x="3143249" y="5191125"/>
            <a:chExt cx="2647950" cy="876300"/>
          </a:xfrm>
        </p:grpSpPr>
        <p:sp>
          <p:nvSpPr>
            <p:cNvPr id="54" name="object 54" descr=""/>
            <p:cNvSpPr/>
            <p:nvPr/>
          </p:nvSpPr>
          <p:spPr>
            <a:xfrm>
              <a:off x="3143249" y="5191125"/>
              <a:ext cx="2647950" cy="876300"/>
            </a:xfrm>
            <a:custGeom>
              <a:avLst/>
              <a:gdLst/>
              <a:ahLst/>
              <a:cxnLst/>
              <a:rect l="l" t="t" r="r" b="b"/>
              <a:pathLst>
                <a:path w="2647950" h="876300">
                  <a:moveTo>
                    <a:pt x="2558953" y="876299"/>
                  </a:moveTo>
                  <a:lnTo>
                    <a:pt x="88995" y="876299"/>
                  </a:lnTo>
                  <a:lnTo>
                    <a:pt x="82801" y="875688"/>
                  </a:lnTo>
                  <a:lnTo>
                    <a:pt x="37131" y="856771"/>
                  </a:lnTo>
                  <a:lnTo>
                    <a:pt x="9643" y="823277"/>
                  </a:lnTo>
                  <a:lnTo>
                    <a:pt x="0" y="787303"/>
                  </a:lnTo>
                  <a:lnTo>
                    <a:pt x="0" y="78104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1" y="12576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7" y="12576"/>
                  </a:lnTo>
                  <a:lnTo>
                    <a:pt x="2635371" y="47530"/>
                  </a:lnTo>
                  <a:lnTo>
                    <a:pt x="2647949" y="88995"/>
                  </a:lnTo>
                  <a:lnTo>
                    <a:pt x="2647949" y="787303"/>
                  </a:lnTo>
                  <a:lnTo>
                    <a:pt x="2635371" y="828766"/>
                  </a:lnTo>
                  <a:lnTo>
                    <a:pt x="2600417" y="863720"/>
                  </a:lnTo>
                  <a:lnTo>
                    <a:pt x="2565147" y="875688"/>
                  </a:lnTo>
                  <a:lnTo>
                    <a:pt x="25589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257549" y="5305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4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1849" y="5419724"/>
              <a:ext cx="152399" cy="15239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3702050" y="5360590"/>
            <a:ext cx="48260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10">
                <a:latin typeface="SimSun"/>
                <a:cs typeface="SimSun"/>
              </a:rPr>
              <a:t>提</a:t>
            </a:r>
            <a:r>
              <a:rPr dirty="0" sz="1350" spc="-170">
                <a:latin typeface="SimSun"/>
                <a:cs typeface="SimSun"/>
              </a:rPr>
              <a:t>词</a:t>
            </a:r>
            <a:r>
              <a:rPr dirty="0" sz="1300" spc="-50">
                <a:latin typeface="PMingLiU"/>
                <a:cs typeface="PMingLiU"/>
              </a:rPr>
              <a:t>器</a:t>
            </a:r>
            <a:endParaRPr sz="1300">
              <a:latin typeface="PMingLiU"/>
              <a:cs typeface="PMingLiU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244849" y="5759449"/>
            <a:ext cx="17589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帮助主播流畅表达，避免忘词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48400" y="857250"/>
            <a:ext cx="5714999" cy="1981199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8359775" y="2873375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6A7280"/>
                </a:solidFill>
                <a:latin typeface="PMingLiU"/>
                <a:cs typeface="PMingLiU"/>
              </a:rPr>
              <a:t>专业直播间设备配置示例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248399" y="3295649"/>
            <a:ext cx="5715000" cy="2952750"/>
            <a:chOff x="6248399" y="3295649"/>
            <a:chExt cx="5715000" cy="2952750"/>
          </a:xfrm>
        </p:grpSpPr>
        <p:sp>
          <p:nvSpPr>
            <p:cNvPr id="62" name="object 62" descr=""/>
            <p:cNvSpPr/>
            <p:nvPr/>
          </p:nvSpPr>
          <p:spPr>
            <a:xfrm>
              <a:off x="6248399" y="3295649"/>
              <a:ext cx="5715000" cy="2952750"/>
            </a:xfrm>
            <a:custGeom>
              <a:avLst/>
              <a:gdLst/>
              <a:ahLst/>
              <a:cxnLst/>
              <a:rect l="l" t="t" r="r" b="b"/>
              <a:pathLst>
                <a:path w="5715000" h="2952750">
                  <a:moveTo>
                    <a:pt x="5572124" y="2952749"/>
                  </a:moveTo>
                  <a:lnTo>
                    <a:pt x="142874" y="2952749"/>
                  </a:lnTo>
                  <a:lnTo>
                    <a:pt x="135855" y="2952577"/>
                  </a:lnTo>
                  <a:lnTo>
                    <a:pt x="94748" y="2944400"/>
                  </a:lnTo>
                  <a:lnTo>
                    <a:pt x="57756" y="2924628"/>
                  </a:lnTo>
                  <a:lnTo>
                    <a:pt x="28120" y="2894992"/>
                  </a:lnTo>
                  <a:lnTo>
                    <a:pt x="8347" y="2857999"/>
                  </a:lnTo>
                  <a:lnTo>
                    <a:pt x="171" y="2816893"/>
                  </a:lnTo>
                  <a:lnTo>
                    <a:pt x="0" y="2809874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69" y="686"/>
                  </a:lnTo>
                  <a:lnTo>
                    <a:pt x="142874" y="0"/>
                  </a:lnTo>
                  <a:lnTo>
                    <a:pt x="5572124" y="0"/>
                  </a:lnTo>
                  <a:lnTo>
                    <a:pt x="5613597" y="6150"/>
                  </a:lnTo>
                  <a:lnTo>
                    <a:pt x="5651499" y="24078"/>
                  </a:lnTo>
                  <a:lnTo>
                    <a:pt x="5682567" y="52234"/>
                  </a:lnTo>
                  <a:lnTo>
                    <a:pt x="5704122" y="88198"/>
                  </a:lnTo>
                  <a:lnTo>
                    <a:pt x="5714312" y="128870"/>
                  </a:lnTo>
                  <a:lnTo>
                    <a:pt x="5714999" y="142874"/>
                  </a:lnTo>
                  <a:lnTo>
                    <a:pt x="5714999" y="2809874"/>
                  </a:lnTo>
                  <a:lnTo>
                    <a:pt x="5708847" y="2851348"/>
                  </a:lnTo>
                  <a:lnTo>
                    <a:pt x="5690918" y="2889250"/>
                  </a:lnTo>
                  <a:lnTo>
                    <a:pt x="5662762" y="2920319"/>
                  </a:lnTo>
                  <a:lnTo>
                    <a:pt x="5626799" y="2941873"/>
                  </a:lnTo>
                  <a:lnTo>
                    <a:pt x="5586128" y="2952062"/>
                  </a:lnTo>
                  <a:lnTo>
                    <a:pt x="5572124" y="29527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0799" y="3486149"/>
              <a:ext cx="257174" cy="228599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6400799" y="38671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4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4"/>
                  </a:lnTo>
                  <a:lnTo>
                    <a:pt x="325202" y="55795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34149" y="3981449"/>
              <a:ext cx="114299" cy="152399"/>
            </a:xfrm>
            <a:prstGeom prst="rect">
              <a:avLst/>
            </a:prstGeom>
          </p:spPr>
        </p:pic>
      </p:grpSp>
      <p:sp>
        <p:nvSpPr>
          <p:cNvPr id="66" name="object 66" descr=""/>
          <p:cNvSpPr txBox="1"/>
          <p:nvPr/>
        </p:nvSpPr>
        <p:spPr>
          <a:xfrm>
            <a:off x="6759575" y="3401417"/>
            <a:ext cx="2682875" cy="876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200">
                <a:latin typeface="SimSun"/>
                <a:cs typeface="SimSun"/>
              </a:rPr>
              <a:t>设</a:t>
            </a:r>
            <a:r>
              <a:rPr dirty="0" sz="1950" spc="-165">
                <a:latin typeface="PMingLiU"/>
                <a:cs typeface="PMingLiU"/>
              </a:rPr>
              <a:t>置</a:t>
            </a:r>
            <a:r>
              <a:rPr dirty="0" sz="2000" spc="-200">
                <a:latin typeface="PMingLiU"/>
                <a:cs typeface="PMingLiU"/>
              </a:rPr>
              <a:t>直</a:t>
            </a:r>
            <a:r>
              <a:rPr dirty="0" sz="2000" spc="-215">
                <a:latin typeface="SimSun"/>
                <a:cs typeface="SimSun"/>
              </a:rPr>
              <a:t>播</a:t>
            </a:r>
            <a:r>
              <a:rPr dirty="0" sz="1900" spc="-120">
                <a:latin typeface="PMingLiU"/>
                <a:cs typeface="PMingLiU"/>
              </a:rPr>
              <a:t>环</a:t>
            </a:r>
            <a:r>
              <a:rPr dirty="0" sz="2050" spc="-320">
                <a:latin typeface="PMingLiU"/>
                <a:cs typeface="PMingLiU"/>
              </a:rPr>
              <a:t>境</a:t>
            </a:r>
            <a:endParaRPr sz="2050">
              <a:latin typeface="PMingLiU"/>
              <a:cs typeface="PMingLiU"/>
            </a:endParaRPr>
          </a:p>
          <a:p>
            <a:pPr marL="135890">
              <a:lnSpc>
                <a:spcPct val="100000"/>
              </a:lnSpc>
              <a:spcBef>
                <a:spcPts val="1015"/>
              </a:spcBef>
            </a:pPr>
            <a:r>
              <a:rPr dirty="0" sz="1350" spc="-170">
                <a:latin typeface="SimSun"/>
                <a:cs typeface="SimSun"/>
              </a:rPr>
              <a:t>场地</a:t>
            </a:r>
            <a:r>
              <a:rPr dirty="0" sz="1300" spc="-80">
                <a:latin typeface="SimSun"/>
                <a:cs typeface="SimSun"/>
              </a:rPr>
              <a:t>选择</a:t>
            </a:r>
            <a:endParaRPr sz="1300">
              <a:latin typeface="SimSun"/>
              <a:cs typeface="SimSun"/>
            </a:endParaRPr>
          </a:p>
          <a:p>
            <a:pPr marL="13589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PMingLiU"/>
                <a:cs typeface="PMingLiU"/>
              </a:rPr>
              <a:t>安静、封闭、无干扰的环境，保证声音清晰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6400799" y="4400549"/>
            <a:ext cx="581025" cy="1495425"/>
            <a:chOff x="6400799" y="4400549"/>
            <a:chExt cx="581025" cy="1495425"/>
          </a:xfrm>
        </p:grpSpPr>
        <p:sp>
          <p:nvSpPr>
            <p:cNvPr id="68" name="object 68" descr=""/>
            <p:cNvSpPr/>
            <p:nvPr/>
          </p:nvSpPr>
          <p:spPr>
            <a:xfrm>
              <a:off x="6400799" y="4400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15099" y="4514849"/>
              <a:ext cx="152399" cy="152399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6400799" y="49339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8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8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96049" y="5048249"/>
              <a:ext cx="190499" cy="152399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6943712" y="5286374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35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35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35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35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35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35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6883400" y="4323968"/>
            <a:ext cx="3344545" cy="48768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350" spc="-170">
                <a:latin typeface="SimSun"/>
                <a:cs typeface="SimSun"/>
              </a:rPr>
              <a:t>背</a:t>
            </a:r>
            <a:r>
              <a:rPr dirty="0" sz="1300" spc="-90">
                <a:latin typeface="SimSun"/>
                <a:cs typeface="SimSun"/>
              </a:rPr>
              <a:t>景布置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050">
                <a:latin typeface="PMingLiU"/>
                <a:cs typeface="PMingLiU"/>
              </a:rPr>
              <a:t>整洁、美观，可布置与主题相关的装饰或展示品牌</a:t>
            </a:r>
            <a:r>
              <a:rPr dirty="0" sz="1050" spc="-20">
                <a:latin typeface="Arial"/>
                <a:cs typeface="Arial"/>
              </a:rPr>
              <a:t>LOGO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74" name="object 74" descr=""/>
          <p:cNvSpPr txBox="1"/>
          <p:nvPr/>
        </p:nvSpPr>
        <p:spPr>
          <a:xfrm>
            <a:off x="6883400" y="4809235"/>
            <a:ext cx="2349500" cy="114554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350" spc="-170">
                <a:latin typeface="SimSun"/>
                <a:cs typeface="SimSun"/>
              </a:rPr>
              <a:t>设</a:t>
            </a:r>
            <a:r>
              <a:rPr dirty="0" sz="1300" spc="-110">
                <a:latin typeface="SimSun"/>
                <a:cs typeface="SimSun"/>
              </a:rPr>
              <a:t>备</a:t>
            </a:r>
            <a:r>
              <a:rPr dirty="0" sz="1350" spc="-110">
                <a:latin typeface="SimSun"/>
                <a:cs typeface="SimSun"/>
              </a:rPr>
              <a:t>调试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19000"/>
              </a:lnSpc>
              <a:spcBef>
                <a:spcPts val="390"/>
              </a:spcBef>
            </a:pPr>
            <a:r>
              <a:rPr dirty="0" sz="1050" spc="-5">
                <a:latin typeface="PMingLiU"/>
                <a:cs typeface="PMingLiU"/>
              </a:rPr>
              <a:t>画面测试：调整摄像头角度和焦距</a:t>
            </a:r>
            <a:r>
              <a:rPr dirty="0" sz="1050">
                <a:latin typeface="PMingLiU"/>
                <a:cs typeface="PMingLiU"/>
              </a:rPr>
              <a:t> </a:t>
            </a:r>
            <a:r>
              <a:rPr dirty="0" sz="1050" spc="-5">
                <a:latin typeface="PMingLiU"/>
                <a:cs typeface="PMingLiU"/>
              </a:rPr>
              <a:t>灯光测试：检查是否产生不良阴影音频测试：确保声音清晰，无回声网络测速：测试上传速度，确保稳定</a:t>
            </a:r>
            <a:endParaRPr sz="10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125">
                <a:latin typeface="PMingLiU"/>
                <a:cs typeface="PMingLiU"/>
              </a:rPr>
              <a:t>开</a:t>
            </a:r>
            <a:r>
              <a:rPr dirty="0" spc="-260"/>
              <a:t>播前策划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60"/>
              <a:t>制</a:t>
            </a:r>
            <a:r>
              <a:rPr dirty="0" sz="2550" spc="-310"/>
              <a:t>定</a:t>
            </a:r>
            <a:r>
              <a:rPr dirty="0" spc="-250">
                <a:latin typeface="PMingLiU"/>
                <a:cs typeface="PMingLiU"/>
              </a:rPr>
              <a:t>直</a:t>
            </a:r>
            <a:r>
              <a:rPr dirty="0" spc="-270"/>
              <a:t>播</a:t>
            </a:r>
            <a:r>
              <a:rPr dirty="0" sz="2550" spc="-310"/>
              <a:t>流</a:t>
            </a:r>
            <a:r>
              <a:rPr dirty="0" sz="2350" spc="-50">
                <a:latin typeface="PMingLiU"/>
                <a:cs typeface="PMingLiU"/>
              </a:rPr>
              <a:t>程</a:t>
            </a:r>
            <a:endParaRPr sz="23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933449"/>
            <a:ext cx="1676400" cy="1200150"/>
            <a:chOff x="304799" y="933449"/>
            <a:chExt cx="1676400" cy="1200150"/>
          </a:xfrm>
        </p:grpSpPr>
        <p:sp>
          <p:nvSpPr>
            <p:cNvPr id="4" name="object 4" descr=""/>
            <p:cNvSpPr/>
            <p:nvPr/>
          </p:nvSpPr>
          <p:spPr>
            <a:xfrm>
              <a:off x="304799" y="933449"/>
              <a:ext cx="1676400" cy="1200150"/>
            </a:xfrm>
            <a:custGeom>
              <a:avLst/>
              <a:gdLst/>
              <a:ahLst/>
              <a:cxnLst/>
              <a:rect l="l" t="t" r="r" b="b"/>
              <a:pathLst>
                <a:path w="1676400" h="1200150">
                  <a:moveTo>
                    <a:pt x="1533524" y="1200149"/>
                  </a:moveTo>
                  <a:lnTo>
                    <a:pt x="142874" y="1200149"/>
                  </a:lnTo>
                  <a:lnTo>
                    <a:pt x="135855" y="1199978"/>
                  </a:lnTo>
                  <a:lnTo>
                    <a:pt x="94749" y="1191801"/>
                  </a:lnTo>
                  <a:lnTo>
                    <a:pt x="57757" y="1172028"/>
                  </a:lnTo>
                  <a:lnTo>
                    <a:pt x="28121" y="1142392"/>
                  </a:lnTo>
                  <a:lnTo>
                    <a:pt x="8348" y="1105400"/>
                  </a:lnTo>
                  <a:lnTo>
                    <a:pt x="171" y="1064293"/>
                  </a:lnTo>
                  <a:lnTo>
                    <a:pt x="0" y="105727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533524" y="0"/>
                  </a:lnTo>
                  <a:lnTo>
                    <a:pt x="1574999" y="6150"/>
                  </a:lnTo>
                  <a:lnTo>
                    <a:pt x="1612901" y="24078"/>
                  </a:lnTo>
                  <a:lnTo>
                    <a:pt x="1643969" y="52234"/>
                  </a:lnTo>
                  <a:lnTo>
                    <a:pt x="1665523" y="88198"/>
                  </a:lnTo>
                  <a:lnTo>
                    <a:pt x="1675713" y="128870"/>
                  </a:lnTo>
                  <a:lnTo>
                    <a:pt x="1676399" y="142874"/>
                  </a:lnTo>
                  <a:lnTo>
                    <a:pt x="1676399" y="1057274"/>
                  </a:lnTo>
                  <a:lnTo>
                    <a:pt x="1670248" y="1098749"/>
                  </a:lnTo>
                  <a:lnTo>
                    <a:pt x="1652320" y="1136651"/>
                  </a:lnTo>
                  <a:lnTo>
                    <a:pt x="1624164" y="1167719"/>
                  </a:lnTo>
                  <a:lnTo>
                    <a:pt x="1588200" y="1189273"/>
                  </a:lnTo>
                  <a:lnTo>
                    <a:pt x="1547529" y="1199463"/>
                  </a:lnTo>
                  <a:lnTo>
                    <a:pt x="1533524" y="12001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04874" y="10477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7" y="184019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4" y="1190624"/>
              <a:ext cx="171449" cy="19049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304799" y="5372099"/>
            <a:ext cx="11582400" cy="628650"/>
            <a:chOff x="304799" y="5372099"/>
            <a:chExt cx="11582400" cy="628650"/>
          </a:xfrm>
        </p:grpSpPr>
        <p:sp>
          <p:nvSpPr>
            <p:cNvPr id="8" name="object 8" descr=""/>
            <p:cNvSpPr/>
            <p:nvPr/>
          </p:nvSpPr>
          <p:spPr>
            <a:xfrm>
              <a:off x="309562" y="5376862"/>
              <a:ext cx="11572875" cy="619125"/>
            </a:xfrm>
            <a:custGeom>
              <a:avLst/>
              <a:gdLst/>
              <a:ahLst/>
              <a:cxnLst/>
              <a:rect l="l" t="t" r="r" b="b"/>
              <a:pathLst>
                <a:path w="11572875" h="619125">
                  <a:moveTo>
                    <a:pt x="11506125" y="619124"/>
                  </a:moveTo>
                  <a:lnTo>
                    <a:pt x="66746" y="619124"/>
                  </a:lnTo>
                  <a:lnTo>
                    <a:pt x="62101" y="618666"/>
                  </a:lnTo>
                  <a:lnTo>
                    <a:pt x="24240" y="601517"/>
                  </a:lnTo>
                  <a:lnTo>
                    <a:pt x="2287" y="566223"/>
                  </a:lnTo>
                  <a:lnTo>
                    <a:pt x="0" y="552377"/>
                  </a:lnTo>
                  <a:lnTo>
                    <a:pt x="0" y="547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552377"/>
                  </a:lnTo>
                  <a:lnTo>
                    <a:pt x="11558227" y="591276"/>
                  </a:lnTo>
                  <a:lnTo>
                    <a:pt x="11524439" y="615482"/>
                  </a:lnTo>
                  <a:lnTo>
                    <a:pt x="11510770" y="618666"/>
                  </a:lnTo>
                  <a:lnTo>
                    <a:pt x="11506125" y="619124"/>
                  </a:lnTo>
                  <a:close/>
                </a:path>
              </a:pathLst>
            </a:custGeom>
            <a:solidFill>
              <a:srgbClr val="FE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9562" y="5376862"/>
              <a:ext cx="11572875" cy="619125"/>
            </a:xfrm>
            <a:custGeom>
              <a:avLst/>
              <a:gdLst/>
              <a:ahLst/>
              <a:cxnLst/>
              <a:rect l="l" t="t" r="r" b="b"/>
              <a:pathLst>
                <a:path w="11572875" h="619125">
                  <a:moveTo>
                    <a:pt x="0" y="547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15371" y="1372"/>
                  </a:lnTo>
                  <a:lnTo>
                    <a:pt x="11519972" y="2287"/>
                  </a:lnTo>
                  <a:lnTo>
                    <a:pt x="11524439" y="3642"/>
                  </a:lnTo>
                  <a:lnTo>
                    <a:pt x="11528773" y="5437"/>
                  </a:lnTo>
                  <a:lnTo>
                    <a:pt x="11533106" y="7232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8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547687"/>
                  </a:lnTo>
                  <a:lnTo>
                    <a:pt x="11572872" y="552377"/>
                  </a:lnTo>
                  <a:lnTo>
                    <a:pt x="11572414" y="557022"/>
                  </a:lnTo>
                  <a:lnTo>
                    <a:pt x="11571499" y="561623"/>
                  </a:lnTo>
                  <a:lnTo>
                    <a:pt x="11570584" y="566223"/>
                  </a:lnTo>
                  <a:lnTo>
                    <a:pt x="11551949" y="598201"/>
                  </a:lnTo>
                  <a:lnTo>
                    <a:pt x="11548632" y="601517"/>
                  </a:lnTo>
                  <a:lnTo>
                    <a:pt x="11510770" y="618666"/>
                  </a:lnTo>
                  <a:lnTo>
                    <a:pt x="11501436" y="619124"/>
                  </a:lnTo>
                  <a:lnTo>
                    <a:pt x="71437" y="619124"/>
                  </a:lnTo>
                  <a:lnTo>
                    <a:pt x="31748" y="607085"/>
                  </a:lnTo>
                  <a:lnTo>
                    <a:pt x="20923" y="598201"/>
                  </a:lnTo>
                  <a:lnTo>
                    <a:pt x="17606" y="594884"/>
                  </a:lnTo>
                  <a:lnTo>
                    <a:pt x="457" y="557022"/>
                  </a:lnTo>
                  <a:lnTo>
                    <a:pt x="0" y="552377"/>
                  </a:lnTo>
                  <a:lnTo>
                    <a:pt x="0" y="547687"/>
                  </a:lnTo>
                  <a:close/>
                </a:path>
              </a:pathLst>
            </a:custGeom>
            <a:ln w="9524">
              <a:solidFill>
                <a:srgbClr val="FEF0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4" y="5534024"/>
              <a:ext cx="171449" cy="3047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25500" y="1528681"/>
            <a:ext cx="635000" cy="4826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250" spc="-50">
                <a:latin typeface="PMingLiU"/>
                <a:cs typeface="PMingLiU"/>
              </a:rPr>
              <a:t>开</a:t>
            </a:r>
            <a:r>
              <a:rPr dirty="0" sz="1300" spc="-110">
                <a:latin typeface="SimSun"/>
                <a:cs typeface="SimSun"/>
              </a:rPr>
              <a:t>场</a:t>
            </a:r>
            <a:r>
              <a:rPr dirty="0" sz="1300" spc="-110">
                <a:latin typeface="PMingLiU"/>
                <a:cs typeface="PMingLiU"/>
              </a:rPr>
              <a:t>预</a:t>
            </a:r>
            <a:r>
              <a:rPr dirty="0" sz="1300" spc="-50">
                <a:latin typeface="SimSun"/>
                <a:cs typeface="SimSun"/>
              </a:rPr>
              <a:t>热</a:t>
            </a:r>
            <a:endParaRPr sz="13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340"/>
              </a:spcBef>
            </a:pP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5-10</a:t>
            </a:r>
            <a:r>
              <a:rPr dirty="0" sz="1050" spc="-25">
                <a:solidFill>
                  <a:srgbClr val="4A5462"/>
                </a:solidFill>
                <a:latin typeface="PMingLiU"/>
                <a:cs typeface="PMingLiU"/>
              </a:rPr>
              <a:t>分钟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6450" y="1523999"/>
            <a:ext cx="609599" cy="28574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2781299" y="933449"/>
            <a:ext cx="1676400" cy="1200150"/>
            <a:chOff x="2781299" y="933449"/>
            <a:chExt cx="1676400" cy="1200150"/>
          </a:xfrm>
        </p:grpSpPr>
        <p:sp>
          <p:nvSpPr>
            <p:cNvPr id="14" name="object 14" descr=""/>
            <p:cNvSpPr/>
            <p:nvPr/>
          </p:nvSpPr>
          <p:spPr>
            <a:xfrm>
              <a:off x="2781299" y="933449"/>
              <a:ext cx="1676400" cy="1200150"/>
            </a:xfrm>
            <a:custGeom>
              <a:avLst/>
              <a:gdLst/>
              <a:ahLst/>
              <a:cxnLst/>
              <a:rect l="l" t="t" r="r" b="b"/>
              <a:pathLst>
                <a:path w="1676400" h="1200150">
                  <a:moveTo>
                    <a:pt x="1533524" y="1200149"/>
                  </a:moveTo>
                  <a:lnTo>
                    <a:pt x="142874" y="1200149"/>
                  </a:lnTo>
                  <a:lnTo>
                    <a:pt x="135855" y="1199978"/>
                  </a:lnTo>
                  <a:lnTo>
                    <a:pt x="94749" y="1191801"/>
                  </a:lnTo>
                  <a:lnTo>
                    <a:pt x="57756" y="1172028"/>
                  </a:lnTo>
                  <a:lnTo>
                    <a:pt x="28120" y="1142392"/>
                  </a:lnTo>
                  <a:lnTo>
                    <a:pt x="8347" y="1105400"/>
                  </a:lnTo>
                  <a:lnTo>
                    <a:pt x="171" y="1064293"/>
                  </a:lnTo>
                  <a:lnTo>
                    <a:pt x="0" y="105727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7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533524" y="0"/>
                  </a:lnTo>
                  <a:lnTo>
                    <a:pt x="1574999" y="6150"/>
                  </a:lnTo>
                  <a:lnTo>
                    <a:pt x="1612901" y="24078"/>
                  </a:lnTo>
                  <a:lnTo>
                    <a:pt x="1643969" y="52234"/>
                  </a:lnTo>
                  <a:lnTo>
                    <a:pt x="1665523" y="88198"/>
                  </a:lnTo>
                  <a:lnTo>
                    <a:pt x="1675713" y="128870"/>
                  </a:lnTo>
                  <a:lnTo>
                    <a:pt x="1676399" y="142874"/>
                  </a:lnTo>
                  <a:lnTo>
                    <a:pt x="1676399" y="1057274"/>
                  </a:lnTo>
                  <a:lnTo>
                    <a:pt x="1670248" y="1098749"/>
                  </a:lnTo>
                  <a:lnTo>
                    <a:pt x="1652320" y="1136651"/>
                  </a:lnTo>
                  <a:lnTo>
                    <a:pt x="1624164" y="1167719"/>
                  </a:lnTo>
                  <a:lnTo>
                    <a:pt x="1588199" y="1189273"/>
                  </a:lnTo>
                  <a:lnTo>
                    <a:pt x="1547529" y="1199463"/>
                  </a:lnTo>
                  <a:lnTo>
                    <a:pt x="1533524" y="12001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81374" y="10477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3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3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5" y="440451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199" y="1190624"/>
              <a:ext cx="238124" cy="1904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302000" y="1519711"/>
            <a:ext cx="635000" cy="4914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-170">
                <a:latin typeface="PMingLiU"/>
                <a:cs typeface="PMingLiU"/>
              </a:rPr>
              <a:t>主</a:t>
            </a:r>
            <a:r>
              <a:rPr dirty="0" sz="1300" spc="-110">
                <a:latin typeface="SimSun"/>
                <a:cs typeface="SimSun"/>
              </a:rPr>
              <a:t>体内</a:t>
            </a:r>
            <a:r>
              <a:rPr dirty="0" sz="1350" spc="-80">
                <a:latin typeface="SimSun"/>
                <a:cs typeface="SimSun"/>
              </a:rPr>
              <a:t>容</a:t>
            </a:r>
            <a:endParaRPr sz="135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330"/>
              </a:spcBef>
            </a:pPr>
            <a:r>
              <a:rPr dirty="0" sz="1050" spc="-15">
                <a:solidFill>
                  <a:srgbClr val="4A5462"/>
                </a:solidFill>
                <a:latin typeface="PMingLiU"/>
                <a:cs typeface="PMingLiU"/>
              </a:rPr>
              <a:t>产品讲解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2950" y="1523999"/>
            <a:ext cx="609599" cy="28574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5257799" y="933449"/>
            <a:ext cx="1676400" cy="1200150"/>
            <a:chOff x="5257799" y="933449"/>
            <a:chExt cx="1676400" cy="1200150"/>
          </a:xfrm>
        </p:grpSpPr>
        <p:sp>
          <p:nvSpPr>
            <p:cNvPr id="20" name="object 20" descr=""/>
            <p:cNvSpPr/>
            <p:nvPr/>
          </p:nvSpPr>
          <p:spPr>
            <a:xfrm>
              <a:off x="5257799" y="933449"/>
              <a:ext cx="1676400" cy="1200150"/>
            </a:xfrm>
            <a:custGeom>
              <a:avLst/>
              <a:gdLst/>
              <a:ahLst/>
              <a:cxnLst/>
              <a:rect l="l" t="t" r="r" b="b"/>
              <a:pathLst>
                <a:path w="1676400" h="1200150">
                  <a:moveTo>
                    <a:pt x="1533524" y="1200149"/>
                  </a:moveTo>
                  <a:lnTo>
                    <a:pt x="142874" y="1200149"/>
                  </a:lnTo>
                  <a:lnTo>
                    <a:pt x="135855" y="1199978"/>
                  </a:lnTo>
                  <a:lnTo>
                    <a:pt x="94748" y="1191801"/>
                  </a:lnTo>
                  <a:lnTo>
                    <a:pt x="57756" y="1172028"/>
                  </a:lnTo>
                  <a:lnTo>
                    <a:pt x="28120" y="1142392"/>
                  </a:lnTo>
                  <a:lnTo>
                    <a:pt x="8347" y="1105400"/>
                  </a:lnTo>
                  <a:lnTo>
                    <a:pt x="171" y="1064293"/>
                  </a:lnTo>
                  <a:lnTo>
                    <a:pt x="0" y="1057274"/>
                  </a:lnTo>
                  <a:lnTo>
                    <a:pt x="0" y="142874"/>
                  </a:lnTo>
                  <a:lnTo>
                    <a:pt x="6149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533524" y="0"/>
                  </a:lnTo>
                  <a:lnTo>
                    <a:pt x="1574998" y="6150"/>
                  </a:lnTo>
                  <a:lnTo>
                    <a:pt x="1612900" y="24078"/>
                  </a:lnTo>
                  <a:lnTo>
                    <a:pt x="1643969" y="52234"/>
                  </a:lnTo>
                  <a:lnTo>
                    <a:pt x="1665523" y="88198"/>
                  </a:lnTo>
                  <a:lnTo>
                    <a:pt x="1675713" y="128870"/>
                  </a:lnTo>
                  <a:lnTo>
                    <a:pt x="1676399" y="142874"/>
                  </a:lnTo>
                  <a:lnTo>
                    <a:pt x="1676399" y="1057274"/>
                  </a:lnTo>
                  <a:lnTo>
                    <a:pt x="1670248" y="1098749"/>
                  </a:lnTo>
                  <a:lnTo>
                    <a:pt x="1652319" y="1136651"/>
                  </a:lnTo>
                  <a:lnTo>
                    <a:pt x="1624163" y="1167719"/>
                  </a:lnTo>
                  <a:lnTo>
                    <a:pt x="1588199" y="1189273"/>
                  </a:lnTo>
                  <a:lnTo>
                    <a:pt x="1547528" y="1199463"/>
                  </a:lnTo>
                  <a:lnTo>
                    <a:pt x="1533524" y="12001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857874" y="10477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0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09" y="139793"/>
                  </a:lnTo>
                  <a:lnTo>
                    <a:pt x="44462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1699" y="1190624"/>
              <a:ext cx="238124" cy="1904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5749924" y="1519711"/>
            <a:ext cx="692150" cy="4914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55"/>
              </a:spcBef>
            </a:pPr>
            <a:r>
              <a:rPr dirty="0" sz="1350" spc="-170">
                <a:latin typeface="PMingLiU"/>
                <a:cs typeface="PMingLiU"/>
              </a:rPr>
              <a:t>互</a:t>
            </a:r>
            <a:r>
              <a:rPr dirty="0" sz="1300" spc="-110">
                <a:latin typeface="SimSun"/>
                <a:cs typeface="SimSun"/>
              </a:rPr>
              <a:t>动</a:t>
            </a:r>
            <a:r>
              <a:rPr dirty="0" sz="1250" spc="-50">
                <a:latin typeface="PMingLiU"/>
                <a:cs typeface="PMingLiU"/>
              </a:rPr>
              <a:t>环</a:t>
            </a:r>
            <a:r>
              <a:rPr dirty="0" sz="1300" spc="-50">
                <a:latin typeface="SimSun"/>
                <a:cs typeface="SimSun"/>
              </a:rPr>
              <a:t>节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050" spc="-10">
                <a:solidFill>
                  <a:srgbClr val="4A5462"/>
                </a:solidFill>
                <a:latin typeface="PMingLiU"/>
                <a:cs typeface="PMingLiU"/>
              </a:rPr>
              <a:t>问答、抽奖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9450" y="1523999"/>
            <a:ext cx="609599" cy="28574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7734299" y="933449"/>
            <a:ext cx="1676400" cy="1200150"/>
            <a:chOff x="7734299" y="933449"/>
            <a:chExt cx="1676400" cy="1200150"/>
          </a:xfrm>
        </p:grpSpPr>
        <p:sp>
          <p:nvSpPr>
            <p:cNvPr id="26" name="object 26" descr=""/>
            <p:cNvSpPr/>
            <p:nvPr/>
          </p:nvSpPr>
          <p:spPr>
            <a:xfrm>
              <a:off x="7734299" y="933449"/>
              <a:ext cx="1676400" cy="1200150"/>
            </a:xfrm>
            <a:custGeom>
              <a:avLst/>
              <a:gdLst/>
              <a:ahLst/>
              <a:cxnLst/>
              <a:rect l="l" t="t" r="r" b="b"/>
              <a:pathLst>
                <a:path w="1676400" h="1200150">
                  <a:moveTo>
                    <a:pt x="1533524" y="1200149"/>
                  </a:moveTo>
                  <a:lnTo>
                    <a:pt x="142874" y="1200149"/>
                  </a:lnTo>
                  <a:lnTo>
                    <a:pt x="135855" y="1199978"/>
                  </a:lnTo>
                  <a:lnTo>
                    <a:pt x="94748" y="1191801"/>
                  </a:lnTo>
                  <a:lnTo>
                    <a:pt x="57755" y="1172028"/>
                  </a:lnTo>
                  <a:lnTo>
                    <a:pt x="28119" y="1142392"/>
                  </a:lnTo>
                  <a:lnTo>
                    <a:pt x="8346" y="1105400"/>
                  </a:lnTo>
                  <a:lnTo>
                    <a:pt x="171" y="1064293"/>
                  </a:lnTo>
                  <a:lnTo>
                    <a:pt x="0" y="1057274"/>
                  </a:lnTo>
                  <a:lnTo>
                    <a:pt x="0" y="142874"/>
                  </a:lnTo>
                  <a:lnTo>
                    <a:pt x="6149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533524" y="0"/>
                  </a:lnTo>
                  <a:lnTo>
                    <a:pt x="1574998" y="6150"/>
                  </a:lnTo>
                  <a:lnTo>
                    <a:pt x="1612900" y="24078"/>
                  </a:lnTo>
                  <a:lnTo>
                    <a:pt x="1643968" y="52234"/>
                  </a:lnTo>
                  <a:lnTo>
                    <a:pt x="1665522" y="88198"/>
                  </a:lnTo>
                  <a:lnTo>
                    <a:pt x="1675713" y="128870"/>
                  </a:lnTo>
                  <a:lnTo>
                    <a:pt x="1676399" y="142874"/>
                  </a:lnTo>
                  <a:lnTo>
                    <a:pt x="1676399" y="1057274"/>
                  </a:lnTo>
                  <a:lnTo>
                    <a:pt x="1670247" y="1098749"/>
                  </a:lnTo>
                  <a:lnTo>
                    <a:pt x="1652319" y="1136651"/>
                  </a:lnTo>
                  <a:lnTo>
                    <a:pt x="1624163" y="1167719"/>
                  </a:lnTo>
                  <a:lnTo>
                    <a:pt x="1588199" y="1189273"/>
                  </a:lnTo>
                  <a:lnTo>
                    <a:pt x="1547528" y="1199463"/>
                  </a:lnTo>
                  <a:lnTo>
                    <a:pt x="1533524" y="12001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334374" y="10477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8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0" y="322045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4" y="184019"/>
                  </a:lnTo>
                  <a:lnTo>
                    <a:pt x="21109" y="139793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3" y="35798"/>
                  </a:lnTo>
                  <a:lnTo>
                    <a:pt x="154202" y="15141"/>
                  </a:lnTo>
                  <a:lnTo>
                    <a:pt x="199316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4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7249" y="1190624"/>
              <a:ext cx="190499" cy="19049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8255000" y="1520022"/>
            <a:ext cx="635000" cy="4914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-170">
                <a:latin typeface="SimSun"/>
                <a:cs typeface="SimSun"/>
              </a:rPr>
              <a:t>高</a:t>
            </a:r>
            <a:r>
              <a:rPr dirty="0" sz="1300" spc="-90">
                <a:latin typeface="SimSun"/>
                <a:cs typeface="SimSun"/>
              </a:rPr>
              <a:t>潮转化</a:t>
            </a:r>
            <a:endParaRPr sz="13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330"/>
              </a:spcBef>
            </a:pPr>
            <a:r>
              <a:rPr dirty="0" sz="1050" spc="-15">
                <a:solidFill>
                  <a:srgbClr val="4A5462"/>
                </a:solidFill>
                <a:latin typeface="PMingLiU"/>
                <a:cs typeface="PMingLiU"/>
              </a:rPr>
              <a:t>核心产品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05949" y="1523999"/>
            <a:ext cx="609599" cy="28574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0210799" y="933449"/>
            <a:ext cx="1676400" cy="1200150"/>
            <a:chOff x="10210799" y="933449"/>
            <a:chExt cx="1676400" cy="1200150"/>
          </a:xfrm>
        </p:grpSpPr>
        <p:sp>
          <p:nvSpPr>
            <p:cNvPr id="32" name="object 32" descr=""/>
            <p:cNvSpPr/>
            <p:nvPr/>
          </p:nvSpPr>
          <p:spPr>
            <a:xfrm>
              <a:off x="10210799" y="933449"/>
              <a:ext cx="1676400" cy="1200150"/>
            </a:xfrm>
            <a:custGeom>
              <a:avLst/>
              <a:gdLst/>
              <a:ahLst/>
              <a:cxnLst/>
              <a:rect l="l" t="t" r="r" b="b"/>
              <a:pathLst>
                <a:path w="1676400" h="1200150">
                  <a:moveTo>
                    <a:pt x="1533524" y="1200149"/>
                  </a:moveTo>
                  <a:lnTo>
                    <a:pt x="142874" y="1200149"/>
                  </a:lnTo>
                  <a:lnTo>
                    <a:pt x="135855" y="1199978"/>
                  </a:lnTo>
                  <a:lnTo>
                    <a:pt x="94748" y="1191801"/>
                  </a:lnTo>
                  <a:lnTo>
                    <a:pt x="57756" y="1172028"/>
                  </a:lnTo>
                  <a:lnTo>
                    <a:pt x="28120" y="1142392"/>
                  </a:lnTo>
                  <a:lnTo>
                    <a:pt x="8347" y="1105400"/>
                  </a:lnTo>
                  <a:lnTo>
                    <a:pt x="171" y="1064293"/>
                  </a:lnTo>
                  <a:lnTo>
                    <a:pt x="0" y="1057274"/>
                  </a:lnTo>
                  <a:lnTo>
                    <a:pt x="0" y="142874"/>
                  </a:lnTo>
                  <a:lnTo>
                    <a:pt x="6149" y="101400"/>
                  </a:lnTo>
                  <a:lnTo>
                    <a:pt x="24076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533524" y="0"/>
                  </a:lnTo>
                  <a:lnTo>
                    <a:pt x="1574999" y="6150"/>
                  </a:lnTo>
                  <a:lnTo>
                    <a:pt x="1612900" y="24078"/>
                  </a:lnTo>
                  <a:lnTo>
                    <a:pt x="1643968" y="52234"/>
                  </a:lnTo>
                  <a:lnTo>
                    <a:pt x="1665522" y="88198"/>
                  </a:lnTo>
                  <a:lnTo>
                    <a:pt x="1675712" y="128870"/>
                  </a:lnTo>
                  <a:lnTo>
                    <a:pt x="1676399" y="142874"/>
                  </a:lnTo>
                  <a:lnTo>
                    <a:pt x="1676399" y="1057274"/>
                  </a:lnTo>
                  <a:lnTo>
                    <a:pt x="1670247" y="1098749"/>
                  </a:lnTo>
                  <a:lnTo>
                    <a:pt x="1652319" y="1136651"/>
                  </a:lnTo>
                  <a:lnTo>
                    <a:pt x="1624164" y="1167719"/>
                  </a:lnTo>
                  <a:lnTo>
                    <a:pt x="1588199" y="1189273"/>
                  </a:lnTo>
                  <a:lnTo>
                    <a:pt x="1547528" y="1199463"/>
                  </a:lnTo>
                  <a:lnTo>
                    <a:pt x="1533524" y="12001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810874" y="10477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7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29" y="400989"/>
                  </a:lnTo>
                  <a:lnTo>
                    <a:pt x="35796" y="363935"/>
                  </a:lnTo>
                  <a:lnTo>
                    <a:pt x="15138" y="322045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4" y="184019"/>
                  </a:lnTo>
                  <a:lnTo>
                    <a:pt x="21107" y="139793"/>
                  </a:lnTo>
                  <a:lnTo>
                    <a:pt x="44462" y="99345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6" y="3053"/>
                  </a:lnTo>
                  <a:lnTo>
                    <a:pt x="230326" y="0"/>
                  </a:lnTo>
                  <a:lnTo>
                    <a:pt x="245924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49" y="112314"/>
                  </a:lnTo>
                  <a:lnTo>
                    <a:pt x="461106" y="154203"/>
                  </a:lnTo>
                  <a:lnTo>
                    <a:pt x="473195" y="199317"/>
                  </a:lnTo>
                  <a:lnTo>
                    <a:pt x="476251" y="230326"/>
                  </a:lnTo>
                  <a:lnTo>
                    <a:pt x="476249" y="238124"/>
                  </a:lnTo>
                  <a:lnTo>
                    <a:pt x="476251" y="245923"/>
                  </a:lnTo>
                  <a:lnTo>
                    <a:pt x="470151" y="292229"/>
                  </a:lnTo>
                  <a:lnTo>
                    <a:pt x="455137" y="336456"/>
                  </a:lnTo>
                  <a:lnTo>
                    <a:pt x="431784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0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44224" y="1190624"/>
              <a:ext cx="219074" cy="19049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0731499" y="1525509"/>
            <a:ext cx="635000" cy="4857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dirty="0" sz="1300" spc="-110">
                <a:latin typeface="SimSun"/>
                <a:cs typeface="SimSun"/>
              </a:rPr>
              <a:t>结</a:t>
            </a:r>
            <a:r>
              <a:rPr dirty="0" sz="1250" spc="-50">
                <a:latin typeface="PMingLiU"/>
                <a:cs typeface="PMingLiU"/>
              </a:rPr>
              <a:t>尾</a:t>
            </a:r>
            <a:r>
              <a:rPr dirty="0" sz="1300" spc="-110">
                <a:latin typeface="PMingLiU"/>
                <a:cs typeface="PMingLiU"/>
              </a:rPr>
              <a:t>收</a:t>
            </a:r>
            <a:r>
              <a:rPr dirty="0" sz="1250" spc="-50">
                <a:latin typeface="PMingLiU"/>
                <a:cs typeface="PMingLiU"/>
              </a:rPr>
              <a:t>尾</a:t>
            </a:r>
            <a:endParaRPr sz="12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050" spc="-25">
                <a:solidFill>
                  <a:srgbClr val="4A5462"/>
                </a:solidFill>
                <a:latin typeface="PMingLiU"/>
                <a:cs typeface="PMingLiU"/>
              </a:rPr>
              <a:t>分钟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04799" y="2438399"/>
            <a:ext cx="5676900" cy="2705100"/>
            <a:chOff x="304799" y="2438399"/>
            <a:chExt cx="5676900" cy="2705100"/>
          </a:xfrm>
        </p:grpSpPr>
        <p:sp>
          <p:nvSpPr>
            <p:cNvPr id="37" name="object 37" descr=""/>
            <p:cNvSpPr/>
            <p:nvPr/>
          </p:nvSpPr>
          <p:spPr>
            <a:xfrm>
              <a:off x="304799" y="2438399"/>
              <a:ext cx="5676900" cy="2705100"/>
            </a:xfrm>
            <a:custGeom>
              <a:avLst/>
              <a:gdLst/>
              <a:ahLst/>
              <a:cxnLst/>
              <a:rect l="l" t="t" r="r" b="b"/>
              <a:pathLst>
                <a:path w="5676900" h="2705100">
                  <a:moveTo>
                    <a:pt x="5534024" y="2705099"/>
                  </a:moveTo>
                  <a:lnTo>
                    <a:pt x="142874" y="2705099"/>
                  </a:lnTo>
                  <a:lnTo>
                    <a:pt x="135855" y="2704928"/>
                  </a:lnTo>
                  <a:lnTo>
                    <a:pt x="94749" y="2696751"/>
                  </a:lnTo>
                  <a:lnTo>
                    <a:pt x="57757" y="2676978"/>
                  </a:lnTo>
                  <a:lnTo>
                    <a:pt x="28121" y="2647342"/>
                  </a:lnTo>
                  <a:lnTo>
                    <a:pt x="8348" y="2610349"/>
                  </a:lnTo>
                  <a:lnTo>
                    <a:pt x="171" y="2569243"/>
                  </a:lnTo>
                  <a:lnTo>
                    <a:pt x="0" y="256222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534024" y="0"/>
                  </a:lnTo>
                  <a:lnTo>
                    <a:pt x="5575498" y="6150"/>
                  </a:lnTo>
                  <a:lnTo>
                    <a:pt x="5613399" y="24078"/>
                  </a:lnTo>
                  <a:lnTo>
                    <a:pt x="5644468" y="52234"/>
                  </a:lnTo>
                  <a:lnTo>
                    <a:pt x="5666022" y="88198"/>
                  </a:lnTo>
                  <a:lnTo>
                    <a:pt x="5676212" y="128870"/>
                  </a:lnTo>
                  <a:lnTo>
                    <a:pt x="5676899" y="142874"/>
                  </a:lnTo>
                  <a:lnTo>
                    <a:pt x="5676899" y="2562224"/>
                  </a:lnTo>
                  <a:lnTo>
                    <a:pt x="5670748" y="2603699"/>
                  </a:lnTo>
                  <a:lnTo>
                    <a:pt x="5652819" y="2641601"/>
                  </a:lnTo>
                  <a:lnTo>
                    <a:pt x="5624663" y="2672669"/>
                  </a:lnTo>
                  <a:lnTo>
                    <a:pt x="5588699" y="2694223"/>
                  </a:lnTo>
                  <a:lnTo>
                    <a:pt x="5548028" y="2704413"/>
                  </a:lnTo>
                  <a:lnTo>
                    <a:pt x="5534024" y="2705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399" y="2705099"/>
              <a:ext cx="171449" cy="2285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806449" y="2626394"/>
            <a:ext cx="185420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200">
                <a:solidFill>
                  <a:srgbClr val="F97316"/>
                </a:solidFill>
                <a:latin typeface="PMingLiU"/>
                <a:cs typeface="PMingLiU"/>
              </a:rPr>
              <a:t>直</a:t>
            </a:r>
            <a:r>
              <a:rPr dirty="0" sz="2000" spc="-215">
                <a:solidFill>
                  <a:srgbClr val="F97316"/>
                </a:solidFill>
                <a:latin typeface="SimSun"/>
                <a:cs typeface="SimSun"/>
              </a:rPr>
              <a:t>播</a:t>
            </a:r>
            <a:r>
              <a:rPr dirty="0" sz="1950" spc="-165">
                <a:solidFill>
                  <a:srgbClr val="F97316"/>
                </a:solidFill>
                <a:latin typeface="SimSun"/>
                <a:cs typeface="SimSun"/>
              </a:rPr>
              <a:t>脚</a:t>
            </a:r>
            <a:r>
              <a:rPr dirty="0" sz="2000" spc="-200">
                <a:solidFill>
                  <a:srgbClr val="F97316"/>
                </a:solidFill>
                <a:latin typeface="SimSun"/>
                <a:cs typeface="SimSun"/>
              </a:rPr>
              <a:t>本设计</a:t>
            </a:r>
            <a:r>
              <a:rPr dirty="0" sz="1900" spc="-120">
                <a:solidFill>
                  <a:srgbClr val="F97316"/>
                </a:solidFill>
                <a:latin typeface="PMingLiU"/>
                <a:cs typeface="PMingLiU"/>
              </a:rPr>
              <a:t>要</a:t>
            </a:r>
            <a:r>
              <a:rPr dirty="0" sz="2000" spc="-114">
                <a:solidFill>
                  <a:srgbClr val="F97316"/>
                </a:solidFill>
                <a:latin typeface="SimSun"/>
                <a:cs typeface="SimSun"/>
              </a:rPr>
              <a:t>点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33400" y="3162299"/>
            <a:ext cx="171450" cy="1314450"/>
            <a:chOff x="533400" y="3162299"/>
            <a:chExt cx="171450" cy="1314450"/>
          </a:xfrm>
        </p:grpSpPr>
        <p:pic>
          <p:nvPicPr>
            <p:cNvPr id="41" name="object 4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3162299"/>
              <a:ext cx="171449" cy="17144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3543299"/>
              <a:ext cx="171449" cy="17144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3924299"/>
              <a:ext cx="171449" cy="1714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4305299"/>
              <a:ext cx="171449" cy="17144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768349" y="3130550"/>
            <a:ext cx="3747770" cy="137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PMingLiU"/>
                <a:cs typeface="PMingLiU"/>
              </a:rPr>
              <a:t>脚本是直播的</a:t>
            </a:r>
            <a:r>
              <a:rPr dirty="0" sz="1350">
                <a:latin typeface="Arial"/>
                <a:cs typeface="Arial"/>
              </a:rPr>
              <a:t>"</a:t>
            </a:r>
            <a:r>
              <a:rPr dirty="0" sz="1350">
                <a:latin typeface="PMingLiU"/>
                <a:cs typeface="PMingLiU"/>
              </a:rPr>
              <a:t>剧本</a:t>
            </a:r>
            <a:r>
              <a:rPr dirty="0" sz="1350">
                <a:latin typeface="Arial"/>
                <a:cs typeface="Arial"/>
              </a:rPr>
              <a:t>"</a:t>
            </a:r>
            <a:r>
              <a:rPr dirty="0" sz="1350" spc="-5">
                <a:latin typeface="PMingLiU"/>
                <a:cs typeface="PMingLiU"/>
              </a:rPr>
              <a:t>，能有效梳理流程，管理过程</a:t>
            </a:r>
            <a:endParaRPr sz="1350">
              <a:latin typeface="PMingLiU"/>
              <a:cs typeface="PMingLiU"/>
            </a:endParaRPr>
          </a:p>
          <a:p>
            <a:pPr marL="12700" marR="297815">
              <a:lnSpc>
                <a:spcPct val="185200"/>
              </a:lnSpc>
            </a:pPr>
            <a:r>
              <a:rPr dirty="0" sz="1350" spc="-5">
                <a:latin typeface="PMingLiU"/>
                <a:cs typeface="PMingLiU"/>
              </a:rPr>
              <a:t>详细记录每个环节的任务和目标，包括时间点设计过渡自然，确保直播流畅进行</a:t>
            </a:r>
            <a:endParaRPr sz="13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350" spc="-5">
                <a:latin typeface="PMingLiU"/>
                <a:cs typeface="PMingLiU"/>
              </a:rPr>
              <a:t>预留突发情况的应对方案和备用内容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210299" y="2438399"/>
            <a:ext cx="5676900" cy="2705100"/>
            <a:chOff x="6210299" y="2438399"/>
            <a:chExt cx="5676900" cy="2705100"/>
          </a:xfrm>
        </p:grpSpPr>
        <p:sp>
          <p:nvSpPr>
            <p:cNvPr id="47" name="object 47" descr=""/>
            <p:cNvSpPr/>
            <p:nvPr/>
          </p:nvSpPr>
          <p:spPr>
            <a:xfrm>
              <a:off x="6210299" y="2438399"/>
              <a:ext cx="5676900" cy="2705100"/>
            </a:xfrm>
            <a:custGeom>
              <a:avLst/>
              <a:gdLst/>
              <a:ahLst/>
              <a:cxnLst/>
              <a:rect l="l" t="t" r="r" b="b"/>
              <a:pathLst>
                <a:path w="5676900" h="2705100">
                  <a:moveTo>
                    <a:pt x="5534024" y="2705099"/>
                  </a:moveTo>
                  <a:lnTo>
                    <a:pt x="142874" y="2705099"/>
                  </a:lnTo>
                  <a:lnTo>
                    <a:pt x="135855" y="2704928"/>
                  </a:lnTo>
                  <a:lnTo>
                    <a:pt x="94749" y="2696751"/>
                  </a:lnTo>
                  <a:lnTo>
                    <a:pt x="57755" y="2676978"/>
                  </a:lnTo>
                  <a:lnTo>
                    <a:pt x="28119" y="2647342"/>
                  </a:lnTo>
                  <a:lnTo>
                    <a:pt x="8347" y="2610349"/>
                  </a:lnTo>
                  <a:lnTo>
                    <a:pt x="171" y="2569243"/>
                  </a:lnTo>
                  <a:lnTo>
                    <a:pt x="0" y="256222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7" y="63497"/>
                  </a:lnTo>
                  <a:lnTo>
                    <a:pt x="52233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5534024" y="0"/>
                  </a:lnTo>
                  <a:lnTo>
                    <a:pt x="5575498" y="6150"/>
                  </a:lnTo>
                  <a:lnTo>
                    <a:pt x="5613399" y="24078"/>
                  </a:lnTo>
                  <a:lnTo>
                    <a:pt x="5644468" y="52234"/>
                  </a:lnTo>
                  <a:lnTo>
                    <a:pt x="5666022" y="88198"/>
                  </a:lnTo>
                  <a:lnTo>
                    <a:pt x="5676212" y="128870"/>
                  </a:lnTo>
                  <a:lnTo>
                    <a:pt x="5676899" y="142874"/>
                  </a:lnTo>
                  <a:lnTo>
                    <a:pt x="5676899" y="2562224"/>
                  </a:lnTo>
                  <a:lnTo>
                    <a:pt x="5670746" y="2603699"/>
                  </a:lnTo>
                  <a:lnTo>
                    <a:pt x="5652819" y="2641601"/>
                  </a:lnTo>
                  <a:lnTo>
                    <a:pt x="5624664" y="2672669"/>
                  </a:lnTo>
                  <a:lnTo>
                    <a:pt x="5588699" y="2694223"/>
                  </a:lnTo>
                  <a:lnTo>
                    <a:pt x="5548028" y="2704413"/>
                  </a:lnTo>
                  <a:lnTo>
                    <a:pt x="5534024" y="2705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8899" y="2705099"/>
              <a:ext cx="285749" cy="22859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826250" y="2626394"/>
            <a:ext cx="139700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200">
                <a:solidFill>
                  <a:srgbClr val="F97316"/>
                </a:solidFill>
                <a:latin typeface="PMingLiU"/>
                <a:cs typeface="PMingLiU"/>
              </a:rPr>
              <a:t>直</a:t>
            </a:r>
            <a:r>
              <a:rPr dirty="0" sz="2000" spc="-215">
                <a:solidFill>
                  <a:srgbClr val="F97316"/>
                </a:solidFill>
                <a:latin typeface="SimSun"/>
                <a:cs typeface="SimSun"/>
              </a:rPr>
              <a:t>播</a:t>
            </a:r>
            <a:r>
              <a:rPr dirty="0" sz="1900" spc="-120">
                <a:solidFill>
                  <a:srgbClr val="F97316"/>
                </a:solidFill>
                <a:latin typeface="PMingLiU"/>
                <a:cs typeface="PMingLiU"/>
              </a:rPr>
              <a:t>环</a:t>
            </a:r>
            <a:r>
              <a:rPr dirty="0" sz="2000" spc="-200">
                <a:solidFill>
                  <a:srgbClr val="F97316"/>
                </a:solidFill>
                <a:latin typeface="SimSun"/>
                <a:cs typeface="SimSun"/>
              </a:rPr>
              <a:t>节</a:t>
            </a:r>
            <a:r>
              <a:rPr dirty="0" sz="1900" spc="-120">
                <a:solidFill>
                  <a:srgbClr val="F97316"/>
                </a:solidFill>
                <a:latin typeface="PMingLiU"/>
                <a:cs typeface="PMingLiU"/>
              </a:rPr>
              <a:t>要</a:t>
            </a:r>
            <a:r>
              <a:rPr dirty="0" sz="2000" spc="-114">
                <a:solidFill>
                  <a:srgbClr val="F97316"/>
                </a:solidFill>
                <a:latin typeface="SimSun"/>
                <a:cs typeface="SimSun"/>
              </a:rPr>
              <a:t>点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6438899" y="3162299"/>
            <a:ext cx="219075" cy="1695450"/>
            <a:chOff x="6438899" y="3162299"/>
            <a:chExt cx="219075" cy="1695450"/>
          </a:xfrm>
        </p:grpSpPr>
        <p:pic>
          <p:nvPicPr>
            <p:cNvPr id="51" name="object 5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38899" y="3162299"/>
              <a:ext cx="133349" cy="17144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8899" y="3543299"/>
              <a:ext cx="219074" cy="17144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38899" y="3924299"/>
              <a:ext cx="219074" cy="171449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38899" y="4314824"/>
              <a:ext cx="171449" cy="15239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38899" y="4686299"/>
              <a:ext cx="190499" cy="1714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6635750" y="3113974"/>
            <a:ext cx="4521200" cy="1776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65">
                <a:latin typeface="PMingLiU"/>
                <a:cs typeface="PMingLiU"/>
              </a:rPr>
              <a:t>开</a:t>
            </a:r>
            <a:r>
              <a:rPr dirty="0" sz="1450" spc="-110">
                <a:latin typeface="SimSun"/>
                <a:cs typeface="SimSun"/>
              </a:rPr>
              <a:t>场</a:t>
            </a:r>
            <a:r>
              <a:rPr dirty="0" sz="1450" spc="-110">
                <a:latin typeface="PMingLiU"/>
                <a:cs typeface="PMingLiU"/>
              </a:rPr>
              <a:t>预</a:t>
            </a:r>
            <a:r>
              <a:rPr dirty="0" sz="1450" spc="-110">
                <a:latin typeface="SimSun"/>
                <a:cs typeface="SimSun"/>
              </a:rPr>
              <a:t>热</a:t>
            </a:r>
            <a:r>
              <a:rPr dirty="0" sz="1350" spc="-5">
                <a:latin typeface="PMingLiU"/>
                <a:cs typeface="PMingLiU"/>
              </a:rPr>
              <a:t>：欢迎观众，介绍主题与福利，引导点赞关注</a:t>
            </a:r>
            <a:endParaRPr sz="1350">
              <a:latin typeface="PMingLiU"/>
              <a:cs typeface="PMingLiU"/>
            </a:endParaRPr>
          </a:p>
          <a:p>
            <a:pPr marL="97790">
              <a:lnSpc>
                <a:spcPct val="100000"/>
              </a:lnSpc>
              <a:spcBef>
                <a:spcPts val="1160"/>
              </a:spcBef>
            </a:pPr>
            <a:r>
              <a:rPr dirty="0" sz="1550" spc="-210">
                <a:latin typeface="PMingLiU"/>
                <a:cs typeface="PMingLiU"/>
              </a:rPr>
              <a:t>主</a:t>
            </a:r>
            <a:r>
              <a:rPr dirty="0" sz="1450" spc="-110">
                <a:latin typeface="SimSun"/>
                <a:cs typeface="SimSun"/>
              </a:rPr>
              <a:t>体</a:t>
            </a:r>
            <a:r>
              <a:rPr dirty="0" sz="1500" spc="-150">
                <a:latin typeface="SimSun"/>
                <a:cs typeface="SimSun"/>
              </a:rPr>
              <a:t>内</a:t>
            </a:r>
            <a:r>
              <a:rPr dirty="0" sz="1550" spc="-210">
                <a:latin typeface="SimSun"/>
                <a:cs typeface="SimSun"/>
              </a:rPr>
              <a:t>容</a:t>
            </a:r>
            <a:r>
              <a:rPr dirty="0" sz="1350" spc="-5">
                <a:latin typeface="PMingLiU"/>
                <a:cs typeface="PMingLiU"/>
              </a:rPr>
              <a:t>：按照脚本介绍核心内容或产品，阐述卖点</a:t>
            </a:r>
            <a:endParaRPr sz="1350">
              <a:latin typeface="PMingLiU"/>
              <a:cs typeface="PMingLiU"/>
            </a:endParaRPr>
          </a:p>
          <a:p>
            <a:pPr marL="50165" marR="5080" indent="47625">
              <a:lnSpc>
                <a:spcPts val="3000"/>
              </a:lnSpc>
              <a:spcBef>
                <a:spcPts val="90"/>
              </a:spcBef>
            </a:pPr>
            <a:r>
              <a:rPr dirty="0" sz="1550" spc="-210">
                <a:latin typeface="PMingLiU"/>
                <a:cs typeface="PMingLiU"/>
              </a:rPr>
              <a:t>互</a:t>
            </a:r>
            <a:r>
              <a:rPr dirty="0" sz="1500" spc="-150">
                <a:latin typeface="SimSun"/>
                <a:cs typeface="SimSun"/>
              </a:rPr>
              <a:t>动</a:t>
            </a:r>
            <a:r>
              <a:rPr dirty="0" sz="1400" spc="-65">
                <a:latin typeface="PMingLiU"/>
                <a:cs typeface="PMingLiU"/>
              </a:rPr>
              <a:t>环</a:t>
            </a:r>
            <a:r>
              <a:rPr dirty="0" sz="1500" spc="-150">
                <a:latin typeface="SimSun"/>
                <a:cs typeface="SimSun"/>
              </a:rPr>
              <a:t>节</a:t>
            </a:r>
            <a:r>
              <a:rPr dirty="0" sz="1350" spc="-5">
                <a:latin typeface="PMingLiU"/>
                <a:cs typeface="PMingLiU"/>
              </a:rPr>
              <a:t>：穿插问答、抽奖、投票，实时回应评论区问题</a:t>
            </a:r>
            <a:r>
              <a:rPr dirty="0" sz="1550" spc="-210">
                <a:latin typeface="SimSun"/>
                <a:cs typeface="SimSun"/>
              </a:rPr>
              <a:t>高</a:t>
            </a:r>
            <a:r>
              <a:rPr dirty="0" sz="1500" spc="-150">
                <a:latin typeface="SimSun"/>
                <a:cs typeface="SimSun"/>
              </a:rPr>
              <a:t>潮转</a:t>
            </a:r>
            <a:r>
              <a:rPr dirty="0" sz="1450" spc="-110">
                <a:latin typeface="SimSun"/>
                <a:cs typeface="SimSun"/>
              </a:rPr>
              <a:t>化</a:t>
            </a:r>
            <a:r>
              <a:rPr dirty="0" sz="1350" spc="-5">
                <a:latin typeface="PMingLiU"/>
                <a:cs typeface="PMingLiU"/>
              </a:rPr>
              <a:t>：在人气高时推出核心产品或限时福利，引导下单</a:t>
            </a:r>
            <a:r>
              <a:rPr dirty="0" sz="1500" spc="-150">
                <a:latin typeface="SimSun"/>
                <a:cs typeface="SimSun"/>
              </a:rPr>
              <a:t>结</a:t>
            </a:r>
            <a:r>
              <a:rPr dirty="0" sz="1450" spc="-110">
                <a:latin typeface="PMingLiU"/>
                <a:cs typeface="PMingLiU"/>
              </a:rPr>
              <a:t>尾收尾</a:t>
            </a:r>
            <a:r>
              <a:rPr dirty="0" sz="1350" spc="-5">
                <a:latin typeface="PMingLiU"/>
                <a:cs typeface="PMingLiU"/>
              </a:rPr>
              <a:t>：感谢观众，总结内容，预告下次直播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57" name="object 57" descr=""/>
          <p:cNvSpPr txBox="1"/>
          <p:nvPr/>
        </p:nvSpPr>
        <p:spPr>
          <a:xfrm>
            <a:off x="777874" y="5539333"/>
            <a:ext cx="65405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150">
                <a:latin typeface="PMingLiU"/>
                <a:cs typeface="PMingLiU"/>
              </a:rPr>
              <a:t>直</a:t>
            </a:r>
            <a:r>
              <a:rPr dirty="0" sz="1500" spc="-155">
                <a:latin typeface="SimSun"/>
                <a:cs typeface="SimSun"/>
              </a:rPr>
              <a:t>播前彩排</a:t>
            </a:r>
            <a:r>
              <a:rPr dirty="0" sz="1300">
                <a:latin typeface="PMingLiU"/>
                <a:cs typeface="PMingLiU"/>
              </a:rPr>
              <a:t>：</a:t>
            </a:r>
            <a:r>
              <a:rPr dirty="0" sz="1350" spc="-5">
                <a:latin typeface="PMingLiU"/>
                <a:cs typeface="PMingLiU"/>
              </a:rPr>
              <a:t>与团队成员一起进行演练，熟悉流程、产品和话术，发现并解决潜在问题</a:t>
            </a:r>
            <a:endParaRPr sz="13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" y="71499"/>
            <a:ext cx="3460750" cy="4159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-125">
                <a:latin typeface="PMingLiU"/>
                <a:cs typeface="PMingLiU"/>
              </a:rPr>
              <a:t>开</a:t>
            </a:r>
            <a:r>
              <a:rPr dirty="0" spc="-270"/>
              <a:t>播</a:t>
            </a:r>
            <a:r>
              <a:rPr dirty="0" spc="-250">
                <a:latin typeface="PMingLiU"/>
                <a:cs typeface="PMingLiU"/>
              </a:rPr>
              <a:t>中</a:t>
            </a:r>
            <a:r>
              <a:rPr dirty="0" sz="2350" spc="-125">
                <a:latin typeface="PMingLiU"/>
                <a:cs typeface="PMingLiU"/>
              </a:rPr>
              <a:t>盯</a:t>
            </a:r>
            <a:r>
              <a:rPr dirty="0" spc="-250">
                <a:latin typeface="PMingLiU"/>
                <a:cs typeface="PMingLiU"/>
              </a:rPr>
              <a:t>盘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50">
                <a:latin typeface="PMingLiU"/>
                <a:cs typeface="PMingLiU"/>
              </a:rPr>
              <a:t>监</a:t>
            </a:r>
            <a:r>
              <a:rPr dirty="0" spc="-254"/>
              <a:t>控</a:t>
            </a:r>
            <a:r>
              <a:rPr dirty="0" sz="2550" spc="-310"/>
              <a:t>关</a:t>
            </a:r>
            <a:r>
              <a:rPr dirty="0" spc="-250"/>
              <a:t>键</a:t>
            </a:r>
            <a:r>
              <a:rPr dirty="0" sz="2450" spc="-229"/>
              <a:t>数</a:t>
            </a:r>
            <a:r>
              <a:rPr dirty="0" spc="-50"/>
              <a:t>据</a:t>
            </a:r>
            <a:endParaRPr sz="24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933449"/>
            <a:ext cx="11582400" cy="514350"/>
            <a:chOff x="304799" y="933449"/>
            <a:chExt cx="11582400" cy="514350"/>
          </a:xfrm>
        </p:grpSpPr>
        <p:sp>
          <p:nvSpPr>
            <p:cNvPr id="4" name="object 4" descr=""/>
            <p:cNvSpPr/>
            <p:nvPr/>
          </p:nvSpPr>
          <p:spPr>
            <a:xfrm>
              <a:off x="309562" y="938212"/>
              <a:ext cx="11572875" cy="504825"/>
            </a:xfrm>
            <a:custGeom>
              <a:avLst/>
              <a:gdLst/>
              <a:ahLst/>
              <a:cxnLst/>
              <a:rect l="l" t="t" r="r" b="b"/>
              <a:pathLst>
                <a:path w="11572875" h="504825">
                  <a:moveTo>
                    <a:pt x="11506125" y="504824"/>
                  </a:moveTo>
                  <a:lnTo>
                    <a:pt x="66746" y="504824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5"/>
                  </a:lnTo>
                  <a:lnTo>
                    <a:pt x="11569230" y="48433"/>
                  </a:lnTo>
                  <a:lnTo>
                    <a:pt x="11572872" y="66746"/>
                  </a:lnTo>
                  <a:lnTo>
                    <a:pt x="11572872" y="438078"/>
                  </a:lnTo>
                  <a:lnTo>
                    <a:pt x="11558227" y="476976"/>
                  </a:lnTo>
                  <a:lnTo>
                    <a:pt x="11524439" y="501182"/>
                  </a:lnTo>
                  <a:lnTo>
                    <a:pt x="11510770" y="504367"/>
                  </a:lnTo>
                  <a:lnTo>
                    <a:pt x="11506125" y="5048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9562" y="938212"/>
              <a:ext cx="11572875" cy="504825"/>
            </a:xfrm>
            <a:custGeom>
              <a:avLst/>
              <a:gdLst/>
              <a:ahLst/>
              <a:cxnLst/>
              <a:rect l="l" t="t" r="r" b="b"/>
              <a:pathLst>
                <a:path w="1157287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15371" y="1372"/>
                  </a:lnTo>
                  <a:lnTo>
                    <a:pt x="11519972" y="2287"/>
                  </a:lnTo>
                  <a:lnTo>
                    <a:pt x="11551949" y="20923"/>
                  </a:lnTo>
                  <a:lnTo>
                    <a:pt x="11555267" y="24240"/>
                  </a:lnTo>
                  <a:lnTo>
                    <a:pt x="11558227" y="27848"/>
                  </a:lnTo>
                  <a:lnTo>
                    <a:pt x="11560832" y="31748"/>
                  </a:lnTo>
                  <a:lnTo>
                    <a:pt x="11563438" y="35649"/>
                  </a:lnTo>
                  <a:lnTo>
                    <a:pt x="11572874" y="71437"/>
                  </a:lnTo>
                  <a:lnTo>
                    <a:pt x="11572874" y="433387"/>
                  </a:lnTo>
                  <a:lnTo>
                    <a:pt x="11572872" y="438078"/>
                  </a:lnTo>
                  <a:lnTo>
                    <a:pt x="11572414" y="442723"/>
                  </a:lnTo>
                  <a:lnTo>
                    <a:pt x="11571499" y="447324"/>
                  </a:lnTo>
                  <a:lnTo>
                    <a:pt x="11570584" y="451924"/>
                  </a:lnTo>
                  <a:lnTo>
                    <a:pt x="11551949" y="483901"/>
                  </a:lnTo>
                  <a:lnTo>
                    <a:pt x="11548632" y="487218"/>
                  </a:lnTo>
                  <a:lnTo>
                    <a:pt x="11528773" y="499386"/>
                  </a:lnTo>
                  <a:lnTo>
                    <a:pt x="11524439" y="501182"/>
                  </a:lnTo>
                  <a:lnTo>
                    <a:pt x="11501436" y="504824"/>
                  </a:lnTo>
                  <a:lnTo>
                    <a:pt x="71437" y="504824"/>
                  </a:lnTo>
                  <a:lnTo>
                    <a:pt x="44099" y="499386"/>
                  </a:lnTo>
                  <a:lnTo>
                    <a:pt x="39765" y="497591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5437" y="460725"/>
                  </a:lnTo>
                  <a:lnTo>
                    <a:pt x="3642" y="456391"/>
                  </a:lnTo>
                  <a:lnTo>
                    <a:pt x="2287" y="451924"/>
                  </a:lnTo>
                  <a:lnTo>
                    <a:pt x="1372" y="447324"/>
                  </a:lnTo>
                  <a:lnTo>
                    <a:pt x="457" y="442723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4" y="1057274"/>
              <a:ext cx="142874" cy="2666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11199" y="1063625"/>
            <a:ext cx="769112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PMingLiU"/>
                <a:cs typeface="PMingLiU"/>
              </a:rPr>
              <a:t>直播间的</a:t>
            </a:r>
            <a:r>
              <a:rPr dirty="0" sz="1350">
                <a:latin typeface="Arial"/>
                <a:cs typeface="Arial"/>
              </a:rPr>
              <a:t>"</a:t>
            </a:r>
            <a:r>
              <a:rPr dirty="0" sz="1350">
                <a:latin typeface="PMingLiU"/>
                <a:cs typeface="PMingLiU"/>
              </a:rPr>
              <a:t>健康状况</a:t>
            </a:r>
            <a:r>
              <a:rPr dirty="0" sz="1350">
                <a:latin typeface="Arial"/>
                <a:cs typeface="Arial"/>
              </a:rPr>
              <a:t>"</a:t>
            </a:r>
            <a:r>
              <a:rPr dirty="0" sz="1350" spc="-5">
                <a:latin typeface="PMingLiU"/>
                <a:cs typeface="PMingLiU"/>
              </a:rPr>
              <a:t>需要通过多维度数据来洞察，就像飞机驾驶舱里的仪表盘，实时掌握各项核心指标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04799" y="1676399"/>
            <a:ext cx="3705225" cy="3505200"/>
            <a:chOff x="304799" y="1676399"/>
            <a:chExt cx="3705225" cy="3505200"/>
          </a:xfrm>
        </p:grpSpPr>
        <p:sp>
          <p:nvSpPr>
            <p:cNvPr id="9" name="object 9" descr=""/>
            <p:cNvSpPr/>
            <p:nvPr/>
          </p:nvSpPr>
          <p:spPr>
            <a:xfrm>
              <a:off x="304799" y="1676399"/>
              <a:ext cx="3705225" cy="3505200"/>
            </a:xfrm>
            <a:custGeom>
              <a:avLst/>
              <a:gdLst/>
              <a:ahLst/>
              <a:cxnLst/>
              <a:rect l="l" t="t" r="r" b="b"/>
              <a:pathLst>
                <a:path w="3705225" h="3505200">
                  <a:moveTo>
                    <a:pt x="3616228" y="3505199"/>
                  </a:moveTo>
                  <a:lnTo>
                    <a:pt x="88995" y="3505199"/>
                  </a:lnTo>
                  <a:lnTo>
                    <a:pt x="82801" y="3504589"/>
                  </a:lnTo>
                  <a:lnTo>
                    <a:pt x="37131" y="3485671"/>
                  </a:lnTo>
                  <a:lnTo>
                    <a:pt x="9643" y="3452177"/>
                  </a:lnTo>
                  <a:lnTo>
                    <a:pt x="0" y="3416203"/>
                  </a:lnTo>
                  <a:lnTo>
                    <a:pt x="0" y="34099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616228" y="0"/>
                  </a:lnTo>
                  <a:lnTo>
                    <a:pt x="3657692" y="12577"/>
                  </a:lnTo>
                  <a:lnTo>
                    <a:pt x="3692646" y="47532"/>
                  </a:lnTo>
                  <a:lnTo>
                    <a:pt x="3705224" y="88995"/>
                  </a:lnTo>
                  <a:lnTo>
                    <a:pt x="3705224" y="3416203"/>
                  </a:lnTo>
                  <a:lnTo>
                    <a:pt x="3692646" y="3457667"/>
                  </a:lnTo>
                  <a:lnTo>
                    <a:pt x="3657692" y="3492621"/>
                  </a:lnTo>
                  <a:lnTo>
                    <a:pt x="3622422" y="3504589"/>
                  </a:lnTo>
                  <a:lnTo>
                    <a:pt x="3616228" y="350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95299" y="18668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49" y="1952624"/>
              <a:ext cx="285749" cy="3047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073150" y="1940222"/>
            <a:ext cx="791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流</a:t>
            </a:r>
            <a:r>
              <a:rPr dirty="0" sz="1600" spc="-120">
                <a:solidFill>
                  <a:srgbClr val="1F2937"/>
                </a:solidFill>
                <a:latin typeface="PMingLiU"/>
                <a:cs typeface="PMingLiU"/>
              </a:rPr>
              <a:t>量</a:t>
            </a:r>
            <a:r>
              <a:rPr dirty="0" sz="1600" spc="-120">
                <a:solidFill>
                  <a:srgbClr val="1F2937"/>
                </a:solidFill>
                <a:latin typeface="SimSun"/>
                <a:cs typeface="SimSun"/>
              </a:rPr>
              <a:t>数</a:t>
            </a:r>
            <a:r>
              <a:rPr dirty="0" sz="1650" spc="-50">
                <a:solidFill>
                  <a:srgbClr val="1F2937"/>
                </a:solidFill>
                <a:latin typeface="SimSun"/>
                <a:cs typeface="SimSun"/>
              </a:rPr>
              <a:t>据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95300" y="2533649"/>
            <a:ext cx="190500" cy="1219200"/>
            <a:chOff x="495300" y="2533649"/>
            <a:chExt cx="190500" cy="1219200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2533649"/>
              <a:ext cx="19049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3067049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300" y="3600449"/>
              <a:ext cx="152399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11199" y="2415995"/>
            <a:ext cx="2499995" cy="15576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550"/>
              </a:spcBef>
            </a:pPr>
            <a:r>
              <a:rPr dirty="0" sz="1350" spc="-170">
                <a:latin typeface="SimSun"/>
                <a:cs typeface="SimSun"/>
              </a:rPr>
              <a:t>实</a:t>
            </a:r>
            <a:r>
              <a:rPr dirty="0" sz="1300" spc="-110">
                <a:latin typeface="SimSun"/>
                <a:cs typeface="SimSun"/>
              </a:rPr>
              <a:t>时</a:t>
            </a:r>
            <a:r>
              <a:rPr dirty="0" sz="1300" spc="-110">
                <a:latin typeface="PMingLiU"/>
                <a:cs typeface="PMingLiU"/>
              </a:rPr>
              <a:t>在</a:t>
            </a:r>
            <a:r>
              <a:rPr dirty="0" sz="1300" spc="-95">
                <a:latin typeface="SimSun"/>
                <a:cs typeface="SimSun"/>
              </a:rPr>
              <a:t>线人数</a:t>
            </a:r>
            <a:endParaRPr sz="13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直播间人气的最直观体现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300" spc="-110">
                <a:latin typeface="SimSun"/>
                <a:cs typeface="SimSun"/>
              </a:rPr>
              <a:t>进</a:t>
            </a:r>
            <a:r>
              <a:rPr dirty="0" sz="1350" spc="-170">
                <a:latin typeface="SimSun"/>
                <a:cs typeface="SimSun"/>
              </a:rPr>
              <a:t>入</a:t>
            </a:r>
            <a:r>
              <a:rPr dirty="0" sz="1200" spc="-10" b="1">
                <a:latin typeface="Arial"/>
                <a:cs typeface="Arial"/>
              </a:rPr>
              <a:t>/</a:t>
            </a:r>
            <a:r>
              <a:rPr dirty="0" sz="1350" spc="-170">
                <a:latin typeface="SimSun"/>
                <a:cs typeface="SimSun"/>
              </a:rPr>
              <a:t>离</a:t>
            </a:r>
            <a:r>
              <a:rPr dirty="0" sz="1250" spc="-50">
                <a:latin typeface="PMingLiU"/>
                <a:cs typeface="PMingLiU"/>
              </a:rPr>
              <a:t>开</a:t>
            </a:r>
            <a:r>
              <a:rPr dirty="0" sz="1300" spc="-80">
                <a:latin typeface="SimSun"/>
                <a:cs typeface="SimSun"/>
              </a:rPr>
              <a:t>人数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对比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分钟内进出人数，判断内容留人能力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350" spc="-170">
                <a:latin typeface="SimSun"/>
                <a:cs typeface="SimSun"/>
              </a:rPr>
              <a:t>流</a:t>
            </a:r>
            <a:r>
              <a:rPr dirty="0" sz="1300" spc="-110">
                <a:latin typeface="PMingLiU"/>
                <a:cs typeface="PMingLiU"/>
              </a:rPr>
              <a:t>量</a:t>
            </a:r>
            <a:r>
              <a:rPr dirty="0" sz="1300" spc="-80">
                <a:latin typeface="SimSun"/>
                <a:cs typeface="SimSun"/>
              </a:rPr>
              <a:t>来源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分析观众从哪个渠道进入，评估引流效果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238624" y="1676399"/>
            <a:ext cx="3714750" cy="3505200"/>
            <a:chOff x="4238624" y="1676399"/>
            <a:chExt cx="3714750" cy="3505200"/>
          </a:xfrm>
        </p:grpSpPr>
        <p:sp>
          <p:nvSpPr>
            <p:cNvPr id="19" name="object 19" descr=""/>
            <p:cNvSpPr/>
            <p:nvPr/>
          </p:nvSpPr>
          <p:spPr>
            <a:xfrm>
              <a:off x="4238624" y="1676399"/>
              <a:ext cx="3714750" cy="3505200"/>
            </a:xfrm>
            <a:custGeom>
              <a:avLst/>
              <a:gdLst/>
              <a:ahLst/>
              <a:cxnLst/>
              <a:rect l="l" t="t" r="r" b="b"/>
              <a:pathLst>
                <a:path w="3714750" h="3505200">
                  <a:moveTo>
                    <a:pt x="3625753" y="3505199"/>
                  </a:moveTo>
                  <a:lnTo>
                    <a:pt x="88995" y="3505199"/>
                  </a:lnTo>
                  <a:lnTo>
                    <a:pt x="82801" y="3504589"/>
                  </a:lnTo>
                  <a:lnTo>
                    <a:pt x="37131" y="3485671"/>
                  </a:lnTo>
                  <a:lnTo>
                    <a:pt x="9643" y="3452177"/>
                  </a:lnTo>
                  <a:lnTo>
                    <a:pt x="0" y="3416203"/>
                  </a:lnTo>
                  <a:lnTo>
                    <a:pt x="0" y="34099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625753" y="0"/>
                  </a:lnTo>
                  <a:lnTo>
                    <a:pt x="3667216" y="12577"/>
                  </a:lnTo>
                  <a:lnTo>
                    <a:pt x="3702170" y="47532"/>
                  </a:lnTo>
                  <a:lnTo>
                    <a:pt x="3714749" y="88995"/>
                  </a:lnTo>
                  <a:lnTo>
                    <a:pt x="3714749" y="3416203"/>
                  </a:lnTo>
                  <a:lnTo>
                    <a:pt x="3702170" y="3457667"/>
                  </a:lnTo>
                  <a:lnTo>
                    <a:pt x="3667216" y="3492621"/>
                  </a:lnTo>
                  <a:lnTo>
                    <a:pt x="3631948" y="3504589"/>
                  </a:lnTo>
                  <a:lnTo>
                    <a:pt x="3625753" y="350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29124" y="18668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2" y="455139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4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374" y="1952624"/>
              <a:ext cx="285749" cy="30479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5010100" y="1950387"/>
            <a:ext cx="79184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70">
                <a:solidFill>
                  <a:srgbClr val="1F2937"/>
                </a:solidFill>
                <a:latin typeface="PMingLiU"/>
                <a:cs typeface="PMingLiU"/>
              </a:rPr>
              <a:t>互</a:t>
            </a:r>
            <a:r>
              <a:rPr dirty="0" sz="1600" spc="-120">
                <a:solidFill>
                  <a:srgbClr val="1F2937"/>
                </a:solidFill>
                <a:latin typeface="SimSun"/>
                <a:cs typeface="SimSun"/>
              </a:rPr>
              <a:t>动数</a:t>
            </a:r>
            <a:r>
              <a:rPr dirty="0" sz="1650" spc="-50">
                <a:solidFill>
                  <a:srgbClr val="1F2937"/>
                </a:solidFill>
                <a:latin typeface="SimSun"/>
                <a:cs typeface="SimSun"/>
              </a:rPr>
              <a:t>据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429125" y="2533649"/>
            <a:ext cx="190500" cy="1600200"/>
            <a:chOff x="4429125" y="2533649"/>
            <a:chExt cx="190500" cy="1600200"/>
          </a:xfrm>
        </p:grpSpPr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9125" y="2533649"/>
              <a:ext cx="152399" cy="1523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9125" y="3257549"/>
              <a:ext cx="1904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9125" y="3981449"/>
              <a:ext cx="190499" cy="1523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648150" y="2415683"/>
            <a:ext cx="3092450" cy="19386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300" spc="-110">
                <a:latin typeface="PMingLiU"/>
                <a:cs typeface="PMingLiU"/>
              </a:rPr>
              <a:t>观</a:t>
            </a:r>
            <a:r>
              <a:rPr dirty="0" sz="1350" spc="-170">
                <a:latin typeface="SimSun"/>
                <a:cs typeface="SimSun"/>
              </a:rPr>
              <a:t>看</a:t>
            </a:r>
            <a:r>
              <a:rPr dirty="0" sz="1200" spc="-10" b="1">
                <a:latin typeface="Arial"/>
                <a:cs typeface="Arial"/>
              </a:rPr>
              <a:t>-</a:t>
            </a:r>
            <a:r>
              <a:rPr dirty="0" sz="1300" spc="-110">
                <a:latin typeface="SimSun"/>
                <a:cs typeface="SimSun"/>
              </a:rPr>
              <a:t>互</a:t>
            </a:r>
            <a:r>
              <a:rPr dirty="0" sz="1350" spc="-110">
                <a:latin typeface="SimSun"/>
                <a:cs typeface="SimSun"/>
              </a:rPr>
              <a:t>动率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评论、点赞、分享等行为，高互动率能提升直播间权</a:t>
            </a:r>
            <a:r>
              <a:rPr dirty="0" sz="1050" spc="-50">
                <a:solidFill>
                  <a:srgbClr val="4A5462"/>
                </a:solidFill>
                <a:latin typeface="PMingLiU"/>
                <a:cs typeface="PMingLiU"/>
              </a:rPr>
              <a:t>重</a:t>
            </a:r>
            <a:endParaRPr sz="105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990"/>
              </a:spcBef>
            </a:pPr>
            <a:r>
              <a:rPr dirty="0" sz="1300" spc="-110">
                <a:latin typeface="PMingLiU"/>
                <a:cs typeface="PMingLiU"/>
              </a:rPr>
              <a:t>观</a:t>
            </a:r>
            <a:r>
              <a:rPr dirty="0" sz="1350" spc="-170">
                <a:latin typeface="SimSun"/>
                <a:cs typeface="SimSun"/>
              </a:rPr>
              <a:t>看</a:t>
            </a:r>
            <a:r>
              <a:rPr dirty="0" sz="1200" spc="-10" b="1">
                <a:latin typeface="Arial"/>
                <a:cs typeface="Arial"/>
              </a:rPr>
              <a:t>-</a:t>
            </a:r>
            <a:r>
              <a:rPr dirty="0" sz="1350" spc="-130">
                <a:latin typeface="SimSun"/>
                <a:cs typeface="SimSun"/>
              </a:rPr>
              <a:t>关注率</a:t>
            </a:r>
            <a:endParaRPr sz="1350">
              <a:latin typeface="SimSun"/>
              <a:cs typeface="SimSun"/>
            </a:endParaRPr>
          </a:p>
          <a:p>
            <a:pPr marL="50165" marR="100965">
              <a:lnSpc>
                <a:spcPct val="119000"/>
              </a:lnSpc>
              <a:spcBef>
                <a:spcPts val="9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新增粉丝数是衡量主播个人魅力和内容长期价值的</a:t>
            </a:r>
            <a:r>
              <a:rPr dirty="0" sz="1050" spc="-25">
                <a:solidFill>
                  <a:srgbClr val="4A5462"/>
                </a:solidFill>
                <a:latin typeface="PMingLiU"/>
                <a:cs typeface="PMingLiU"/>
              </a:rPr>
              <a:t>指标</a:t>
            </a:r>
            <a:endParaRPr sz="105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990"/>
              </a:spcBef>
            </a:pPr>
            <a:r>
              <a:rPr dirty="0" sz="1300" spc="-110">
                <a:latin typeface="PMingLiU"/>
                <a:cs typeface="PMingLiU"/>
              </a:rPr>
              <a:t>观</a:t>
            </a:r>
            <a:r>
              <a:rPr dirty="0" sz="1350" spc="-170">
                <a:latin typeface="SimSun"/>
                <a:cs typeface="SimSun"/>
              </a:rPr>
              <a:t>看</a:t>
            </a:r>
            <a:r>
              <a:rPr dirty="0" sz="1200" spc="-10" b="1">
                <a:latin typeface="Arial"/>
                <a:cs typeface="Arial"/>
              </a:rPr>
              <a:t>-</a:t>
            </a:r>
            <a:r>
              <a:rPr dirty="0" sz="1350" spc="-170">
                <a:latin typeface="SimSun"/>
                <a:cs typeface="SimSun"/>
              </a:rPr>
              <a:t>加</a:t>
            </a:r>
            <a:r>
              <a:rPr dirty="0" sz="1250" spc="-50">
                <a:latin typeface="PMingLiU"/>
                <a:cs typeface="PMingLiU"/>
              </a:rPr>
              <a:t>团</a:t>
            </a:r>
            <a:r>
              <a:rPr dirty="0" sz="1350" spc="-50">
                <a:latin typeface="SimSun"/>
                <a:cs typeface="SimSun"/>
              </a:rPr>
              <a:t>率</a:t>
            </a:r>
            <a:endParaRPr sz="135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加入粉丝团的人数，代表核心用户转化情况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181973" y="1676399"/>
            <a:ext cx="3705225" cy="3505200"/>
            <a:chOff x="8181973" y="1676399"/>
            <a:chExt cx="3705225" cy="3505200"/>
          </a:xfrm>
        </p:grpSpPr>
        <p:sp>
          <p:nvSpPr>
            <p:cNvPr id="29" name="object 29" descr=""/>
            <p:cNvSpPr/>
            <p:nvPr/>
          </p:nvSpPr>
          <p:spPr>
            <a:xfrm>
              <a:off x="8181973" y="1676399"/>
              <a:ext cx="3705225" cy="3505200"/>
            </a:xfrm>
            <a:custGeom>
              <a:avLst/>
              <a:gdLst/>
              <a:ahLst/>
              <a:cxnLst/>
              <a:rect l="l" t="t" r="r" b="b"/>
              <a:pathLst>
                <a:path w="3705225" h="3505200">
                  <a:moveTo>
                    <a:pt x="3616229" y="3505199"/>
                  </a:moveTo>
                  <a:lnTo>
                    <a:pt x="88995" y="3505199"/>
                  </a:lnTo>
                  <a:lnTo>
                    <a:pt x="82800" y="3504589"/>
                  </a:lnTo>
                  <a:lnTo>
                    <a:pt x="37131" y="3485671"/>
                  </a:lnTo>
                  <a:lnTo>
                    <a:pt x="9643" y="3452177"/>
                  </a:lnTo>
                  <a:lnTo>
                    <a:pt x="0" y="3416203"/>
                  </a:lnTo>
                  <a:lnTo>
                    <a:pt x="0" y="34099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616229" y="0"/>
                  </a:lnTo>
                  <a:lnTo>
                    <a:pt x="3657693" y="12577"/>
                  </a:lnTo>
                  <a:lnTo>
                    <a:pt x="3692645" y="47532"/>
                  </a:lnTo>
                  <a:lnTo>
                    <a:pt x="3705224" y="88995"/>
                  </a:lnTo>
                  <a:lnTo>
                    <a:pt x="3705224" y="3416203"/>
                  </a:lnTo>
                  <a:lnTo>
                    <a:pt x="3692645" y="3457667"/>
                  </a:lnTo>
                  <a:lnTo>
                    <a:pt x="3657693" y="3492621"/>
                  </a:lnTo>
                  <a:lnTo>
                    <a:pt x="3622423" y="3504589"/>
                  </a:lnTo>
                  <a:lnTo>
                    <a:pt x="3616229" y="350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372474" y="18668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5" y="476249"/>
                  </a:lnTo>
                  <a:lnTo>
                    <a:pt x="222545" y="475867"/>
                  </a:lnTo>
                  <a:lnTo>
                    <a:pt x="184018" y="470152"/>
                  </a:lnTo>
                  <a:lnTo>
                    <a:pt x="139792" y="455139"/>
                  </a:lnTo>
                  <a:lnTo>
                    <a:pt x="99343" y="431785"/>
                  </a:lnTo>
                  <a:lnTo>
                    <a:pt x="64229" y="400989"/>
                  </a:lnTo>
                  <a:lnTo>
                    <a:pt x="35797" y="363935"/>
                  </a:lnTo>
                  <a:lnTo>
                    <a:pt x="15140" y="322045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09" y="139792"/>
                  </a:lnTo>
                  <a:lnTo>
                    <a:pt x="44462" y="99345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6" y="3053"/>
                  </a:lnTo>
                  <a:lnTo>
                    <a:pt x="230325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3" y="44463"/>
                  </a:lnTo>
                  <a:lnTo>
                    <a:pt x="412017" y="75259"/>
                  </a:lnTo>
                  <a:lnTo>
                    <a:pt x="440449" y="112314"/>
                  </a:lnTo>
                  <a:lnTo>
                    <a:pt x="461106" y="154203"/>
                  </a:lnTo>
                  <a:lnTo>
                    <a:pt x="473194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1" y="292229"/>
                  </a:lnTo>
                  <a:lnTo>
                    <a:pt x="455137" y="336456"/>
                  </a:lnTo>
                  <a:lnTo>
                    <a:pt x="431783" y="376904"/>
                  </a:lnTo>
                  <a:lnTo>
                    <a:pt x="400988" y="412019"/>
                  </a:lnTo>
                  <a:lnTo>
                    <a:pt x="363933" y="440451"/>
                  </a:lnTo>
                  <a:lnTo>
                    <a:pt x="322044" y="461107"/>
                  </a:lnTo>
                  <a:lnTo>
                    <a:pt x="276930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069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77249" y="1952624"/>
              <a:ext cx="257174" cy="30479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8947050" y="1947105"/>
            <a:ext cx="7918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65">
                <a:solidFill>
                  <a:srgbClr val="1F2937"/>
                </a:solidFill>
                <a:latin typeface="SimSun"/>
                <a:cs typeface="SimSun"/>
              </a:rPr>
              <a:t>转化</a:t>
            </a:r>
            <a:r>
              <a:rPr dirty="0" sz="1600" spc="-120">
                <a:solidFill>
                  <a:srgbClr val="1F2937"/>
                </a:solidFill>
                <a:latin typeface="SimSun"/>
                <a:cs typeface="SimSun"/>
              </a:rPr>
              <a:t>数</a:t>
            </a:r>
            <a:r>
              <a:rPr dirty="0" sz="1650" spc="-50">
                <a:solidFill>
                  <a:srgbClr val="1F2937"/>
                </a:solidFill>
                <a:latin typeface="SimSun"/>
                <a:cs typeface="SimSun"/>
              </a:rPr>
              <a:t>据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8372475" y="2533649"/>
            <a:ext cx="152400" cy="1219200"/>
            <a:chOff x="8372475" y="2533649"/>
            <a:chExt cx="152400" cy="1219200"/>
          </a:xfrm>
        </p:grpSpPr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2475" y="2533649"/>
              <a:ext cx="95249" cy="1523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72475" y="3067049"/>
              <a:ext cx="123824" cy="15239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72475" y="3600449"/>
              <a:ext cx="152399" cy="15239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8527950" y="2415683"/>
            <a:ext cx="2482850" cy="15576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350" spc="-170">
                <a:latin typeface="SimSun"/>
                <a:cs typeface="SimSun"/>
              </a:rPr>
              <a:t>商</a:t>
            </a:r>
            <a:r>
              <a:rPr dirty="0" sz="1300" spc="-110">
                <a:latin typeface="PMingLiU"/>
                <a:cs typeface="PMingLiU"/>
              </a:rPr>
              <a:t>品</a:t>
            </a:r>
            <a:r>
              <a:rPr dirty="0" sz="1350" spc="-130">
                <a:latin typeface="SimSun"/>
                <a:cs typeface="SimSun"/>
              </a:rPr>
              <a:t>点击率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反映观众对当前讲解商品的兴趣程度</a:t>
            </a:r>
            <a:endParaRPr sz="1050">
              <a:latin typeface="PMingLiU"/>
              <a:cs typeface="PMingLiU"/>
            </a:endParaRPr>
          </a:p>
          <a:p>
            <a:pPr marL="40640">
              <a:lnSpc>
                <a:spcPct val="100000"/>
              </a:lnSpc>
              <a:spcBef>
                <a:spcPts val="990"/>
              </a:spcBef>
            </a:pPr>
            <a:r>
              <a:rPr dirty="0" sz="1300" spc="-110">
                <a:latin typeface="SimSun"/>
                <a:cs typeface="SimSun"/>
              </a:rPr>
              <a:t>转化</a:t>
            </a:r>
            <a:r>
              <a:rPr dirty="0" sz="1350" spc="-50">
                <a:latin typeface="SimSun"/>
                <a:cs typeface="SimSun"/>
              </a:rPr>
              <a:t>率</a:t>
            </a:r>
            <a:endParaRPr sz="1350">
              <a:latin typeface="SimSun"/>
              <a:cs typeface="SimSun"/>
            </a:endParaRPr>
          </a:p>
          <a:p>
            <a:pPr marL="4064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观看用户转化为购买用户的比例</a:t>
            </a:r>
            <a:endParaRPr sz="1050">
              <a:latin typeface="PMingLiU"/>
              <a:cs typeface="PMingLiU"/>
            </a:endParaRPr>
          </a:p>
          <a:p>
            <a:pPr marL="69215">
              <a:lnSpc>
                <a:spcPct val="100000"/>
              </a:lnSpc>
              <a:spcBef>
                <a:spcPts val="1140"/>
              </a:spcBef>
            </a:pPr>
            <a:r>
              <a:rPr dirty="0" sz="1200" spc="-25" b="1">
                <a:latin typeface="Arial"/>
                <a:cs typeface="Arial"/>
              </a:rPr>
              <a:t>GMV</a:t>
            </a:r>
            <a:endParaRPr sz="12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直播间的销售总额，带货直播的核心指标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86000" y="5410199"/>
            <a:ext cx="7619999" cy="761999"/>
          </a:xfrm>
          <a:prstGeom prst="rect">
            <a:avLst/>
          </a:prstGeom>
        </p:spPr>
      </p:pic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-125">
                <a:latin typeface="PMingLiU"/>
                <a:cs typeface="PMingLiU"/>
              </a:rPr>
              <a:t>开</a:t>
            </a:r>
            <a:r>
              <a:rPr dirty="0" spc="-270"/>
              <a:t>播</a:t>
            </a:r>
            <a:r>
              <a:rPr dirty="0" spc="-250">
                <a:latin typeface="PMingLiU"/>
                <a:cs typeface="PMingLiU"/>
              </a:rPr>
              <a:t>中</a:t>
            </a:r>
            <a:r>
              <a:rPr dirty="0" spc="-250"/>
              <a:t>盯</a:t>
            </a:r>
            <a:r>
              <a:rPr dirty="0" sz="2450" spc="-229">
                <a:latin typeface="PMingLiU"/>
                <a:cs typeface="PMingLiU"/>
              </a:rPr>
              <a:t>盘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50"/>
              <a:t>调</a:t>
            </a:r>
            <a:r>
              <a:rPr dirty="0" sz="2450" spc="-229">
                <a:latin typeface="PMingLiU"/>
                <a:cs typeface="PMingLiU"/>
              </a:rPr>
              <a:t>整</a:t>
            </a:r>
            <a:r>
              <a:rPr dirty="0" spc="-260"/>
              <a:t>直播节</a:t>
            </a:r>
            <a:r>
              <a:rPr dirty="0" sz="2450" spc="-50"/>
              <a:t>奏</a:t>
            </a:r>
            <a:endParaRPr sz="24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933449"/>
            <a:ext cx="3705225" cy="3429000"/>
            <a:chOff x="304799" y="933449"/>
            <a:chExt cx="3705225" cy="3429000"/>
          </a:xfrm>
        </p:grpSpPr>
        <p:sp>
          <p:nvSpPr>
            <p:cNvPr id="4" name="object 4" descr=""/>
            <p:cNvSpPr/>
            <p:nvPr/>
          </p:nvSpPr>
          <p:spPr>
            <a:xfrm>
              <a:off x="304799" y="933449"/>
              <a:ext cx="3705225" cy="3429000"/>
            </a:xfrm>
            <a:custGeom>
              <a:avLst/>
              <a:gdLst/>
              <a:ahLst/>
              <a:cxnLst/>
              <a:rect l="l" t="t" r="r" b="b"/>
              <a:pathLst>
                <a:path w="3705225" h="3429000">
                  <a:moveTo>
                    <a:pt x="3705224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3705224" y="0"/>
                  </a:lnTo>
                  <a:lnTo>
                    <a:pt x="3705224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799" y="933449"/>
              <a:ext cx="38100" cy="3429000"/>
            </a:xfrm>
            <a:custGeom>
              <a:avLst/>
              <a:gdLst/>
              <a:ahLst/>
              <a:cxnLst/>
              <a:rect l="l" t="t" r="r" b="b"/>
              <a:pathLst>
                <a:path w="38100" h="3429000">
                  <a:moveTo>
                    <a:pt x="38099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428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33399" y="1123949"/>
              <a:ext cx="390525" cy="419100"/>
            </a:xfrm>
            <a:custGeom>
              <a:avLst/>
              <a:gdLst/>
              <a:ahLst/>
              <a:cxnLst/>
              <a:rect l="l" t="t" r="r" b="b"/>
              <a:pathLst>
                <a:path w="390525" h="419100">
                  <a:moveTo>
                    <a:pt x="195262" y="419099"/>
                  </a:moveTo>
                  <a:lnTo>
                    <a:pt x="157168" y="415347"/>
                  </a:lnTo>
                  <a:lnTo>
                    <a:pt x="120538" y="404236"/>
                  </a:lnTo>
                  <a:lnTo>
                    <a:pt x="86780" y="386192"/>
                  </a:lnTo>
                  <a:lnTo>
                    <a:pt x="57191" y="361908"/>
                  </a:lnTo>
                  <a:lnTo>
                    <a:pt x="32907" y="332319"/>
                  </a:lnTo>
                  <a:lnTo>
                    <a:pt x="14863" y="298561"/>
                  </a:lnTo>
                  <a:lnTo>
                    <a:pt x="3751" y="261931"/>
                  </a:lnTo>
                  <a:lnTo>
                    <a:pt x="0" y="223837"/>
                  </a:lnTo>
                  <a:lnTo>
                    <a:pt x="0" y="195262"/>
                  </a:lnTo>
                  <a:lnTo>
                    <a:pt x="3751" y="157168"/>
                  </a:lnTo>
                  <a:lnTo>
                    <a:pt x="14863" y="120538"/>
                  </a:lnTo>
                  <a:lnTo>
                    <a:pt x="32907" y="86780"/>
                  </a:lnTo>
                  <a:lnTo>
                    <a:pt x="57191" y="57190"/>
                  </a:lnTo>
                  <a:lnTo>
                    <a:pt x="86780" y="32907"/>
                  </a:lnTo>
                  <a:lnTo>
                    <a:pt x="120538" y="14863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1"/>
                  </a:lnTo>
                  <a:lnTo>
                    <a:pt x="311590" y="38431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0"/>
                  </a:lnTo>
                  <a:lnTo>
                    <a:pt x="388414" y="166622"/>
                  </a:lnTo>
                  <a:lnTo>
                    <a:pt x="390524" y="195262"/>
                  </a:lnTo>
                  <a:lnTo>
                    <a:pt x="390524" y="223837"/>
                  </a:lnTo>
                  <a:lnTo>
                    <a:pt x="386773" y="261931"/>
                  </a:lnTo>
                  <a:lnTo>
                    <a:pt x="375661" y="298561"/>
                  </a:lnTo>
                  <a:lnTo>
                    <a:pt x="357617" y="332319"/>
                  </a:lnTo>
                  <a:lnTo>
                    <a:pt x="333333" y="361908"/>
                  </a:lnTo>
                  <a:lnTo>
                    <a:pt x="303744" y="386192"/>
                  </a:lnTo>
                  <a:lnTo>
                    <a:pt x="269986" y="404236"/>
                  </a:lnTo>
                  <a:lnTo>
                    <a:pt x="233356" y="415347"/>
                  </a:lnTo>
                  <a:lnTo>
                    <a:pt x="195262" y="4190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200149"/>
              <a:ext cx="238124" cy="2666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33387" y="1695449"/>
              <a:ext cx="3286125" cy="2476500"/>
            </a:xfrm>
            <a:custGeom>
              <a:avLst/>
              <a:gdLst/>
              <a:ahLst/>
              <a:cxnLst/>
              <a:rect l="l" t="t" r="r" b="b"/>
              <a:pathLst>
                <a:path w="3286125" h="2476500">
                  <a:moveTo>
                    <a:pt x="3286125" y="1595208"/>
                  </a:moveTo>
                  <a:lnTo>
                    <a:pt x="3270504" y="1553705"/>
                  </a:lnTo>
                  <a:lnTo>
                    <a:pt x="3234474" y="1527886"/>
                  </a:lnTo>
                  <a:lnTo>
                    <a:pt x="3214928" y="1524000"/>
                  </a:lnTo>
                  <a:lnTo>
                    <a:pt x="71208" y="1524000"/>
                  </a:lnTo>
                  <a:lnTo>
                    <a:pt x="29705" y="1539621"/>
                  </a:lnTo>
                  <a:lnTo>
                    <a:pt x="3886" y="1575663"/>
                  </a:lnTo>
                  <a:lnTo>
                    <a:pt x="0" y="1595208"/>
                  </a:lnTo>
                  <a:lnTo>
                    <a:pt x="0" y="2400300"/>
                  </a:lnTo>
                  <a:lnTo>
                    <a:pt x="0" y="2405303"/>
                  </a:lnTo>
                  <a:lnTo>
                    <a:pt x="15633" y="2446794"/>
                  </a:lnTo>
                  <a:lnTo>
                    <a:pt x="51663" y="2472613"/>
                  </a:lnTo>
                  <a:lnTo>
                    <a:pt x="71208" y="2476500"/>
                  </a:lnTo>
                  <a:lnTo>
                    <a:pt x="3214928" y="2476500"/>
                  </a:lnTo>
                  <a:lnTo>
                    <a:pt x="3256419" y="2460879"/>
                  </a:lnTo>
                  <a:lnTo>
                    <a:pt x="3282251" y="2424849"/>
                  </a:lnTo>
                  <a:lnTo>
                    <a:pt x="3286125" y="2405303"/>
                  </a:lnTo>
                  <a:lnTo>
                    <a:pt x="3286125" y="1595208"/>
                  </a:lnTo>
                  <a:close/>
                </a:path>
                <a:path w="3286125" h="2476500">
                  <a:moveTo>
                    <a:pt x="3286125" y="71208"/>
                  </a:moveTo>
                  <a:lnTo>
                    <a:pt x="3270504" y="29705"/>
                  </a:lnTo>
                  <a:lnTo>
                    <a:pt x="3234474" y="3886"/>
                  </a:lnTo>
                  <a:lnTo>
                    <a:pt x="3214928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295400"/>
                  </a:lnTo>
                  <a:lnTo>
                    <a:pt x="0" y="1300403"/>
                  </a:lnTo>
                  <a:lnTo>
                    <a:pt x="15633" y="1341894"/>
                  </a:lnTo>
                  <a:lnTo>
                    <a:pt x="51663" y="1367713"/>
                  </a:lnTo>
                  <a:lnTo>
                    <a:pt x="71208" y="1371600"/>
                  </a:lnTo>
                  <a:lnTo>
                    <a:pt x="3214928" y="1371600"/>
                  </a:lnTo>
                  <a:lnTo>
                    <a:pt x="3256419" y="1355979"/>
                  </a:lnTo>
                  <a:lnTo>
                    <a:pt x="3282251" y="1319949"/>
                  </a:lnTo>
                  <a:lnTo>
                    <a:pt x="3286125" y="1300403"/>
                  </a:lnTo>
                  <a:lnTo>
                    <a:pt x="3286125" y="7120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1847849"/>
              <a:ext cx="133349" cy="152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2152649"/>
              <a:ext cx="57149" cy="1523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2381249"/>
              <a:ext cx="57149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2800349"/>
              <a:ext cx="5714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" y="3371849"/>
              <a:ext cx="1904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3676649"/>
              <a:ext cx="5714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3905249"/>
              <a:ext cx="57149" cy="1523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42899" y="1168697"/>
            <a:ext cx="3667125" cy="288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94690">
              <a:lnSpc>
                <a:spcPct val="100000"/>
              </a:lnSpc>
              <a:spcBef>
                <a:spcPts val="120"/>
              </a:spcBef>
            </a:pPr>
            <a:r>
              <a:rPr dirty="0" sz="1600" spc="-120">
                <a:solidFill>
                  <a:srgbClr val="1F2937"/>
                </a:solidFill>
                <a:latin typeface="SimSun"/>
                <a:cs typeface="SimSun"/>
              </a:rPr>
              <a:t>互动</a:t>
            </a: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率</a:t>
            </a:r>
            <a:r>
              <a:rPr dirty="0" sz="1650" spc="-170">
                <a:solidFill>
                  <a:srgbClr val="1F2937"/>
                </a:solidFill>
                <a:latin typeface="SimSun"/>
                <a:cs typeface="SimSun"/>
              </a:rPr>
              <a:t>低</a:t>
            </a:r>
            <a:r>
              <a:rPr dirty="0" sz="1400" spc="95">
                <a:solidFill>
                  <a:srgbClr val="1F2937"/>
                </a:solidFill>
                <a:latin typeface="PMingLiU"/>
                <a:cs typeface="PMingLiU"/>
              </a:rPr>
              <a:t>，</a:t>
            </a:r>
            <a:r>
              <a:rPr dirty="0" sz="1650" spc="-165">
                <a:solidFill>
                  <a:srgbClr val="1F2937"/>
                </a:solidFill>
                <a:latin typeface="SimSun"/>
                <a:cs typeface="SimSun"/>
              </a:rPr>
              <a:t>评论</a:t>
            </a:r>
            <a:r>
              <a:rPr dirty="0" sz="1600" spc="-120">
                <a:solidFill>
                  <a:srgbClr val="1F2937"/>
                </a:solidFill>
                <a:latin typeface="PMingLiU"/>
                <a:cs typeface="PMingLiU"/>
              </a:rPr>
              <a:t>区</a:t>
            </a:r>
            <a:r>
              <a:rPr dirty="0" sz="1650" spc="-110">
                <a:solidFill>
                  <a:srgbClr val="1F2937"/>
                </a:solidFill>
                <a:latin typeface="SimSun"/>
                <a:cs typeface="SimSun"/>
              </a:rPr>
              <a:t>冷清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500">
              <a:latin typeface="SimSun"/>
              <a:cs typeface="SimSun"/>
            </a:endParaRPr>
          </a:p>
          <a:p>
            <a:pPr marL="513715">
              <a:lnSpc>
                <a:spcPct val="100000"/>
              </a:lnSpc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主</a:t>
            </a:r>
            <a:r>
              <a:rPr dirty="0" sz="1300" spc="-110">
                <a:solidFill>
                  <a:srgbClr val="374050"/>
                </a:solidFill>
                <a:latin typeface="SimSun"/>
                <a:cs typeface="SimSun"/>
              </a:rPr>
              <a:t>播策</a:t>
            </a:r>
            <a:r>
              <a:rPr dirty="0" sz="1300" spc="-50">
                <a:solidFill>
                  <a:srgbClr val="374050"/>
                </a:solidFill>
                <a:latin typeface="PMingLiU"/>
                <a:cs typeface="PMingLiU"/>
              </a:rPr>
              <a:t>略</a:t>
            </a:r>
            <a:endParaRPr sz="1300">
              <a:latin typeface="PMingLiU"/>
              <a:cs typeface="PMingLiU"/>
            </a:endParaRPr>
          </a:p>
          <a:p>
            <a:pPr marL="399415">
              <a:lnSpc>
                <a:spcPct val="100000"/>
              </a:lnSpc>
              <a:spcBef>
                <a:spcPts val="930"/>
              </a:spcBef>
            </a:pP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使用引导性话术，如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喜欢</a:t>
            </a:r>
            <a:r>
              <a:rPr dirty="0" sz="1050">
                <a:solidFill>
                  <a:srgbClr val="4A5462"/>
                </a:solidFill>
                <a:latin typeface="Arial"/>
                <a:cs typeface="Arial"/>
              </a:rPr>
              <a:t>A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的扣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，喜欢</a:t>
            </a:r>
            <a:r>
              <a:rPr dirty="0" sz="1050">
                <a:solidFill>
                  <a:srgbClr val="4A5462"/>
                </a:solidFill>
                <a:latin typeface="Arial"/>
                <a:cs typeface="Arial"/>
              </a:rPr>
              <a:t>B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的扣</a:t>
            </a:r>
            <a:r>
              <a:rPr dirty="0" sz="1050" spc="-25">
                <a:solidFill>
                  <a:srgbClr val="4A5462"/>
                </a:solidFill>
                <a:latin typeface="Arial"/>
                <a:cs typeface="Arial"/>
              </a:rPr>
              <a:t>2"</a:t>
            </a:r>
            <a:endParaRPr sz="1050">
              <a:latin typeface="Arial"/>
              <a:cs typeface="Arial"/>
            </a:endParaRPr>
          </a:p>
          <a:p>
            <a:pPr marL="399415" marR="363855">
              <a:lnSpc>
                <a:spcPct val="119000"/>
              </a:lnSpc>
              <a:spcBef>
                <a:spcPts val="300"/>
              </a:spcBef>
            </a:pP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通过提问</a:t>
            </a:r>
            <a:r>
              <a:rPr dirty="0" sz="1050" spc="-10">
                <a:solidFill>
                  <a:srgbClr val="4A5462"/>
                </a:solidFill>
                <a:latin typeface="PMingLiU"/>
                <a:cs typeface="PMingLiU"/>
              </a:rPr>
              <a:t>（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大家还有什么问题？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 spc="-10">
                <a:solidFill>
                  <a:srgbClr val="4A5462"/>
                </a:solidFill>
                <a:latin typeface="PMingLiU"/>
                <a:cs typeface="PMingLiU"/>
              </a:rPr>
              <a:t>）激发观众表达</a:t>
            </a:r>
            <a:r>
              <a:rPr dirty="0" sz="1050" spc="-50">
                <a:solidFill>
                  <a:srgbClr val="4A5462"/>
                </a:solidFill>
                <a:latin typeface="PMingLiU"/>
                <a:cs typeface="PMingLiU"/>
              </a:rPr>
              <a:t>欲</a:t>
            </a:r>
            <a:endParaRPr sz="1050">
              <a:latin typeface="PMingLiU"/>
              <a:cs typeface="PMingLiU"/>
            </a:endParaRPr>
          </a:p>
          <a:p>
            <a:pPr marL="399415">
              <a:lnSpc>
                <a:spcPct val="100000"/>
              </a:lnSpc>
              <a:spcBef>
                <a:spcPts val="540"/>
              </a:spcBef>
            </a:pP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制造共鸣</a:t>
            </a:r>
            <a:r>
              <a:rPr dirty="0" sz="1050" spc="-10">
                <a:solidFill>
                  <a:srgbClr val="4A5462"/>
                </a:solidFill>
                <a:latin typeface="PMingLiU"/>
                <a:cs typeface="PMingLiU"/>
              </a:rPr>
              <a:t>（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有没有和我一样经历的姐妹？</a:t>
            </a:r>
            <a:r>
              <a:rPr dirty="0" sz="1050" spc="-25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 spc="-25">
                <a:solidFill>
                  <a:srgbClr val="4A5462"/>
                </a:solidFill>
                <a:latin typeface="PMingLiU"/>
                <a:cs typeface="PMingLiU"/>
              </a:rPr>
              <a:t>）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050">
              <a:latin typeface="PMingLiU"/>
              <a:cs typeface="PMingLiU"/>
            </a:endParaRPr>
          </a:p>
          <a:p>
            <a:pPr marL="570865">
              <a:lnSpc>
                <a:spcPct val="100000"/>
              </a:lnSpc>
              <a:spcBef>
                <a:spcPts val="5"/>
              </a:spcBef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运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营</a:t>
            </a:r>
            <a:r>
              <a:rPr dirty="0" sz="1300" spc="-110">
                <a:solidFill>
                  <a:srgbClr val="374050"/>
                </a:solidFill>
                <a:latin typeface="PMingLiU"/>
                <a:cs typeface="PMingLiU"/>
              </a:rPr>
              <a:t>配</a:t>
            </a:r>
            <a:r>
              <a:rPr dirty="0" sz="1350" spc="-50">
                <a:solidFill>
                  <a:srgbClr val="374050"/>
                </a:solidFill>
                <a:latin typeface="SimSun"/>
                <a:cs typeface="SimSun"/>
              </a:rPr>
              <a:t>合</a:t>
            </a:r>
            <a:endParaRPr sz="1350">
              <a:latin typeface="SimSun"/>
              <a:cs typeface="SimSun"/>
            </a:endParaRPr>
          </a:p>
          <a:p>
            <a:pPr marL="399415">
              <a:lnSpc>
                <a:spcPct val="100000"/>
              </a:lnSpc>
              <a:spcBef>
                <a:spcPts val="9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适时通过弹幕刷屏引导话题</a:t>
            </a:r>
            <a:endParaRPr sz="1050">
              <a:latin typeface="PMingLiU"/>
              <a:cs typeface="PMingLiU"/>
            </a:endParaRPr>
          </a:p>
          <a:p>
            <a:pPr marL="399415">
              <a:lnSpc>
                <a:spcPct val="100000"/>
              </a:lnSpc>
              <a:spcBef>
                <a:spcPts val="540"/>
              </a:spcBef>
            </a:pP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设置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口令福袋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等活动，强制用户评论参与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238624" y="933449"/>
            <a:ext cx="3714750" cy="3429000"/>
            <a:chOff x="4238624" y="933449"/>
            <a:chExt cx="3714750" cy="3429000"/>
          </a:xfrm>
        </p:grpSpPr>
        <p:sp>
          <p:nvSpPr>
            <p:cNvPr id="18" name="object 18" descr=""/>
            <p:cNvSpPr/>
            <p:nvPr/>
          </p:nvSpPr>
          <p:spPr>
            <a:xfrm>
              <a:off x="4238624" y="933449"/>
              <a:ext cx="3714750" cy="3429000"/>
            </a:xfrm>
            <a:custGeom>
              <a:avLst/>
              <a:gdLst/>
              <a:ahLst/>
              <a:cxnLst/>
              <a:rect l="l" t="t" r="r" b="b"/>
              <a:pathLst>
                <a:path w="3714750" h="3429000">
                  <a:moveTo>
                    <a:pt x="3714749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3714749" y="0"/>
                  </a:lnTo>
                  <a:lnTo>
                    <a:pt x="371474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38624" y="933449"/>
              <a:ext cx="38100" cy="3429000"/>
            </a:xfrm>
            <a:custGeom>
              <a:avLst/>
              <a:gdLst/>
              <a:ahLst/>
              <a:cxnLst/>
              <a:rect l="l" t="t" r="r" b="b"/>
              <a:pathLst>
                <a:path w="38100" h="3429000">
                  <a:moveTo>
                    <a:pt x="38099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428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67224" y="1123949"/>
              <a:ext cx="390525" cy="419100"/>
            </a:xfrm>
            <a:custGeom>
              <a:avLst/>
              <a:gdLst/>
              <a:ahLst/>
              <a:cxnLst/>
              <a:rect l="l" t="t" r="r" b="b"/>
              <a:pathLst>
                <a:path w="390525" h="419100">
                  <a:moveTo>
                    <a:pt x="195262" y="419099"/>
                  </a:moveTo>
                  <a:lnTo>
                    <a:pt x="157168" y="415347"/>
                  </a:lnTo>
                  <a:lnTo>
                    <a:pt x="120538" y="404236"/>
                  </a:lnTo>
                  <a:lnTo>
                    <a:pt x="86779" y="386192"/>
                  </a:lnTo>
                  <a:lnTo>
                    <a:pt x="57190" y="361908"/>
                  </a:lnTo>
                  <a:lnTo>
                    <a:pt x="32907" y="332319"/>
                  </a:lnTo>
                  <a:lnTo>
                    <a:pt x="14862" y="298561"/>
                  </a:lnTo>
                  <a:lnTo>
                    <a:pt x="3751" y="261931"/>
                  </a:lnTo>
                  <a:lnTo>
                    <a:pt x="0" y="223837"/>
                  </a:lnTo>
                  <a:lnTo>
                    <a:pt x="0" y="195262"/>
                  </a:lnTo>
                  <a:lnTo>
                    <a:pt x="3751" y="157168"/>
                  </a:lnTo>
                  <a:lnTo>
                    <a:pt x="14862" y="120538"/>
                  </a:lnTo>
                  <a:lnTo>
                    <a:pt x="32907" y="86780"/>
                  </a:lnTo>
                  <a:lnTo>
                    <a:pt x="57190" y="57190"/>
                  </a:lnTo>
                  <a:lnTo>
                    <a:pt x="86779" y="32907"/>
                  </a:lnTo>
                  <a:lnTo>
                    <a:pt x="120538" y="14863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1"/>
                  </a:lnTo>
                  <a:lnTo>
                    <a:pt x="311589" y="38431"/>
                  </a:lnTo>
                  <a:lnTo>
                    <a:pt x="339950" y="64139"/>
                  </a:lnTo>
                  <a:lnTo>
                    <a:pt x="362751" y="94886"/>
                  </a:lnTo>
                  <a:lnTo>
                    <a:pt x="379115" y="129490"/>
                  </a:lnTo>
                  <a:lnTo>
                    <a:pt x="388414" y="166622"/>
                  </a:lnTo>
                  <a:lnTo>
                    <a:pt x="390524" y="195262"/>
                  </a:lnTo>
                  <a:lnTo>
                    <a:pt x="390524" y="223837"/>
                  </a:lnTo>
                  <a:lnTo>
                    <a:pt x="386772" y="261931"/>
                  </a:lnTo>
                  <a:lnTo>
                    <a:pt x="375661" y="298561"/>
                  </a:lnTo>
                  <a:lnTo>
                    <a:pt x="357616" y="332319"/>
                  </a:lnTo>
                  <a:lnTo>
                    <a:pt x="333333" y="361908"/>
                  </a:lnTo>
                  <a:lnTo>
                    <a:pt x="303744" y="386192"/>
                  </a:lnTo>
                  <a:lnTo>
                    <a:pt x="269985" y="404236"/>
                  </a:lnTo>
                  <a:lnTo>
                    <a:pt x="233355" y="415347"/>
                  </a:lnTo>
                  <a:lnTo>
                    <a:pt x="195262" y="4190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424" y="1200149"/>
              <a:ext cx="238124" cy="2666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467212" y="1695449"/>
              <a:ext cx="3295650" cy="2286000"/>
            </a:xfrm>
            <a:custGeom>
              <a:avLst/>
              <a:gdLst/>
              <a:ahLst/>
              <a:cxnLst/>
              <a:rect l="l" t="t" r="r" b="b"/>
              <a:pathLst>
                <a:path w="3295650" h="2286000">
                  <a:moveTo>
                    <a:pt x="3295650" y="1176108"/>
                  </a:moveTo>
                  <a:lnTo>
                    <a:pt x="3280029" y="1134605"/>
                  </a:lnTo>
                  <a:lnTo>
                    <a:pt x="3243986" y="1108786"/>
                  </a:lnTo>
                  <a:lnTo>
                    <a:pt x="3224453" y="1104900"/>
                  </a:lnTo>
                  <a:lnTo>
                    <a:pt x="71196" y="1104900"/>
                  </a:lnTo>
                  <a:lnTo>
                    <a:pt x="29705" y="1120533"/>
                  </a:lnTo>
                  <a:lnTo>
                    <a:pt x="3886" y="1156563"/>
                  </a:lnTo>
                  <a:lnTo>
                    <a:pt x="0" y="1176108"/>
                  </a:lnTo>
                  <a:lnTo>
                    <a:pt x="0" y="2209800"/>
                  </a:lnTo>
                  <a:lnTo>
                    <a:pt x="0" y="2214803"/>
                  </a:lnTo>
                  <a:lnTo>
                    <a:pt x="15621" y="2256294"/>
                  </a:lnTo>
                  <a:lnTo>
                    <a:pt x="51663" y="2282113"/>
                  </a:lnTo>
                  <a:lnTo>
                    <a:pt x="71196" y="2286000"/>
                  </a:lnTo>
                  <a:lnTo>
                    <a:pt x="3224453" y="2286000"/>
                  </a:lnTo>
                  <a:lnTo>
                    <a:pt x="3265944" y="2270379"/>
                  </a:lnTo>
                  <a:lnTo>
                    <a:pt x="3291763" y="2234349"/>
                  </a:lnTo>
                  <a:lnTo>
                    <a:pt x="3295650" y="2214803"/>
                  </a:lnTo>
                  <a:lnTo>
                    <a:pt x="3295650" y="1176108"/>
                  </a:lnTo>
                  <a:close/>
                </a:path>
                <a:path w="3295650" h="2286000">
                  <a:moveTo>
                    <a:pt x="3295650" y="71208"/>
                  </a:moveTo>
                  <a:lnTo>
                    <a:pt x="3280029" y="29705"/>
                  </a:lnTo>
                  <a:lnTo>
                    <a:pt x="3243986" y="3886"/>
                  </a:lnTo>
                  <a:lnTo>
                    <a:pt x="3224453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876300"/>
                  </a:lnTo>
                  <a:lnTo>
                    <a:pt x="0" y="881303"/>
                  </a:lnTo>
                  <a:lnTo>
                    <a:pt x="15621" y="922794"/>
                  </a:lnTo>
                  <a:lnTo>
                    <a:pt x="51663" y="948626"/>
                  </a:lnTo>
                  <a:lnTo>
                    <a:pt x="71196" y="952500"/>
                  </a:lnTo>
                  <a:lnTo>
                    <a:pt x="3224453" y="952500"/>
                  </a:lnTo>
                  <a:lnTo>
                    <a:pt x="3265944" y="936879"/>
                  </a:lnTo>
                  <a:lnTo>
                    <a:pt x="3291763" y="900849"/>
                  </a:lnTo>
                  <a:lnTo>
                    <a:pt x="3295650" y="881303"/>
                  </a:lnTo>
                  <a:lnTo>
                    <a:pt x="3295650" y="7120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524" y="1847849"/>
              <a:ext cx="133349" cy="1523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524" y="2152649"/>
              <a:ext cx="57149" cy="1523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524" y="2381249"/>
              <a:ext cx="5714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524" y="2952749"/>
              <a:ext cx="1904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524" y="3257549"/>
              <a:ext cx="57149" cy="1523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524" y="3486149"/>
              <a:ext cx="57149" cy="1523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524" y="3714749"/>
              <a:ext cx="57149" cy="1523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4276724" y="1168697"/>
            <a:ext cx="3676650" cy="269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97865">
              <a:lnSpc>
                <a:spcPct val="100000"/>
              </a:lnSpc>
              <a:spcBef>
                <a:spcPts val="120"/>
              </a:spcBef>
            </a:pPr>
            <a:r>
              <a:rPr dirty="0" sz="1600" spc="-120">
                <a:solidFill>
                  <a:srgbClr val="1F2937"/>
                </a:solidFill>
                <a:latin typeface="PMingLiU"/>
                <a:cs typeface="PMingLiU"/>
              </a:rPr>
              <a:t>观</a:t>
            </a:r>
            <a:r>
              <a:rPr dirty="0" sz="1650" spc="-165">
                <a:solidFill>
                  <a:srgbClr val="1F2937"/>
                </a:solidFill>
                <a:latin typeface="SimSun"/>
                <a:cs typeface="SimSun"/>
              </a:rPr>
              <a:t>众</a:t>
            </a: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流</a:t>
            </a:r>
            <a:r>
              <a:rPr dirty="0" sz="1650" spc="-165">
                <a:solidFill>
                  <a:srgbClr val="1F2937"/>
                </a:solidFill>
                <a:latin typeface="SimSun"/>
                <a:cs typeface="SimSun"/>
              </a:rPr>
              <a:t>失快</a:t>
            </a:r>
            <a:r>
              <a:rPr dirty="0" sz="1400" spc="95">
                <a:solidFill>
                  <a:srgbClr val="1F2937"/>
                </a:solidFill>
                <a:latin typeface="PMingLiU"/>
                <a:cs typeface="PMingLiU"/>
              </a:rPr>
              <a:t>，</a:t>
            </a:r>
            <a:r>
              <a:rPr dirty="0" sz="1650" spc="-165">
                <a:solidFill>
                  <a:srgbClr val="1F2937"/>
                </a:solidFill>
                <a:latin typeface="PMingLiU"/>
                <a:cs typeface="PMingLiU"/>
              </a:rPr>
              <a:t>在</a:t>
            </a:r>
            <a:r>
              <a:rPr dirty="0" sz="1650" spc="-165">
                <a:solidFill>
                  <a:srgbClr val="1F2937"/>
                </a:solidFill>
                <a:latin typeface="SimSun"/>
                <a:cs typeface="SimSun"/>
              </a:rPr>
              <a:t>线</a:t>
            </a:r>
            <a:r>
              <a:rPr dirty="0" sz="1600" spc="-120">
                <a:solidFill>
                  <a:srgbClr val="1F2937"/>
                </a:solidFill>
                <a:latin typeface="SimSun"/>
                <a:cs typeface="SimSun"/>
              </a:rPr>
              <a:t>人数</a:t>
            </a:r>
            <a:r>
              <a:rPr dirty="0" sz="1550" spc="-70">
                <a:solidFill>
                  <a:srgbClr val="1F2937"/>
                </a:solidFill>
                <a:latin typeface="PMingLiU"/>
                <a:cs typeface="PMingLiU"/>
              </a:rPr>
              <a:t>下</a:t>
            </a:r>
            <a:r>
              <a:rPr dirty="0" sz="1650" spc="-50">
                <a:solidFill>
                  <a:srgbClr val="1F2937"/>
                </a:solidFill>
                <a:latin typeface="SimSun"/>
                <a:cs typeface="SimSun"/>
              </a:rPr>
              <a:t>滑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500">
              <a:latin typeface="SimSun"/>
              <a:cs typeface="SimSun"/>
            </a:endParaRPr>
          </a:p>
          <a:p>
            <a:pPr marL="516890">
              <a:lnSpc>
                <a:spcPct val="100000"/>
              </a:lnSpc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主</a:t>
            </a:r>
            <a:r>
              <a:rPr dirty="0" sz="1300" spc="-110">
                <a:solidFill>
                  <a:srgbClr val="374050"/>
                </a:solidFill>
                <a:latin typeface="SimSun"/>
                <a:cs typeface="SimSun"/>
              </a:rPr>
              <a:t>播策</a:t>
            </a:r>
            <a:r>
              <a:rPr dirty="0" sz="1300" spc="-50">
                <a:solidFill>
                  <a:srgbClr val="374050"/>
                </a:solidFill>
                <a:latin typeface="PMingLiU"/>
                <a:cs typeface="PMingLiU"/>
              </a:rPr>
              <a:t>略</a:t>
            </a:r>
            <a:endParaRPr sz="1300">
              <a:latin typeface="PMingLiU"/>
              <a:cs typeface="PMingLiU"/>
            </a:endParaRPr>
          </a:p>
          <a:p>
            <a:pPr marL="402590" marR="1265555">
              <a:lnSpc>
                <a:spcPct val="142900"/>
              </a:lnSpc>
              <a:spcBef>
                <a:spcPts val="39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立即预告后续重磅福利或爆款产品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用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憋单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"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方式制造悬念，留住观众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050">
              <a:latin typeface="PMingLiU"/>
              <a:cs typeface="PMingLiU"/>
            </a:endParaRPr>
          </a:p>
          <a:p>
            <a:pPr marL="574040">
              <a:lnSpc>
                <a:spcPct val="100000"/>
              </a:lnSpc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运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营</a:t>
            </a:r>
            <a:r>
              <a:rPr dirty="0" sz="1300" spc="-110">
                <a:solidFill>
                  <a:srgbClr val="374050"/>
                </a:solidFill>
                <a:latin typeface="PMingLiU"/>
                <a:cs typeface="PMingLiU"/>
              </a:rPr>
              <a:t>配</a:t>
            </a:r>
            <a:r>
              <a:rPr dirty="0" sz="1350" spc="-50">
                <a:solidFill>
                  <a:srgbClr val="374050"/>
                </a:solidFill>
                <a:latin typeface="SimSun"/>
                <a:cs typeface="SimSun"/>
              </a:rPr>
              <a:t>合</a:t>
            </a:r>
            <a:endParaRPr sz="1350">
              <a:latin typeface="SimSun"/>
              <a:cs typeface="SimSun"/>
            </a:endParaRPr>
          </a:p>
          <a:p>
            <a:pPr marL="402590">
              <a:lnSpc>
                <a:spcPct val="100000"/>
              </a:lnSpc>
              <a:spcBef>
                <a:spcPts val="93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检查流量来源是否精准</a:t>
            </a:r>
            <a:endParaRPr sz="1050">
              <a:latin typeface="PMingLiU"/>
              <a:cs typeface="PMingLiU"/>
            </a:endParaRPr>
          </a:p>
          <a:p>
            <a:pPr marL="402590" marR="465455">
              <a:lnSpc>
                <a:spcPct val="142900"/>
              </a:lnSpc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如果掉人严重，考虑通过付费投流稳住在线人数分析观众停留时间，优化直播节奏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181974" y="933449"/>
            <a:ext cx="3705225" cy="3429000"/>
            <a:chOff x="8181974" y="933449"/>
            <a:chExt cx="3705225" cy="3429000"/>
          </a:xfrm>
        </p:grpSpPr>
        <p:sp>
          <p:nvSpPr>
            <p:cNvPr id="32" name="object 32" descr=""/>
            <p:cNvSpPr/>
            <p:nvPr/>
          </p:nvSpPr>
          <p:spPr>
            <a:xfrm>
              <a:off x="8181974" y="933449"/>
              <a:ext cx="3705225" cy="3429000"/>
            </a:xfrm>
            <a:custGeom>
              <a:avLst/>
              <a:gdLst/>
              <a:ahLst/>
              <a:cxnLst/>
              <a:rect l="l" t="t" r="r" b="b"/>
              <a:pathLst>
                <a:path w="3705225" h="3429000">
                  <a:moveTo>
                    <a:pt x="3705224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3705224" y="0"/>
                  </a:lnTo>
                  <a:lnTo>
                    <a:pt x="3705224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181974" y="933449"/>
              <a:ext cx="38100" cy="3429000"/>
            </a:xfrm>
            <a:custGeom>
              <a:avLst/>
              <a:gdLst/>
              <a:ahLst/>
              <a:cxnLst/>
              <a:rect l="l" t="t" r="r" b="b"/>
              <a:pathLst>
                <a:path w="38100" h="3429000">
                  <a:moveTo>
                    <a:pt x="38099" y="3428999"/>
                  </a:moveTo>
                  <a:lnTo>
                    <a:pt x="0" y="3428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4289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410574" y="1123949"/>
              <a:ext cx="276225" cy="419100"/>
            </a:xfrm>
            <a:custGeom>
              <a:avLst/>
              <a:gdLst/>
              <a:ahLst/>
              <a:cxnLst/>
              <a:rect l="l" t="t" r="r" b="b"/>
              <a:pathLst>
                <a:path w="276225" h="419100">
                  <a:moveTo>
                    <a:pt x="138112" y="419099"/>
                  </a:moveTo>
                  <a:lnTo>
                    <a:pt x="98019" y="413154"/>
                  </a:lnTo>
                  <a:lnTo>
                    <a:pt x="61379" y="395823"/>
                  </a:lnTo>
                  <a:lnTo>
                    <a:pt x="31347" y="368605"/>
                  </a:lnTo>
                  <a:lnTo>
                    <a:pt x="10512" y="333840"/>
                  </a:lnTo>
                  <a:lnTo>
                    <a:pt x="663" y="294524"/>
                  </a:lnTo>
                  <a:lnTo>
                    <a:pt x="0" y="280987"/>
                  </a:lnTo>
                  <a:lnTo>
                    <a:pt x="0" y="138112"/>
                  </a:lnTo>
                  <a:lnTo>
                    <a:pt x="5944" y="98019"/>
                  </a:lnTo>
                  <a:lnTo>
                    <a:pt x="23275" y="61381"/>
                  </a:lnTo>
                  <a:lnTo>
                    <a:pt x="50493" y="31348"/>
                  </a:lnTo>
                  <a:lnTo>
                    <a:pt x="85258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44897" y="165"/>
                  </a:lnTo>
                  <a:lnTo>
                    <a:pt x="184632" y="8069"/>
                  </a:lnTo>
                  <a:lnTo>
                    <a:pt x="220391" y="27183"/>
                  </a:lnTo>
                  <a:lnTo>
                    <a:pt x="249039" y="55831"/>
                  </a:lnTo>
                  <a:lnTo>
                    <a:pt x="268154" y="91591"/>
                  </a:lnTo>
                  <a:lnTo>
                    <a:pt x="276058" y="131327"/>
                  </a:lnTo>
                  <a:lnTo>
                    <a:pt x="276224" y="138112"/>
                  </a:lnTo>
                  <a:lnTo>
                    <a:pt x="276224" y="280987"/>
                  </a:lnTo>
                  <a:lnTo>
                    <a:pt x="270278" y="321079"/>
                  </a:lnTo>
                  <a:lnTo>
                    <a:pt x="252947" y="357718"/>
                  </a:lnTo>
                  <a:lnTo>
                    <a:pt x="225730" y="387750"/>
                  </a:lnTo>
                  <a:lnTo>
                    <a:pt x="190965" y="408586"/>
                  </a:lnTo>
                  <a:lnTo>
                    <a:pt x="151649" y="418436"/>
                  </a:lnTo>
                  <a:lnTo>
                    <a:pt x="138112" y="4190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6774" y="1200149"/>
              <a:ext cx="123824" cy="26669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8410562" y="1695449"/>
              <a:ext cx="3286125" cy="2286000"/>
            </a:xfrm>
            <a:custGeom>
              <a:avLst/>
              <a:gdLst/>
              <a:ahLst/>
              <a:cxnLst/>
              <a:rect l="l" t="t" r="r" b="b"/>
              <a:pathLst>
                <a:path w="3286125" h="2286000">
                  <a:moveTo>
                    <a:pt x="3286125" y="1404708"/>
                  </a:moveTo>
                  <a:lnTo>
                    <a:pt x="3270504" y="1363205"/>
                  </a:lnTo>
                  <a:lnTo>
                    <a:pt x="3234461" y="1337386"/>
                  </a:lnTo>
                  <a:lnTo>
                    <a:pt x="3214928" y="1333512"/>
                  </a:lnTo>
                  <a:lnTo>
                    <a:pt x="71196" y="1333512"/>
                  </a:lnTo>
                  <a:lnTo>
                    <a:pt x="29705" y="1349133"/>
                  </a:lnTo>
                  <a:lnTo>
                    <a:pt x="3886" y="1385163"/>
                  </a:lnTo>
                  <a:lnTo>
                    <a:pt x="0" y="1404708"/>
                  </a:lnTo>
                  <a:lnTo>
                    <a:pt x="0" y="2209800"/>
                  </a:lnTo>
                  <a:lnTo>
                    <a:pt x="0" y="2214803"/>
                  </a:lnTo>
                  <a:lnTo>
                    <a:pt x="15621" y="2256294"/>
                  </a:lnTo>
                  <a:lnTo>
                    <a:pt x="51663" y="2282113"/>
                  </a:lnTo>
                  <a:lnTo>
                    <a:pt x="71196" y="2286000"/>
                  </a:lnTo>
                  <a:lnTo>
                    <a:pt x="3214928" y="2286000"/>
                  </a:lnTo>
                  <a:lnTo>
                    <a:pt x="3256419" y="2270379"/>
                  </a:lnTo>
                  <a:lnTo>
                    <a:pt x="3282238" y="2234349"/>
                  </a:lnTo>
                  <a:lnTo>
                    <a:pt x="3286125" y="2214803"/>
                  </a:lnTo>
                  <a:lnTo>
                    <a:pt x="3286125" y="1404708"/>
                  </a:lnTo>
                  <a:close/>
                </a:path>
                <a:path w="3286125" h="2286000">
                  <a:moveTo>
                    <a:pt x="3286125" y="71208"/>
                  </a:moveTo>
                  <a:lnTo>
                    <a:pt x="3270504" y="29705"/>
                  </a:lnTo>
                  <a:lnTo>
                    <a:pt x="3234461" y="3886"/>
                  </a:lnTo>
                  <a:lnTo>
                    <a:pt x="3214928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104900"/>
                  </a:lnTo>
                  <a:lnTo>
                    <a:pt x="0" y="1109903"/>
                  </a:lnTo>
                  <a:lnTo>
                    <a:pt x="15621" y="1151394"/>
                  </a:lnTo>
                  <a:lnTo>
                    <a:pt x="51663" y="1177226"/>
                  </a:lnTo>
                  <a:lnTo>
                    <a:pt x="71196" y="1181100"/>
                  </a:lnTo>
                  <a:lnTo>
                    <a:pt x="3214928" y="1181100"/>
                  </a:lnTo>
                  <a:lnTo>
                    <a:pt x="3256419" y="1165479"/>
                  </a:lnTo>
                  <a:lnTo>
                    <a:pt x="3282238" y="1129449"/>
                  </a:lnTo>
                  <a:lnTo>
                    <a:pt x="3286125" y="1109903"/>
                  </a:lnTo>
                  <a:lnTo>
                    <a:pt x="3286125" y="7120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4874" y="1847849"/>
              <a:ext cx="133349" cy="15239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874" y="2152649"/>
              <a:ext cx="57149" cy="1523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874" y="2381249"/>
              <a:ext cx="57149" cy="1523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874" y="2609849"/>
              <a:ext cx="57149" cy="15239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4874" y="3181349"/>
              <a:ext cx="190499" cy="1523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874" y="3486149"/>
              <a:ext cx="57149" cy="15239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874" y="3714749"/>
              <a:ext cx="57149" cy="15239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8220074" y="1168697"/>
            <a:ext cx="3667125" cy="269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77215">
              <a:lnSpc>
                <a:spcPct val="100000"/>
              </a:lnSpc>
              <a:spcBef>
                <a:spcPts val="120"/>
              </a:spcBef>
            </a:pP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商</a:t>
            </a:r>
            <a:r>
              <a:rPr dirty="0" sz="1600" spc="-120">
                <a:solidFill>
                  <a:srgbClr val="1F2937"/>
                </a:solidFill>
                <a:latin typeface="PMingLiU"/>
                <a:cs typeface="PMingLiU"/>
              </a:rPr>
              <a:t>品</a:t>
            </a:r>
            <a:r>
              <a:rPr dirty="0" sz="1650" spc="-165">
                <a:solidFill>
                  <a:srgbClr val="1F2937"/>
                </a:solidFill>
                <a:latin typeface="SimSun"/>
                <a:cs typeface="SimSun"/>
              </a:rPr>
              <a:t>点击</a:t>
            </a: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率</a:t>
            </a:r>
            <a:r>
              <a:rPr dirty="0" sz="1650" spc="-50">
                <a:solidFill>
                  <a:srgbClr val="1F2937"/>
                </a:solidFill>
                <a:latin typeface="SimSun"/>
                <a:cs typeface="SimSun"/>
              </a:rPr>
              <a:t>低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500">
              <a:latin typeface="SimSun"/>
              <a:cs typeface="SimSun"/>
            </a:endParaRPr>
          </a:p>
          <a:p>
            <a:pPr marL="510540">
              <a:lnSpc>
                <a:spcPct val="100000"/>
              </a:lnSpc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主</a:t>
            </a:r>
            <a:r>
              <a:rPr dirty="0" sz="1300" spc="-110">
                <a:solidFill>
                  <a:srgbClr val="374050"/>
                </a:solidFill>
                <a:latin typeface="SimSun"/>
                <a:cs typeface="SimSun"/>
              </a:rPr>
              <a:t>播策</a:t>
            </a:r>
            <a:r>
              <a:rPr dirty="0" sz="1300" spc="-50">
                <a:solidFill>
                  <a:srgbClr val="374050"/>
                </a:solidFill>
                <a:latin typeface="PMingLiU"/>
                <a:cs typeface="PMingLiU"/>
              </a:rPr>
              <a:t>略</a:t>
            </a:r>
            <a:endParaRPr sz="1300">
              <a:latin typeface="PMingLiU"/>
              <a:cs typeface="PMingLiU"/>
            </a:endParaRPr>
          </a:p>
          <a:p>
            <a:pPr algn="just" marL="396240" marR="1262380">
              <a:lnSpc>
                <a:spcPct val="142900"/>
              </a:lnSpc>
              <a:spcBef>
                <a:spcPts val="39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重新强调产品核心卖点和优惠力度增加使用场景的演示，激发购买欲突出产品稀缺性，创造紧迫感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050">
              <a:latin typeface="PMingLiU"/>
              <a:cs typeface="PMingLiU"/>
            </a:endParaRPr>
          </a:p>
          <a:p>
            <a:pPr marL="567690">
              <a:lnSpc>
                <a:spcPct val="100000"/>
              </a:lnSpc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运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营</a:t>
            </a:r>
            <a:r>
              <a:rPr dirty="0" sz="1300" spc="-110">
                <a:solidFill>
                  <a:srgbClr val="374050"/>
                </a:solidFill>
                <a:latin typeface="PMingLiU"/>
                <a:cs typeface="PMingLiU"/>
              </a:rPr>
              <a:t>配</a:t>
            </a:r>
            <a:r>
              <a:rPr dirty="0" sz="1350" spc="-50">
                <a:solidFill>
                  <a:srgbClr val="374050"/>
                </a:solidFill>
                <a:latin typeface="SimSun"/>
                <a:cs typeface="SimSun"/>
              </a:rPr>
              <a:t>合</a:t>
            </a:r>
            <a:endParaRPr sz="1350">
              <a:latin typeface="SimSun"/>
              <a:cs typeface="SimSun"/>
            </a:endParaRPr>
          </a:p>
          <a:p>
            <a:pPr marL="396240" marR="1262380">
              <a:lnSpc>
                <a:spcPct val="142900"/>
              </a:lnSpc>
              <a:spcBef>
                <a:spcPts val="39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直播间界面上弹出商品讲解卡片</a:t>
            </a: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 </a:t>
            </a: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通过字幕提示引导观众点击购物车</a:t>
            </a:r>
            <a:endParaRPr sz="1050">
              <a:latin typeface="PMingLiU"/>
              <a:cs typeface="PMingLiU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-125">
                <a:latin typeface="PMingLiU"/>
                <a:cs typeface="PMingLiU"/>
              </a:rPr>
              <a:t>开</a:t>
            </a:r>
            <a:r>
              <a:rPr dirty="0" spc="-270"/>
              <a:t>播</a:t>
            </a:r>
            <a:r>
              <a:rPr dirty="0" spc="-250">
                <a:latin typeface="PMingLiU"/>
                <a:cs typeface="PMingLiU"/>
              </a:rPr>
              <a:t>中</a:t>
            </a:r>
            <a:r>
              <a:rPr dirty="0" sz="2350" spc="-125">
                <a:latin typeface="PMingLiU"/>
                <a:cs typeface="PMingLiU"/>
              </a:rPr>
              <a:t>盯</a:t>
            </a:r>
            <a:r>
              <a:rPr dirty="0" sz="2450" spc="-229">
                <a:latin typeface="PMingLiU"/>
                <a:cs typeface="PMingLiU"/>
              </a:rPr>
              <a:t>盘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50">
                <a:latin typeface="PMingLiU"/>
                <a:cs typeface="PMingLiU"/>
              </a:rPr>
              <a:t>处</a:t>
            </a:r>
            <a:r>
              <a:rPr dirty="0" sz="2450" spc="-229">
                <a:latin typeface="PMingLiU"/>
                <a:cs typeface="PMingLiU"/>
              </a:rPr>
              <a:t>理</a:t>
            </a:r>
            <a:r>
              <a:rPr dirty="0" sz="2550" spc="-310"/>
              <a:t>突</a:t>
            </a:r>
            <a:r>
              <a:rPr dirty="0" sz="2450" spc="-229">
                <a:latin typeface="PMingLiU"/>
                <a:cs typeface="PMingLiU"/>
              </a:rPr>
              <a:t>发</a:t>
            </a:r>
            <a:r>
              <a:rPr dirty="0" spc="-250"/>
              <a:t>情</a:t>
            </a:r>
            <a:r>
              <a:rPr dirty="0" sz="2400" spc="-50">
                <a:latin typeface="PMingLiU"/>
                <a:cs typeface="PMingLiU"/>
              </a:rPr>
              <a:t>况</a:t>
            </a:r>
            <a:endParaRPr sz="240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599" y="4286249"/>
            <a:ext cx="11734800" cy="514350"/>
            <a:chOff x="228599" y="4286249"/>
            <a:chExt cx="11734800" cy="514350"/>
          </a:xfrm>
        </p:grpSpPr>
        <p:sp>
          <p:nvSpPr>
            <p:cNvPr id="4" name="object 4" descr=""/>
            <p:cNvSpPr/>
            <p:nvPr/>
          </p:nvSpPr>
          <p:spPr>
            <a:xfrm>
              <a:off x="233362" y="4291012"/>
              <a:ext cx="11725275" cy="504825"/>
            </a:xfrm>
            <a:custGeom>
              <a:avLst/>
              <a:gdLst/>
              <a:ahLst/>
              <a:cxnLst/>
              <a:rect l="l" t="t" r="r" b="b"/>
              <a:pathLst>
                <a:path w="11725275" h="504825">
                  <a:moveTo>
                    <a:pt x="11658525" y="504824"/>
                  </a:moveTo>
                  <a:lnTo>
                    <a:pt x="66746" y="504824"/>
                  </a:lnTo>
                  <a:lnTo>
                    <a:pt x="62101" y="504366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658525" y="0"/>
                  </a:lnTo>
                  <a:lnTo>
                    <a:pt x="11697423" y="14645"/>
                  </a:lnTo>
                  <a:lnTo>
                    <a:pt x="11721628" y="48432"/>
                  </a:lnTo>
                  <a:lnTo>
                    <a:pt x="11725274" y="66746"/>
                  </a:lnTo>
                  <a:lnTo>
                    <a:pt x="11725274" y="438077"/>
                  </a:lnTo>
                  <a:lnTo>
                    <a:pt x="11710627" y="476975"/>
                  </a:lnTo>
                  <a:lnTo>
                    <a:pt x="11676839" y="501181"/>
                  </a:lnTo>
                  <a:lnTo>
                    <a:pt x="11663170" y="504366"/>
                  </a:lnTo>
                  <a:lnTo>
                    <a:pt x="11658525" y="504824"/>
                  </a:lnTo>
                  <a:close/>
                </a:path>
              </a:pathLst>
            </a:custGeom>
            <a:solidFill>
              <a:srgbClr val="FE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3362" y="4291012"/>
              <a:ext cx="11725275" cy="504825"/>
            </a:xfrm>
            <a:custGeom>
              <a:avLst/>
              <a:gdLst/>
              <a:ahLst/>
              <a:cxnLst/>
              <a:rect l="l" t="t" r="r" b="b"/>
              <a:pathLst>
                <a:path w="1172527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653836" y="0"/>
                  </a:lnTo>
                  <a:lnTo>
                    <a:pt x="11658525" y="0"/>
                  </a:lnTo>
                  <a:lnTo>
                    <a:pt x="11663170" y="457"/>
                  </a:lnTo>
                  <a:lnTo>
                    <a:pt x="11701032" y="17606"/>
                  </a:lnTo>
                  <a:lnTo>
                    <a:pt x="11722984" y="52899"/>
                  </a:lnTo>
                  <a:lnTo>
                    <a:pt x="11725274" y="66746"/>
                  </a:lnTo>
                  <a:lnTo>
                    <a:pt x="11725274" y="71437"/>
                  </a:lnTo>
                  <a:lnTo>
                    <a:pt x="11725274" y="433387"/>
                  </a:lnTo>
                  <a:lnTo>
                    <a:pt x="11725274" y="438077"/>
                  </a:lnTo>
                  <a:lnTo>
                    <a:pt x="11724815" y="442723"/>
                  </a:lnTo>
                  <a:lnTo>
                    <a:pt x="11707665" y="480584"/>
                  </a:lnTo>
                  <a:lnTo>
                    <a:pt x="11681173" y="499386"/>
                  </a:lnTo>
                  <a:lnTo>
                    <a:pt x="11676839" y="501181"/>
                  </a:lnTo>
                  <a:lnTo>
                    <a:pt x="11672372" y="502536"/>
                  </a:lnTo>
                  <a:lnTo>
                    <a:pt x="11667771" y="503451"/>
                  </a:lnTo>
                  <a:lnTo>
                    <a:pt x="11663170" y="504366"/>
                  </a:lnTo>
                  <a:lnTo>
                    <a:pt x="11658525" y="504824"/>
                  </a:lnTo>
                  <a:lnTo>
                    <a:pt x="11653836" y="504824"/>
                  </a:lnTo>
                  <a:lnTo>
                    <a:pt x="71437" y="504824"/>
                  </a:lnTo>
                  <a:lnTo>
                    <a:pt x="66746" y="504824"/>
                  </a:lnTo>
                  <a:lnTo>
                    <a:pt x="62101" y="504366"/>
                  </a:lnTo>
                  <a:lnTo>
                    <a:pt x="57500" y="503451"/>
                  </a:lnTo>
                  <a:lnTo>
                    <a:pt x="52900" y="502536"/>
                  </a:lnTo>
                  <a:lnTo>
                    <a:pt x="48433" y="501181"/>
                  </a:lnTo>
                  <a:lnTo>
                    <a:pt x="44099" y="499386"/>
                  </a:lnTo>
                  <a:lnTo>
                    <a:pt x="39765" y="497591"/>
                  </a:lnTo>
                  <a:lnTo>
                    <a:pt x="35649" y="495390"/>
                  </a:lnTo>
                  <a:lnTo>
                    <a:pt x="31748" y="492784"/>
                  </a:lnTo>
                  <a:lnTo>
                    <a:pt x="27848" y="490178"/>
                  </a:lnTo>
                  <a:lnTo>
                    <a:pt x="3642" y="456391"/>
                  </a:lnTo>
                  <a:lnTo>
                    <a:pt x="1372" y="447323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FEF0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4" y="4410074"/>
              <a:ext cx="142874" cy="2666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768725" y="863600"/>
            <a:ext cx="46545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PMingLiU"/>
                <a:cs typeface="PMingLiU"/>
              </a:rPr>
              <a:t>成功的直播需要提前设想可能发生的问题，并准备好解决方案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28599" y="1276349"/>
            <a:ext cx="3781425" cy="2857500"/>
            <a:chOff x="228599" y="1276349"/>
            <a:chExt cx="3781425" cy="2857500"/>
          </a:xfrm>
        </p:grpSpPr>
        <p:sp>
          <p:nvSpPr>
            <p:cNvPr id="9" name="object 9" descr=""/>
            <p:cNvSpPr/>
            <p:nvPr/>
          </p:nvSpPr>
          <p:spPr>
            <a:xfrm>
              <a:off x="228599" y="1276349"/>
              <a:ext cx="3781425" cy="2857500"/>
            </a:xfrm>
            <a:custGeom>
              <a:avLst/>
              <a:gdLst/>
              <a:ahLst/>
              <a:cxnLst/>
              <a:rect l="l" t="t" r="r" b="b"/>
              <a:pathLst>
                <a:path w="3781425" h="2857500">
                  <a:moveTo>
                    <a:pt x="3638549" y="2857499"/>
                  </a:moveTo>
                  <a:lnTo>
                    <a:pt x="142874" y="2857499"/>
                  </a:lnTo>
                  <a:lnTo>
                    <a:pt x="135855" y="2857328"/>
                  </a:lnTo>
                  <a:lnTo>
                    <a:pt x="94749" y="2849151"/>
                  </a:lnTo>
                  <a:lnTo>
                    <a:pt x="57757" y="2829378"/>
                  </a:lnTo>
                  <a:lnTo>
                    <a:pt x="28121" y="2799742"/>
                  </a:lnTo>
                  <a:lnTo>
                    <a:pt x="8348" y="2762749"/>
                  </a:lnTo>
                  <a:lnTo>
                    <a:pt x="171" y="2721643"/>
                  </a:lnTo>
                  <a:lnTo>
                    <a:pt x="0" y="27146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638549" y="0"/>
                  </a:lnTo>
                  <a:lnTo>
                    <a:pt x="3680024" y="6150"/>
                  </a:lnTo>
                  <a:lnTo>
                    <a:pt x="3717926" y="24078"/>
                  </a:lnTo>
                  <a:lnTo>
                    <a:pt x="3748994" y="52234"/>
                  </a:lnTo>
                  <a:lnTo>
                    <a:pt x="3770548" y="88198"/>
                  </a:lnTo>
                  <a:lnTo>
                    <a:pt x="3780738" y="128870"/>
                  </a:lnTo>
                  <a:lnTo>
                    <a:pt x="3781424" y="142874"/>
                  </a:lnTo>
                  <a:lnTo>
                    <a:pt x="3781424" y="2714624"/>
                  </a:lnTo>
                  <a:lnTo>
                    <a:pt x="3775273" y="2756099"/>
                  </a:lnTo>
                  <a:lnTo>
                    <a:pt x="3757345" y="2794001"/>
                  </a:lnTo>
                  <a:lnTo>
                    <a:pt x="3729189" y="2825069"/>
                  </a:lnTo>
                  <a:lnTo>
                    <a:pt x="3693225" y="2846623"/>
                  </a:lnTo>
                  <a:lnTo>
                    <a:pt x="3652553" y="2856813"/>
                  </a:lnTo>
                  <a:lnTo>
                    <a:pt x="3638549" y="2857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0049" y="1809749"/>
              <a:ext cx="3457575" cy="1104900"/>
            </a:xfrm>
            <a:custGeom>
              <a:avLst/>
              <a:gdLst/>
              <a:ahLst/>
              <a:cxnLst/>
              <a:rect l="l" t="t" r="r" b="b"/>
              <a:pathLst>
                <a:path w="3457575" h="1104900">
                  <a:moveTo>
                    <a:pt x="3424526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24526" y="0"/>
                  </a:lnTo>
                  <a:lnTo>
                    <a:pt x="3456607" y="28187"/>
                  </a:lnTo>
                  <a:lnTo>
                    <a:pt x="3457574" y="33047"/>
                  </a:lnTo>
                  <a:lnTo>
                    <a:pt x="3457574" y="1071851"/>
                  </a:lnTo>
                  <a:lnTo>
                    <a:pt x="3429386" y="1103932"/>
                  </a:lnTo>
                  <a:lnTo>
                    <a:pt x="3424526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0999" y="180974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FF57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0049" y="3067049"/>
              <a:ext cx="3457575" cy="914400"/>
            </a:xfrm>
            <a:custGeom>
              <a:avLst/>
              <a:gdLst/>
              <a:ahLst/>
              <a:cxnLst/>
              <a:rect l="l" t="t" r="r" b="b"/>
              <a:pathLst>
                <a:path w="3457575" h="914400">
                  <a:moveTo>
                    <a:pt x="3424526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24526" y="0"/>
                  </a:lnTo>
                  <a:lnTo>
                    <a:pt x="3456607" y="28186"/>
                  </a:lnTo>
                  <a:lnTo>
                    <a:pt x="3457574" y="33047"/>
                  </a:lnTo>
                  <a:lnTo>
                    <a:pt x="3457574" y="881351"/>
                  </a:lnTo>
                  <a:lnTo>
                    <a:pt x="3429386" y="913432"/>
                  </a:lnTo>
                  <a:lnTo>
                    <a:pt x="3424526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0999" y="306704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FF57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1466849"/>
              <a:ext cx="190499" cy="1904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34999" y="1403064"/>
            <a:ext cx="97790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165">
                <a:solidFill>
                  <a:srgbClr val="DB2525"/>
                </a:solidFill>
                <a:latin typeface="SimSun"/>
                <a:cs typeface="SimSun"/>
              </a:rPr>
              <a:t>技术类问</a:t>
            </a:r>
            <a:r>
              <a:rPr dirty="0" sz="1600" spc="-50">
                <a:solidFill>
                  <a:srgbClr val="DB2525"/>
                </a:solidFill>
                <a:latin typeface="PMingLiU"/>
                <a:cs typeface="PMingLiU"/>
              </a:rPr>
              <a:t>题</a:t>
            </a:r>
            <a:endParaRPr sz="1600">
              <a:latin typeface="PMingLiU"/>
              <a:cs typeface="PMingLiU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1962150"/>
            <a:ext cx="190499" cy="1523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20700" y="1793385"/>
            <a:ext cx="3225800" cy="99885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0"/>
              </a:spcBef>
            </a:pPr>
            <a:r>
              <a:rPr dirty="0" sz="1300" spc="-110">
                <a:latin typeface="SimSun"/>
                <a:cs typeface="SimSun"/>
              </a:rPr>
              <a:t>网络</a:t>
            </a:r>
            <a:r>
              <a:rPr dirty="0" sz="1350" spc="-170">
                <a:latin typeface="SimSun"/>
                <a:cs typeface="SimSun"/>
              </a:rPr>
              <a:t>卡</a:t>
            </a:r>
            <a:r>
              <a:rPr dirty="0" sz="1300" spc="-110">
                <a:latin typeface="SimSun"/>
                <a:cs typeface="SimSun"/>
              </a:rPr>
              <a:t>顿</a:t>
            </a:r>
            <a:r>
              <a:rPr dirty="0" sz="1200" spc="-10" b="1" i="1">
                <a:latin typeface="Arial"/>
                <a:cs typeface="Arial"/>
              </a:rPr>
              <a:t>/</a:t>
            </a:r>
            <a:r>
              <a:rPr dirty="0" sz="1350" spc="-170">
                <a:latin typeface="PMingLiU"/>
                <a:cs typeface="PMingLiU"/>
              </a:rPr>
              <a:t>中</a:t>
            </a:r>
            <a:r>
              <a:rPr dirty="0" sz="1350" spc="-50">
                <a:latin typeface="SimSun"/>
                <a:cs typeface="SimSun"/>
              </a:rPr>
              <a:t>断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50">
                <a:latin typeface="PMingLiU"/>
                <a:cs typeface="PMingLiU"/>
              </a:rPr>
              <a:t>准备备用网络，如</a:t>
            </a:r>
            <a:r>
              <a:rPr dirty="0" sz="1050">
                <a:latin typeface="Arial"/>
                <a:cs typeface="Arial"/>
              </a:rPr>
              <a:t>4G/5G</a:t>
            </a:r>
            <a:r>
              <a:rPr dirty="0" sz="1050" spc="-5">
                <a:latin typeface="PMingLiU"/>
                <a:cs typeface="PMingLiU"/>
              </a:rPr>
              <a:t>手机热点或聚合路由器</a:t>
            </a:r>
            <a:endParaRPr sz="1050">
              <a:latin typeface="PMingLiU"/>
              <a:cs typeface="PMingLiU"/>
            </a:endParaRPr>
          </a:p>
          <a:p>
            <a:pPr marL="12700" marR="5080">
              <a:lnSpc>
                <a:spcPct val="119000"/>
              </a:lnSpc>
              <a:spcBef>
                <a:spcPts val="305"/>
              </a:spcBef>
            </a:pPr>
            <a:r>
              <a:rPr dirty="0" sz="1050" spc="-5">
                <a:latin typeface="PMingLiU"/>
                <a:cs typeface="PMingLiU"/>
              </a:rPr>
              <a:t>短时无法恢复时，主播需冷静安抚观众，并预告恢复时</a:t>
            </a:r>
            <a:r>
              <a:rPr dirty="0" sz="1050" spc="-50">
                <a:latin typeface="PMingLiU"/>
                <a:cs typeface="PMingLiU"/>
              </a:rPr>
              <a:t>间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19449"/>
            <a:ext cx="190499" cy="15239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520700" y="3052668"/>
            <a:ext cx="3225800" cy="80645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35"/>
              </a:spcBef>
            </a:pPr>
            <a:r>
              <a:rPr dirty="0" sz="1350" spc="-170">
                <a:latin typeface="SimSun"/>
                <a:cs typeface="SimSun"/>
              </a:rPr>
              <a:t>设</a:t>
            </a:r>
            <a:r>
              <a:rPr dirty="0" sz="1300" spc="-110">
                <a:latin typeface="SimSun"/>
                <a:cs typeface="SimSun"/>
              </a:rPr>
              <a:t>备</a:t>
            </a:r>
            <a:r>
              <a:rPr dirty="0" sz="1350" spc="-110">
                <a:latin typeface="SimSun"/>
                <a:cs typeface="SimSun"/>
              </a:rPr>
              <a:t>故障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PMingLiU"/>
                <a:cs typeface="PMingLiU"/>
              </a:rPr>
              <a:t>常备一套备用麦克风、摄像头等核心设备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 spc="-5">
                <a:latin typeface="PMingLiU"/>
                <a:cs typeface="PMingLiU"/>
              </a:rPr>
              <a:t>安排专人负责技术支持，确保问题能被快速定位和解决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200524" y="1276349"/>
            <a:ext cx="3790950" cy="2857500"/>
            <a:chOff x="4200524" y="1276349"/>
            <a:chExt cx="3790950" cy="2857500"/>
          </a:xfrm>
        </p:grpSpPr>
        <p:sp>
          <p:nvSpPr>
            <p:cNvPr id="21" name="object 21" descr=""/>
            <p:cNvSpPr/>
            <p:nvPr/>
          </p:nvSpPr>
          <p:spPr>
            <a:xfrm>
              <a:off x="4200524" y="1276349"/>
              <a:ext cx="3790950" cy="2857500"/>
            </a:xfrm>
            <a:custGeom>
              <a:avLst/>
              <a:gdLst/>
              <a:ahLst/>
              <a:cxnLst/>
              <a:rect l="l" t="t" r="r" b="b"/>
              <a:pathLst>
                <a:path w="3790950" h="2857500">
                  <a:moveTo>
                    <a:pt x="3648074" y="2857499"/>
                  </a:moveTo>
                  <a:lnTo>
                    <a:pt x="142874" y="2857499"/>
                  </a:lnTo>
                  <a:lnTo>
                    <a:pt x="135856" y="2857328"/>
                  </a:lnTo>
                  <a:lnTo>
                    <a:pt x="94749" y="2849151"/>
                  </a:lnTo>
                  <a:lnTo>
                    <a:pt x="57756" y="2829378"/>
                  </a:lnTo>
                  <a:lnTo>
                    <a:pt x="28120" y="2799742"/>
                  </a:lnTo>
                  <a:lnTo>
                    <a:pt x="8347" y="2762749"/>
                  </a:lnTo>
                  <a:lnTo>
                    <a:pt x="171" y="2721643"/>
                  </a:lnTo>
                  <a:lnTo>
                    <a:pt x="0" y="2714624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648074" y="0"/>
                  </a:lnTo>
                  <a:lnTo>
                    <a:pt x="3689548" y="6150"/>
                  </a:lnTo>
                  <a:lnTo>
                    <a:pt x="3727450" y="24078"/>
                  </a:lnTo>
                  <a:lnTo>
                    <a:pt x="3758519" y="52234"/>
                  </a:lnTo>
                  <a:lnTo>
                    <a:pt x="3780073" y="88198"/>
                  </a:lnTo>
                  <a:lnTo>
                    <a:pt x="3790262" y="128870"/>
                  </a:lnTo>
                  <a:lnTo>
                    <a:pt x="3790949" y="142874"/>
                  </a:lnTo>
                  <a:lnTo>
                    <a:pt x="3790949" y="2714624"/>
                  </a:lnTo>
                  <a:lnTo>
                    <a:pt x="3784798" y="2756099"/>
                  </a:lnTo>
                  <a:lnTo>
                    <a:pt x="3766869" y="2794001"/>
                  </a:lnTo>
                  <a:lnTo>
                    <a:pt x="3738714" y="2825069"/>
                  </a:lnTo>
                  <a:lnTo>
                    <a:pt x="3702749" y="2846623"/>
                  </a:lnTo>
                  <a:lnTo>
                    <a:pt x="3662078" y="2856813"/>
                  </a:lnTo>
                  <a:lnTo>
                    <a:pt x="3648074" y="2857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71974" y="1809749"/>
              <a:ext cx="3467100" cy="914400"/>
            </a:xfrm>
            <a:custGeom>
              <a:avLst/>
              <a:gdLst/>
              <a:ahLst/>
              <a:cxnLst/>
              <a:rect l="l" t="t" r="r" b="b"/>
              <a:pathLst>
                <a:path w="3467100" h="914400">
                  <a:moveTo>
                    <a:pt x="3434051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2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34051" y="0"/>
                  </a:lnTo>
                  <a:lnTo>
                    <a:pt x="3466132" y="28187"/>
                  </a:lnTo>
                  <a:lnTo>
                    <a:pt x="3467099" y="33047"/>
                  </a:lnTo>
                  <a:lnTo>
                    <a:pt x="3467099" y="881352"/>
                  </a:lnTo>
                  <a:lnTo>
                    <a:pt x="3438911" y="913432"/>
                  </a:lnTo>
                  <a:lnTo>
                    <a:pt x="3434051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352924" y="180974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371974" y="2876549"/>
              <a:ext cx="3467100" cy="914400"/>
            </a:xfrm>
            <a:custGeom>
              <a:avLst/>
              <a:gdLst/>
              <a:ahLst/>
              <a:cxnLst/>
              <a:rect l="l" t="t" r="r" b="b"/>
              <a:pathLst>
                <a:path w="3467100" h="914400">
                  <a:moveTo>
                    <a:pt x="3434051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34051" y="0"/>
                  </a:lnTo>
                  <a:lnTo>
                    <a:pt x="3466132" y="28187"/>
                  </a:lnTo>
                  <a:lnTo>
                    <a:pt x="3467099" y="33047"/>
                  </a:lnTo>
                  <a:lnTo>
                    <a:pt x="3467099" y="881351"/>
                  </a:lnTo>
                  <a:lnTo>
                    <a:pt x="3438911" y="913432"/>
                  </a:lnTo>
                  <a:lnTo>
                    <a:pt x="3434051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52924" y="287654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924" y="1466849"/>
              <a:ext cx="190499" cy="1904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610050" y="1397111"/>
            <a:ext cx="977900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165">
                <a:solidFill>
                  <a:srgbClr val="16A24A"/>
                </a:solidFill>
                <a:latin typeface="SimSun"/>
                <a:cs typeface="SimSun"/>
              </a:rPr>
              <a:t>内</a:t>
            </a:r>
            <a:r>
              <a:rPr dirty="0" sz="1700" spc="-210">
                <a:solidFill>
                  <a:srgbClr val="16A24A"/>
                </a:solidFill>
                <a:latin typeface="SimSun"/>
                <a:cs typeface="SimSun"/>
              </a:rPr>
              <a:t>容</a:t>
            </a:r>
            <a:r>
              <a:rPr dirty="0" sz="1650" spc="-165">
                <a:solidFill>
                  <a:srgbClr val="16A24A"/>
                </a:solidFill>
                <a:latin typeface="SimSun"/>
                <a:cs typeface="SimSun"/>
              </a:rPr>
              <a:t>类问</a:t>
            </a:r>
            <a:r>
              <a:rPr dirty="0" sz="1600" spc="-60">
                <a:solidFill>
                  <a:srgbClr val="16A24A"/>
                </a:solidFill>
                <a:latin typeface="PMingLiU"/>
                <a:cs typeface="PMingLiU"/>
              </a:rPr>
              <a:t>题</a:t>
            </a:r>
            <a:endParaRPr sz="1600">
              <a:latin typeface="PMingLiU"/>
              <a:cs typeface="PMingLiU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5325" y="1962150"/>
            <a:ext cx="190499" cy="15239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4495750" y="1792000"/>
            <a:ext cx="2959100" cy="80962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15"/>
              </a:spcBef>
            </a:pPr>
            <a:r>
              <a:rPr dirty="0" sz="1350" spc="-170">
                <a:latin typeface="PMingLiU"/>
                <a:cs typeface="PMingLiU"/>
              </a:rPr>
              <a:t>主</a:t>
            </a:r>
            <a:r>
              <a:rPr dirty="0" sz="1300" spc="-110">
                <a:latin typeface="SimSun"/>
                <a:cs typeface="SimSun"/>
              </a:rPr>
              <a:t>播</a:t>
            </a:r>
            <a:r>
              <a:rPr dirty="0" sz="1350" spc="-170">
                <a:latin typeface="SimSun"/>
                <a:cs typeface="SimSun"/>
              </a:rPr>
              <a:t>口</a:t>
            </a:r>
            <a:r>
              <a:rPr dirty="0" sz="1300" spc="-114">
                <a:latin typeface="SimSun"/>
                <a:cs typeface="SimSun"/>
              </a:rPr>
              <a:t>误或</a:t>
            </a:r>
            <a:r>
              <a:rPr dirty="0" sz="1400" spc="-210">
                <a:latin typeface="SimSun"/>
                <a:cs typeface="SimSun"/>
              </a:rPr>
              <a:t>忘</a:t>
            </a:r>
            <a:r>
              <a:rPr dirty="0" sz="1350" spc="-50">
                <a:latin typeface="SimSun"/>
                <a:cs typeface="SimSun"/>
              </a:rPr>
              <a:t>词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42900"/>
              </a:lnSpc>
              <a:spcBef>
                <a:spcPts val="80"/>
              </a:spcBef>
            </a:pPr>
            <a:r>
              <a:rPr dirty="0" sz="1050" spc="-5">
                <a:latin typeface="PMingLiU"/>
                <a:cs typeface="PMingLiU"/>
              </a:rPr>
              <a:t>助播或场控可通过提词器、提示板等工具及时提醒主播可通过自嘲等方式轻松化解尴尬气氛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05325" y="3028949"/>
            <a:ext cx="152399" cy="152399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4495750" y="2863958"/>
            <a:ext cx="2921000" cy="8045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25"/>
              </a:spcBef>
            </a:pPr>
            <a:r>
              <a:rPr dirty="0" sz="1300" spc="-110">
                <a:latin typeface="SimSun"/>
                <a:cs typeface="SimSun"/>
              </a:rPr>
              <a:t>负</a:t>
            </a:r>
            <a:r>
              <a:rPr dirty="0" sz="1250" spc="-50">
                <a:latin typeface="PMingLiU"/>
                <a:cs typeface="PMingLiU"/>
              </a:rPr>
              <a:t>面</a:t>
            </a:r>
            <a:r>
              <a:rPr dirty="0" sz="1300" spc="-114">
                <a:latin typeface="SimSun"/>
                <a:cs typeface="SimSun"/>
              </a:rPr>
              <a:t>或</a:t>
            </a:r>
            <a:r>
              <a:rPr dirty="0" sz="1300" spc="-110">
                <a:latin typeface="PMingLiU"/>
                <a:cs typeface="PMingLiU"/>
              </a:rPr>
              <a:t>恶</a:t>
            </a:r>
            <a:r>
              <a:rPr dirty="0" sz="1350" spc="-130">
                <a:latin typeface="SimSun"/>
                <a:cs typeface="SimSun"/>
              </a:rPr>
              <a:t>意评论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PMingLiU"/>
                <a:cs typeface="PMingLiU"/>
              </a:rPr>
              <a:t>场控人员需立即对恶意用户进行禁言或拉黑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>
                <a:latin typeface="PMingLiU"/>
                <a:cs typeface="PMingLiU"/>
              </a:rPr>
              <a:t>主播应保持专业，避免与</a:t>
            </a:r>
            <a:r>
              <a:rPr dirty="0" sz="1050" spc="-10">
                <a:latin typeface="Arial"/>
                <a:cs typeface="Arial"/>
              </a:rPr>
              <a:t>"</a:t>
            </a:r>
            <a:r>
              <a:rPr dirty="0" sz="1050">
                <a:latin typeface="PMingLiU"/>
                <a:cs typeface="PMingLiU"/>
              </a:rPr>
              <a:t>黑粉</a:t>
            </a:r>
            <a:r>
              <a:rPr dirty="0" sz="1050" spc="-10">
                <a:latin typeface="Arial"/>
                <a:cs typeface="Arial"/>
              </a:rPr>
              <a:t>"</a:t>
            </a:r>
            <a:r>
              <a:rPr dirty="0" sz="1050" spc="-10">
                <a:latin typeface="PMingLiU"/>
                <a:cs typeface="PMingLiU"/>
              </a:rPr>
              <a:t>在直播间直接冲突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181974" y="1276349"/>
            <a:ext cx="3781425" cy="2857500"/>
            <a:chOff x="8181974" y="1276349"/>
            <a:chExt cx="3781425" cy="2857500"/>
          </a:xfrm>
        </p:grpSpPr>
        <p:sp>
          <p:nvSpPr>
            <p:cNvPr id="33" name="object 33" descr=""/>
            <p:cNvSpPr/>
            <p:nvPr/>
          </p:nvSpPr>
          <p:spPr>
            <a:xfrm>
              <a:off x="8181974" y="1276349"/>
              <a:ext cx="3781425" cy="2857500"/>
            </a:xfrm>
            <a:custGeom>
              <a:avLst/>
              <a:gdLst/>
              <a:ahLst/>
              <a:cxnLst/>
              <a:rect l="l" t="t" r="r" b="b"/>
              <a:pathLst>
                <a:path w="3781425" h="2857500">
                  <a:moveTo>
                    <a:pt x="3638549" y="2857499"/>
                  </a:moveTo>
                  <a:lnTo>
                    <a:pt x="142874" y="2857499"/>
                  </a:lnTo>
                  <a:lnTo>
                    <a:pt x="135855" y="2857328"/>
                  </a:lnTo>
                  <a:lnTo>
                    <a:pt x="94748" y="2849151"/>
                  </a:lnTo>
                  <a:lnTo>
                    <a:pt x="57756" y="2829378"/>
                  </a:lnTo>
                  <a:lnTo>
                    <a:pt x="28119" y="2799742"/>
                  </a:lnTo>
                  <a:lnTo>
                    <a:pt x="8347" y="2762749"/>
                  </a:lnTo>
                  <a:lnTo>
                    <a:pt x="171" y="2721643"/>
                  </a:lnTo>
                  <a:lnTo>
                    <a:pt x="0" y="2714624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7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638549" y="0"/>
                  </a:lnTo>
                  <a:lnTo>
                    <a:pt x="3680023" y="6150"/>
                  </a:lnTo>
                  <a:lnTo>
                    <a:pt x="3717925" y="24078"/>
                  </a:lnTo>
                  <a:lnTo>
                    <a:pt x="3748993" y="52234"/>
                  </a:lnTo>
                  <a:lnTo>
                    <a:pt x="3770547" y="88198"/>
                  </a:lnTo>
                  <a:lnTo>
                    <a:pt x="3780737" y="128870"/>
                  </a:lnTo>
                  <a:lnTo>
                    <a:pt x="3781424" y="142874"/>
                  </a:lnTo>
                  <a:lnTo>
                    <a:pt x="3781424" y="2714624"/>
                  </a:lnTo>
                  <a:lnTo>
                    <a:pt x="3775272" y="2756099"/>
                  </a:lnTo>
                  <a:lnTo>
                    <a:pt x="3757343" y="2794001"/>
                  </a:lnTo>
                  <a:lnTo>
                    <a:pt x="3729187" y="2825069"/>
                  </a:lnTo>
                  <a:lnTo>
                    <a:pt x="3693224" y="2846623"/>
                  </a:lnTo>
                  <a:lnTo>
                    <a:pt x="3652553" y="2856813"/>
                  </a:lnTo>
                  <a:lnTo>
                    <a:pt x="3638549" y="2857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353423" y="1809749"/>
              <a:ext cx="3457575" cy="914400"/>
            </a:xfrm>
            <a:custGeom>
              <a:avLst/>
              <a:gdLst/>
              <a:ahLst/>
              <a:cxnLst/>
              <a:rect l="l" t="t" r="r" b="b"/>
              <a:pathLst>
                <a:path w="3457575" h="914400">
                  <a:moveTo>
                    <a:pt x="3424527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2"/>
                  </a:lnTo>
                  <a:lnTo>
                    <a:pt x="1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24527" y="0"/>
                  </a:lnTo>
                  <a:lnTo>
                    <a:pt x="3456608" y="28187"/>
                  </a:lnTo>
                  <a:lnTo>
                    <a:pt x="3457575" y="33047"/>
                  </a:lnTo>
                  <a:lnTo>
                    <a:pt x="3457575" y="881352"/>
                  </a:lnTo>
                  <a:lnTo>
                    <a:pt x="3429386" y="913432"/>
                  </a:lnTo>
                  <a:lnTo>
                    <a:pt x="3424527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334374" y="180974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4581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353423" y="2876549"/>
              <a:ext cx="3457575" cy="1104900"/>
            </a:xfrm>
            <a:custGeom>
              <a:avLst/>
              <a:gdLst/>
              <a:ahLst/>
              <a:cxnLst/>
              <a:rect l="l" t="t" r="r" b="b"/>
              <a:pathLst>
                <a:path w="3457575" h="1104900">
                  <a:moveTo>
                    <a:pt x="3424527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1"/>
                  </a:lnTo>
                  <a:lnTo>
                    <a:pt x="1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24527" y="0"/>
                  </a:lnTo>
                  <a:lnTo>
                    <a:pt x="3456608" y="28187"/>
                  </a:lnTo>
                  <a:lnTo>
                    <a:pt x="3457575" y="33047"/>
                  </a:lnTo>
                  <a:lnTo>
                    <a:pt x="3457575" y="1071851"/>
                  </a:lnTo>
                  <a:lnTo>
                    <a:pt x="3429386" y="1103932"/>
                  </a:lnTo>
                  <a:lnTo>
                    <a:pt x="3424527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34374" y="287654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4581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34374" y="1466849"/>
              <a:ext cx="190499" cy="1904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8585100" y="1397297"/>
            <a:ext cx="9779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10">
                <a:solidFill>
                  <a:srgbClr val="2562EB"/>
                </a:solidFill>
                <a:latin typeface="SimSun"/>
                <a:cs typeface="SimSun"/>
              </a:rPr>
              <a:t>流</a:t>
            </a:r>
            <a:r>
              <a:rPr dirty="0" sz="1550" spc="-70">
                <a:solidFill>
                  <a:srgbClr val="2562EB"/>
                </a:solidFill>
                <a:latin typeface="PMingLiU"/>
                <a:cs typeface="PMingLiU"/>
              </a:rPr>
              <a:t>程</a:t>
            </a:r>
            <a:r>
              <a:rPr dirty="0" sz="1650" spc="-165">
                <a:solidFill>
                  <a:srgbClr val="2562EB"/>
                </a:solidFill>
                <a:latin typeface="SimSun"/>
                <a:cs typeface="SimSun"/>
              </a:rPr>
              <a:t>类问</a:t>
            </a:r>
            <a:r>
              <a:rPr dirty="0" sz="1600" spc="-60">
                <a:solidFill>
                  <a:srgbClr val="2562EB"/>
                </a:solidFill>
                <a:latin typeface="PMingLiU"/>
                <a:cs typeface="PMingLiU"/>
              </a:rPr>
              <a:t>题</a:t>
            </a:r>
            <a:endParaRPr sz="1600">
              <a:latin typeface="PMingLiU"/>
              <a:cs typeface="PMingLiU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6775" y="1962150"/>
            <a:ext cx="190499" cy="15239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8470800" y="1793979"/>
            <a:ext cx="3225800" cy="80772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0"/>
              </a:spcBef>
            </a:pPr>
            <a:r>
              <a:rPr dirty="0" sz="1350" spc="-170">
                <a:latin typeface="SimSun"/>
                <a:cs typeface="SimSun"/>
              </a:rPr>
              <a:t>嘉宾</a:t>
            </a:r>
            <a:r>
              <a:rPr dirty="0" sz="1350" spc="-170">
                <a:latin typeface="PMingLiU"/>
                <a:cs typeface="PMingLiU"/>
              </a:rPr>
              <a:t>迟</a:t>
            </a:r>
            <a:r>
              <a:rPr dirty="0" sz="1300" spc="-110">
                <a:latin typeface="SimSun"/>
                <a:cs typeface="SimSun"/>
              </a:rPr>
              <a:t>到或缺</a:t>
            </a:r>
            <a:r>
              <a:rPr dirty="0" sz="1350" spc="-50">
                <a:latin typeface="SimSun"/>
                <a:cs typeface="SimSun"/>
              </a:rPr>
              <a:t>席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42900"/>
              </a:lnSpc>
              <a:spcBef>
                <a:spcPts val="85"/>
              </a:spcBef>
            </a:pPr>
            <a:r>
              <a:rPr dirty="0" sz="1050" spc="-5">
                <a:latin typeface="PMingLiU"/>
                <a:cs typeface="PMingLiU"/>
              </a:rPr>
              <a:t>启动备用流程，如播放预热短片、增加与观众互动环节由主播先介绍其他内容，灵活填补时间空档</a:t>
            </a:r>
            <a:endParaRPr sz="1050">
              <a:latin typeface="PMingLiU"/>
              <a:cs typeface="PMingLiU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86775" y="3028949"/>
            <a:ext cx="190499" cy="152399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8470800" y="2860779"/>
            <a:ext cx="3225800" cy="998219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0"/>
              </a:spcBef>
            </a:pPr>
            <a:r>
              <a:rPr dirty="0" sz="1350" spc="-170">
                <a:latin typeface="SimSun"/>
                <a:cs typeface="SimSun"/>
              </a:rPr>
              <a:t>商</a:t>
            </a:r>
            <a:r>
              <a:rPr dirty="0" sz="1300" spc="-110">
                <a:latin typeface="PMingLiU"/>
                <a:cs typeface="PMingLiU"/>
              </a:rPr>
              <a:t>品</a:t>
            </a:r>
            <a:r>
              <a:rPr dirty="0" sz="1350" spc="-170">
                <a:latin typeface="SimSun"/>
                <a:cs typeface="SimSun"/>
              </a:rPr>
              <a:t>库存</a:t>
            </a:r>
            <a:r>
              <a:rPr dirty="0" sz="1250" spc="-50">
                <a:latin typeface="PMingLiU"/>
                <a:cs typeface="PMingLiU"/>
              </a:rPr>
              <a:t>不</a:t>
            </a:r>
            <a:r>
              <a:rPr dirty="0" sz="1300" spc="-50">
                <a:latin typeface="SimSun"/>
                <a:cs typeface="SimSun"/>
              </a:rPr>
              <a:t>足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PMingLiU"/>
                <a:cs typeface="PMingLiU"/>
              </a:rPr>
              <a:t>主播和运营需立即与供应链确认</a:t>
            </a:r>
            <a:endParaRPr sz="1050">
              <a:latin typeface="PMingLiU"/>
              <a:cs typeface="PMingLiU"/>
            </a:endParaRPr>
          </a:p>
          <a:p>
            <a:pPr marL="12700" marR="5080">
              <a:lnSpc>
                <a:spcPct val="119000"/>
              </a:lnSpc>
              <a:spcBef>
                <a:spcPts val="300"/>
              </a:spcBef>
            </a:pPr>
            <a:r>
              <a:rPr dirty="0" sz="1050" spc="-5">
                <a:latin typeface="PMingLiU"/>
                <a:cs typeface="PMingLiU"/>
              </a:rPr>
              <a:t>第一时间告知观众补货计划、预计到货时间，或推荐替</a:t>
            </a:r>
            <a:r>
              <a:rPr dirty="0" sz="1050" spc="-25">
                <a:latin typeface="PMingLiU"/>
                <a:cs typeface="PMingLiU"/>
              </a:rPr>
              <a:t>代品</a:t>
            </a:r>
            <a:endParaRPr sz="1050">
              <a:latin typeface="PMingLiU"/>
              <a:cs typeface="PMingLiU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  <p:sp>
        <p:nvSpPr>
          <p:cNvPr id="44" name="object 44" descr=""/>
          <p:cNvSpPr txBox="1"/>
          <p:nvPr/>
        </p:nvSpPr>
        <p:spPr>
          <a:xfrm>
            <a:off x="596899" y="4425950"/>
            <a:ext cx="5359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PMingLiU"/>
                <a:cs typeface="PMingLiU"/>
              </a:rPr>
              <a:t>应急预案是直播成功的关键保障，提前准备、分工明确，能在危机时刻从容应对</a:t>
            </a:r>
            <a:endParaRPr sz="12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" y="72615"/>
            <a:ext cx="2882900" cy="4146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>
                <a:latin typeface="PMingLiU"/>
                <a:cs typeface="PMingLiU"/>
              </a:rPr>
              <a:t>直</a:t>
            </a:r>
            <a:r>
              <a:rPr dirty="0" spc="-270"/>
              <a:t>播</a:t>
            </a:r>
            <a:r>
              <a:rPr dirty="0" sz="2550" spc="-310"/>
              <a:t>后</a:t>
            </a:r>
            <a:r>
              <a:rPr dirty="0" sz="2450" spc="-229"/>
              <a:t>复</a:t>
            </a:r>
            <a:r>
              <a:rPr dirty="0" sz="2450" spc="-229">
                <a:latin typeface="PMingLiU"/>
                <a:cs typeface="PMingLiU"/>
              </a:rPr>
              <a:t>盘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z="2450" spc="-185"/>
              <a:t>数据分析</a:t>
            </a:r>
            <a:endParaRPr sz="2450">
              <a:latin typeface="PMingLiU"/>
              <a:cs typeface="PMingLiU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939800"/>
            <a:ext cx="70548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374050"/>
                </a:solidFill>
                <a:latin typeface="PMingLiU"/>
                <a:cs typeface="PMingLiU"/>
              </a:rPr>
              <a:t>直播结束后，数据分析是复盘的基础，能够客观反映直播的真实效果，为优化提供数据支持。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799" y="1352549"/>
            <a:ext cx="5676900" cy="1943100"/>
            <a:chOff x="304799" y="1352549"/>
            <a:chExt cx="5676900" cy="1943100"/>
          </a:xfrm>
        </p:grpSpPr>
        <p:sp>
          <p:nvSpPr>
            <p:cNvPr id="5" name="object 5" descr=""/>
            <p:cNvSpPr/>
            <p:nvPr/>
          </p:nvSpPr>
          <p:spPr>
            <a:xfrm>
              <a:off x="323849" y="1352549"/>
              <a:ext cx="5657850" cy="1943100"/>
            </a:xfrm>
            <a:custGeom>
              <a:avLst/>
              <a:gdLst/>
              <a:ahLst/>
              <a:cxnLst/>
              <a:rect l="l" t="t" r="r" b="b"/>
              <a:pathLst>
                <a:path w="5657850" h="1943100">
                  <a:moveTo>
                    <a:pt x="5514974" y="1943099"/>
                  </a:moveTo>
                  <a:lnTo>
                    <a:pt x="115694" y="1943099"/>
                  </a:lnTo>
                  <a:lnTo>
                    <a:pt x="68927" y="1928633"/>
                  </a:lnTo>
                  <a:lnTo>
                    <a:pt x="36267" y="1901252"/>
                  </a:lnTo>
                  <a:lnTo>
                    <a:pt x="14619" y="1867575"/>
                  </a:lnTo>
                  <a:lnTo>
                    <a:pt x="2379" y="1828097"/>
                  </a:lnTo>
                  <a:lnTo>
                    <a:pt x="0" y="1800224"/>
                  </a:lnTo>
                  <a:lnTo>
                    <a:pt x="0" y="142874"/>
                  </a:lnTo>
                  <a:lnTo>
                    <a:pt x="5330" y="101400"/>
                  </a:lnTo>
                  <a:lnTo>
                    <a:pt x="20868" y="63497"/>
                  </a:lnTo>
                  <a:lnTo>
                    <a:pt x="45270" y="32429"/>
                  </a:lnTo>
                  <a:lnTo>
                    <a:pt x="83950" y="7285"/>
                  </a:lnTo>
                  <a:lnTo>
                    <a:pt x="115694" y="0"/>
                  </a:lnTo>
                  <a:lnTo>
                    <a:pt x="5514974" y="0"/>
                  </a:lnTo>
                  <a:lnTo>
                    <a:pt x="5556448" y="6150"/>
                  </a:lnTo>
                  <a:lnTo>
                    <a:pt x="5594349" y="24078"/>
                  </a:lnTo>
                  <a:lnTo>
                    <a:pt x="5625418" y="52234"/>
                  </a:lnTo>
                  <a:lnTo>
                    <a:pt x="5646972" y="88199"/>
                  </a:lnTo>
                  <a:lnTo>
                    <a:pt x="5657162" y="128870"/>
                  </a:lnTo>
                  <a:lnTo>
                    <a:pt x="5657849" y="142874"/>
                  </a:lnTo>
                  <a:lnTo>
                    <a:pt x="5657849" y="1800224"/>
                  </a:lnTo>
                  <a:lnTo>
                    <a:pt x="5651698" y="1841699"/>
                  </a:lnTo>
                  <a:lnTo>
                    <a:pt x="5633769" y="1879601"/>
                  </a:lnTo>
                  <a:lnTo>
                    <a:pt x="5605613" y="1910669"/>
                  </a:lnTo>
                  <a:lnTo>
                    <a:pt x="5569649" y="1932223"/>
                  </a:lnTo>
                  <a:lnTo>
                    <a:pt x="5528978" y="1942413"/>
                  </a:lnTo>
                  <a:lnTo>
                    <a:pt x="5514974" y="1943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4799" y="1352549"/>
              <a:ext cx="142875" cy="1943100"/>
            </a:xfrm>
            <a:custGeom>
              <a:avLst/>
              <a:gdLst/>
              <a:ahLst/>
              <a:cxnLst/>
              <a:rect l="l" t="t" r="r" b="b"/>
              <a:pathLst>
                <a:path w="142875" h="1943100">
                  <a:moveTo>
                    <a:pt x="142875" y="1943099"/>
                  </a:moveTo>
                  <a:lnTo>
                    <a:pt x="101462" y="1936981"/>
                  </a:lnTo>
                  <a:lnTo>
                    <a:pt x="63482" y="1919042"/>
                  </a:lnTo>
                  <a:lnTo>
                    <a:pt x="32375" y="1890819"/>
                  </a:lnTo>
                  <a:lnTo>
                    <a:pt x="10875" y="1854900"/>
                  </a:lnTo>
                  <a:lnTo>
                    <a:pt x="679" y="1814299"/>
                  </a:lnTo>
                  <a:lnTo>
                    <a:pt x="0" y="1800224"/>
                  </a:lnTo>
                  <a:lnTo>
                    <a:pt x="0" y="142875"/>
                  </a:lnTo>
                  <a:lnTo>
                    <a:pt x="6117" y="101462"/>
                  </a:lnTo>
                  <a:lnTo>
                    <a:pt x="24056" y="63482"/>
                  </a:lnTo>
                  <a:lnTo>
                    <a:pt x="52279" y="32375"/>
                  </a:lnTo>
                  <a:lnTo>
                    <a:pt x="88199" y="10875"/>
                  </a:lnTo>
                  <a:lnTo>
                    <a:pt x="128800" y="679"/>
                  </a:lnTo>
                  <a:lnTo>
                    <a:pt x="142875" y="0"/>
                  </a:lnTo>
                  <a:lnTo>
                    <a:pt x="132553" y="679"/>
                  </a:lnTo>
                  <a:lnTo>
                    <a:pt x="122430" y="2718"/>
                  </a:lnTo>
                  <a:lnTo>
                    <a:pt x="84654" y="24056"/>
                  </a:lnTo>
                  <a:lnTo>
                    <a:pt x="55741" y="63482"/>
                  </a:lnTo>
                  <a:lnTo>
                    <a:pt x="42586" y="101462"/>
                  </a:lnTo>
                  <a:lnTo>
                    <a:pt x="38100" y="142875"/>
                  </a:lnTo>
                  <a:lnTo>
                    <a:pt x="38100" y="1800224"/>
                  </a:lnTo>
                  <a:lnTo>
                    <a:pt x="42586" y="1841637"/>
                  </a:lnTo>
                  <a:lnTo>
                    <a:pt x="55741" y="1879616"/>
                  </a:lnTo>
                  <a:lnTo>
                    <a:pt x="84654" y="1919042"/>
                  </a:lnTo>
                  <a:lnTo>
                    <a:pt x="122430" y="1940380"/>
                  </a:lnTo>
                  <a:lnTo>
                    <a:pt x="132553" y="1942419"/>
                  </a:lnTo>
                  <a:lnTo>
                    <a:pt x="142875" y="19430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33399" y="15430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49" y="1600199"/>
              <a:ext cx="190499" cy="2666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16000" y="1568747"/>
            <a:ext cx="7874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流</a:t>
            </a:r>
            <a:r>
              <a:rPr dirty="0" sz="1600" spc="-120">
                <a:solidFill>
                  <a:srgbClr val="1F2937"/>
                </a:solidFill>
                <a:latin typeface="PMingLiU"/>
                <a:cs typeface="PMingLiU"/>
              </a:rPr>
              <a:t>量</a:t>
            </a:r>
            <a:r>
              <a:rPr dirty="0" sz="1650" spc="-120">
                <a:solidFill>
                  <a:srgbClr val="1F2937"/>
                </a:solidFill>
                <a:latin typeface="SimSun"/>
                <a:cs typeface="SimSun"/>
              </a:rPr>
              <a:t>指标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33400" y="2076450"/>
            <a:ext cx="171450" cy="647700"/>
            <a:chOff x="533400" y="2076450"/>
            <a:chExt cx="171450" cy="64770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076450"/>
              <a:ext cx="171449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2571750"/>
              <a:ext cx="152399" cy="1523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49299" y="1982923"/>
            <a:ext cx="4623435" cy="9620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509"/>
              </a:spcBef>
            </a:pPr>
            <a:r>
              <a:rPr dirty="0" sz="1200" spc="-5">
                <a:latin typeface="PMingLiU"/>
                <a:cs typeface="PMingLiU"/>
              </a:rPr>
              <a:t>观看人数与曝光进入率</a:t>
            </a:r>
            <a:endParaRPr sz="1200">
              <a:latin typeface="PMingLiU"/>
              <a:cs typeface="PMingLiU"/>
            </a:endParaRPr>
          </a:p>
          <a:p>
            <a:pPr marL="31115">
              <a:lnSpc>
                <a:spcPct val="100000"/>
              </a:lnSpc>
              <a:spcBef>
                <a:spcPts val="360"/>
              </a:spcBef>
            </a:pPr>
            <a:r>
              <a:rPr dirty="0" sz="1050">
                <a:solidFill>
                  <a:srgbClr val="4A5462"/>
                </a:solidFill>
                <a:latin typeface="PMingLiU"/>
                <a:cs typeface="PMingLiU"/>
              </a:rPr>
              <a:t>衡量直播的整体流量和吸引力，曝光进入率低于行业平均</a:t>
            </a:r>
            <a:r>
              <a:rPr dirty="0" sz="1050" spc="-10">
                <a:solidFill>
                  <a:srgbClr val="4A5462"/>
                </a:solidFill>
                <a:latin typeface="PMingLiU"/>
                <a:cs typeface="PMingLiU"/>
              </a:rPr>
              <a:t>（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30%-40%</a:t>
            </a:r>
            <a:r>
              <a:rPr dirty="0" sz="1050" spc="-10">
                <a:solidFill>
                  <a:srgbClr val="4A5462"/>
                </a:solidFill>
                <a:latin typeface="PMingLiU"/>
                <a:cs typeface="PMingLiU"/>
              </a:rPr>
              <a:t>）</a:t>
            </a:r>
            <a:r>
              <a:rPr dirty="0" sz="1050" spc="-20">
                <a:solidFill>
                  <a:srgbClr val="4A5462"/>
                </a:solidFill>
                <a:latin typeface="PMingLiU"/>
                <a:cs typeface="PMingLiU"/>
              </a:rPr>
              <a:t>需优化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15">
                <a:latin typeface="PMingLiU"/>
                <a:cs typeface="PMingLiU"/>
              </a:rPr>
              <a:t>流量来源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分析观众来自推荐、付费还是短视频引流，评估各渠道效果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10299" y="1352549"/>
            <a:ext cx="5676900" cy="1943100"/>
            <a:chOff x="6210299" y="1352549"/>
            <a:chExt cx="5676900" cy="1943100"/>
          </a:xfrm>
        </p:grpSpPr>
        <p:sp>
          <p:nvSpPr>
            <p:cNvPr id="15" name="object 15" descr=""/>
            <p:cNvSpPr/>
            <p:nvPr/>
          </p:nvSpPr>
          <p:spPr>
            <a:xfrm>
              <a:off x="6229349" y="1352549"/>
              <a:ext cx="5657850" cy="1943100"/>
            </a:xfrm>
            <a:custGeom>
              <a:avLst/>
              <a:gdLst/>
              <a:ahLst/>
              <a:cxnLst/>
              <a:rect l="l" t="t" r="r" b="b"/>
              <a:pathLst>
                <a:path w="5657850" h="1943100">
                  <a:moveTo>
                    <a:pt x="5514974" y="1943099"/>
                  </a:moveTo>
                  <a:lnTo>
                    <a:pt x="115694" y="1943099"/>
                  </a:lnTo>
                  <a:lnTo>
                    <a:pt x="68926" y="1928633"/>
                  </a:lnTo>
                  <a:lnTo>
                    <a:pt x="36266" y="1901252"/>
                  </a:lnTo>
                  <a:lnTo>
                    <a:pt x="14618" y="1867575"/>
                  </a:lnTo>
                  <a:lnTo>
                    <a:pt x="2378" y="1828097"/>
                  </a:lnTo>
                  <a:lnTo>
                    <a:pt x="0" y="1800224"/>
                  </a:lnTo>
                  <a:lnTo>
                    <a:pt x="0" y="142874"/>
                  </a:lnTo>
                  <a:lnTo>
                    <a:pt x="5329" y="101400"/>
                  </a:lnTo>
                  <a:lnTo>
                    <a:pt x="20866" y="63497"/>
                  </a:lnTo>
                  <a:lnTo>
                    <a:pt x="45269" y="32429"/>
                  </a:lnTo>
                  <a:lnTo>
                    <a:pt x="83950" y="7285"/>
                  </a:lnTo>
                  <a:lnTo>
                    <a:pt x="115694" y="0"/>
                  </a:lnTo>
                  <a:lnTo>
                    <a:pt x="5514974" y="0"/>
                  </a:lnTo>
                  <a:lnTo>
                    <a:pt x="5556448" y="6150"/>
                  </a:lnTo>
                  <a:lnTo>
                    <a:pt x="5594349" y="24078"/>
                  </a:lnTo>
                  <a:lnTo>
                    <a:pt x="5625418" y="52234"/>
                  </a:lnTo>
                  <a:lnTo>
                    <a:pt x="5646972" y="88199"/>
                  </a:lnTo>
                  <a:lnTo>
                    <a:pt x="5657162" y="128870"/>
                  </a:lnTo>
                  <a:lnTo>
                    <a:pt x="5657849" y="142874"/>
                  </a:lnTo>
                  <a:lnTo>
                    <a:pt x="5657849" y="1800224"/>
                  </a:lnTo>
                  <a:lnTo>
                    <a:pt x="5651696" y="1841699"/>
                  </a:lnTo>
                  <a:lnTo>
                    <a:pt x="5633769" y="1879601"/>
                  </a:lnTo>
                  <a:lnTo>
                    <a:pt x="5605614" y="1910669"/>
                  </a:lnTo>
                  <a:lnTo>
                    <a:pt x="5569649" y="1932223"/>
                  </a:lnTo>
                  <a:lnTo>
                    <a:pt x="5528978" y="1942413"/>
                  </a:lnTo>
                  <a:lnTo>
                    <a:pt x="5514974" y="1943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10299" y="1352549"/>
              <a:ext cx="142875" cy="1943100"/>
            </a:xfrm>
            <a:custGeom>
              <a:avLst/>
              <a:gdLst/>
              <a:ahLst/>
              <a:cxnLst/>
              <a:rect l="l" t="t" r="r" b="b"/>
              <a:pathLst>
                <a:path w="142875" h="1943100">
                  <a:moveTo>
                    <a:pt x="142875" y="1943099"/>
                  </a:moveTo>
                  <a:lnTo>
                    <a:pt x="101462" y="1936981"/>
                  </a:lnTo>
                  <a:lnTo>
                    <a:pt x="63482" y="1919042"/>
                  </a:lnTo>
                  <a:lnTo>
                    <a:pt x="32375" y="1890819"/>
                  </a:lnTo>
                  <a:lnTo>
                    <a:pt x="10875" y="1854900"/>
                  </a:lnTo>
                  <a:lnTo>
                    <a:pt x="679" y="1814299"/>
                  </a:lnTo>
                  <a:lnTo>
                    <a:pt x="0" y="1800224"/>
                  </a:lnTo>
                  <a:lnTo>
                    <a:pt x="0" y="142875"/>
                  </a:lnTo>
                  <a:lnTo>
                    <a:pt x="6117" y="101462"/>
                  </a:lnTo>
                  <a:lnTo>
                    <a:pt x="24056" y="63482"/>
                  </a:lnTo>
                  <a:lnTo>
                    <a:pt x="52279" y="32375"/>
                  </a:lnTo>
                  <a:lnTo>
                    <a:pt x="88198" y="10875"/>
                  </a:lnTo>
                  <a:lnTo>
                    <a:pt x="128800" y="679"/>
                  </a:lnTo>
                  <a:lnTo>
                    <a:pt x="142875" y="0"/>
                  </a:lnTo>
                  <a:lnTo>
                    <a:pt x="132553" y="679"/>
                  </a:lnTo>
                  <a:lnTo>
                    <a:pt x="122430" y="2718"/>
                  </a:lnTo>
                  <a:lnTo>
                    <a:pt x="84653" y="24056"/>
                  </a:lnTo>
                  <a:lnTo>
                    <a:pt x="55740" y="63482"/>
                  </a:lnTo>
                  <a:lnTo>
                    <a:pt x="42585" y="101462"/>
                  </a:lnTo>
                  <a:lnTo>
                    <a:pt x="38100" y="142875"/>
                  </a:lnTo>
                  <a:lnTo>
                    <a:pt x="38100" y="1800224"/>
                  </a:lnTo>
                  <a:lnTo>
                    <a:pt x="42585" y="1841637"/>
                  </a:lnTo>
                  <a:lnTo>
                    <a:pt x="55740" y="1879616"/>
                  </a:lnTo>
                  <a:lnTo>
                    <a:pt x="84653" y="1919042"/>
                  </a:lnTo>
                  <a:lnTo>
                    <a:pt x="122430" y="1940380"/>
                  </a:lnTo>
                  <a:lnTo>
                    <a:pt x="132553" y="1942419"/>
                  </a:lnTo>
                  <a:lnTo>
                    <a:pt x="142875" y="1943099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438899" y="15430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5" y="55796"/>
                  </a:lnTo>
                  <a:lnTo>
                    <a:pt x="92570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5099" y="1600199"/>
              <a:ext cx="238124" cy="2666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921500" y="1575630"/>
            <a:ext cx="78740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-70">
                <a:solidFill>
                  <a:srgbClr val="1F2937"/>
                </a:solidFill>
                <a:latin typeface="PMingLiU"/>
                <a:cs typeface="PMingLiU"/>
              </a:rPr>
              <a:t>互</a:t>
            </a:r>
            <a:r>
              <a:rPr dirty="0" sz="1600" spc="-120">
                <a:solidFill>
                  <a:srgbClr val="1F2937"/>
                </a:solidFill>
                <a:latin typeface="SimSun"/>
                <a:cs typeface="SimSun"/>
              </a:rPr>
              <a:t>动</a:t>
            </a:r>
            <a:r>
              <a:rPr dirty="0" sz="1650" spc="-120">
                <a:solidFill>
                  <a:srgbClr val="1F2937"/>
                </a:solidFill>
                <a:latin typeface="SimSun"/>
                <a:cs typeface="SimSun"/>
              </a:rPr>
              <a:t>指标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438899" y="2076450"/>
            <a:ext cx="152400" cy="647700"/>
            <a:chOff x="6438899" y="2076450"/>
            <a:chExt cx="152400" cy="647700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2076450"/>
              <a:ext cx="152399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899" y="2571750"/>
              <a:ext cx="152399" cy="1523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654800" y="1982923"/>
            <a:ext cx="4425950" cy="9620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-20">
                <a:latin typeface="PMingLiU"/>
                <a:cs typeface="PMingLiU"/>
              </a:rPr>
              <a:t>互动率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包括点赞、评论、分享等，反映用户的参与度，高互动率能提升直播间权重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PMingLiU"/>
                <a:cs typeface="PMingLiU"/>
              </a:rPr>
              <a:t>用户评论内容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通过分析评论，了解用户对产品和直播内容的真实反馈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04799" y="3524249"/>
            <a:ext cx="5676900" cy="1943100"/>
            <a:chOff x="304799" y="3524249"/>
            <a:chExt cx="5676900" cy="1943100"/>
          </a:xfrm>
        </p:grpSpPr>
        <p:sp>
          <p:nvSpPr>
            <p:cNvPr id="25" name="object 25" descr=""/>
            <p:cNvSpPr/>
            <p:nvPr/>
          </p:nvSpPr>
          <p:spPr>
            <a:xfrm>
              <a:off x="323849" y="3524249"/>
              <a:ext cx="5657850" cy="1943100"/>
            </a:xfrm>
            <a:custGeom>
              <a:avLst/>
              <a:gdLst/>
              <a:ahLst/>
              <a:cxnLst/>
              <a:rect l="l" t="t" r="r" b="b"/>
              <a:pathLst>
                <a:path w="5657850" h="1943100">
                  <a:moveTo>
                    <a:pt x="5514974" y="1943099"/>
                  </a:moveTo>
                  <a:lnTo>
                    <a:pt x="115694" y="1943099"/>
                  </a:lnTo>
                  <a:lnTo>
                    <a:pt x="68927" y="1928633"/>
                  </a:lnTo>
                  <a:lnTo>
                    <a:pt x="36267" y="1901252"/>
                  </a:lnTo>
                  <a:lnTo>
                    <a:pt x="14619" y="1867575"/>
                  </a:lnTo>
                  <a:lnTo>
                    <a:pt x="2379" y="1828097"/>
                  </a:lnTo>
                  <a:lnTo>
                    <a:pt x="0" y="1800224"/>
                  </a:lnTo>
                  <a:lnTo>
                    <a:pt x="0" y="142874"/>
                  </a:lnTo>
                  <a:lnTo>
                    <a:pt x="5330" y="101399"/>
                  </a:lnTo>
                  <a:lnTo>
                    <a:pt x="20868" y="63497"/>
                  </a:lnTo>
                  <a:lnTo>
                    <a:pt x="45270" y="32429"/>
                  </a:lnTo>
                  <a:lnTo>
                    <a:pt x="83950" y="7285"/>
                  </a:lnTo>
                  <a:lnTo>
                    <a:pt x="115694" y="0"/>
                  </a:lnTo>
                  <a:lnTo>
                    <a:pt x="5514974" y="0"/>
                  </a:lnTo>
                  <a:lnTo>
                    <a:pt x="5556448" y="6150"/>
                  </a:lnTo>
                  <a:lnTo>
                    <a:pt x="5594349" y="24078"/>
                  </a:lnTo>
                  <a:lnTo>
                    <a:pt x="5625418" y="52234"/>
                  </a:lnTo>
                  <a:lnTo>
                    <a:pt x="5646972" y="88198"/>
                  </a:lnTo>
                  <a:lnTo>
                    <a:pt x="5657162" y="128870"/>
                  </a:lnTo>
                  <a:lnTo>
                    <a:pt x="5657849" y="142874"/>
                  </a:lnTo>
                  <a:lnTo>
                    <a:pt x="5657849" y="1800224"/>
                  </a:lnTo>
                  <a:lnTo>
                    <a:pt x="5651698" y="1841698"/>
                  </a:lnTo>
                  <a:lnTo>
                    <a:pt x="5633769" y="1879601"/>
                  </a:lnTo>
                  <a:lnTo>
                    <a:pt x="5605613" y="1910668"/>
                  </a:lnTo>
                  <a:lnTo>
                    <a:pt x="5569649" y="1932223"/>
                  </a:lnTo>
                  <a:lnTo>
                    <a:pt x="5528978" y="1942413"/>
                  </a:lnTo>
                  <a:lnTo>
                    <a:pt x="5514974" y="1943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4799" y="3524249"/>
              <a:ext cx="142875" cy="1943100"/>
            </a:xfrm>
            <a:custGeom>
              <a:avLst/>
              <a:gdLst/>
              <a:ahLst/>
              <a:cxnLst/>
              <a:rect l="l" t="t" r="r" b="b"/>
              <a:pathLst>
                <a:path w="142875" h="1943100">
                  <a:moveTo>
                    <a:pt x="142875" y="1943099"/>
                  </a:moveTo>
                  <a:lnTo>
                    <a:pt x="101462" y="1936982"/>
                  </a:lnTo>
                  <a:lnTo>
                    <a:pt x="63482" y="1919043"/>
                  </a:lnTo>
                  <a:lnTo>
                    <a:pt x="32375" y="1890819"/>
                  </a:lnTo>
                  <a:lnTo>
                    <a:pt x="10875" y="1854900"/>
                  </a:lnTo>
                  <a:lnTo>
                    <a:pt x="679" y="1814299"/>
                  </a:lnTo>
                  <a:lnTo>
                    <a:pt x="0" y="1800225"/>
                  </a:lnTo>
                  <a:lnTo>
                    <a:pt x="0" y="142875"/>
                  </a:lnTo>
                  <a:lnTo>
                    <a:pt x="6117" y="101462"/>
                  </a:lnTo>
                  <a:lnTo>
                    <a:pt x="24056" y="63483"/>
                  </a:lnTo>
                  <a:lnTo>
                    <a:pt x="52279" y="32375"/>
                  </a:lnTo>
                  <a:lnTo>
                    <a:pt x="88199" y="10875"/>
                  </a:lnTo>
                  <a:lnTo>
                    <a:pt x="128800" y="679"/>
                  </a:lnTo>
                  <a:lnTo>
                    <a:pt x="142875" y="0"/>
                  </a:lnTo>
                  <a:lnTo>
                    <a:pt x="132553" y="679"/>
                  </a:lnTo>
                  <a:lnTo>
                    <a:pt x="122430" y="2719"/>
                  </a:lnTo>
                  <a:lnTo>
                    <a:pt x="84654" y="24056"/>
                  </a:lnTo>
                  <a:lnTo>
                    <a:pt x="55741" y="63483"/>
                  </a:lnTo>
                  <a:lnTo>
                    <a:pt x="42586" y="101462"/>
                  </a:lnTo>
                  <a:lnTo>
                    <a:pt x="38100" y="142875"/>
                  </a:lnTo>
                  <a:lnTo>
                    <a:pt x="38100" y="1800225"/>
                  </a:lnTo>
                  <a:lnTo>
                    <a:pt x="42586" y="1841637"/>
                  </a:lnTo>
                  <a:lnTo>
                    <a:pt x="55741" y="1879616"/>
                  </a:lnTo>
                  <a:lnTo>
                    <a:pt x="84654" y="1919043"/>
                  </a:lnTo>
                  <a:lnTo>
                    <a:pt x="122430" y="1940380"/>
                  </a:lnTo>
                  <a:lnTo>
                    <a:pt x="132553" y="1942420"/>
                  </a:lnTo>
                  <a:lnTo>
                    <a:pt x="142875" y="1943099"/>
                  </a:lnTo>
                  <a:close/>
                </a:path>
              </a:pathLst>
            </a:custGeom>
            <a:solidFill>
              <a:srgbClr val="406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3399" y="37147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224" y="3771899"/>
              <a:ext cx="142874" cy="26669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16000" y="3746958"/>
            <a:ext cx="78740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140">
                <a:solidFill>
                  <a:srgbClr val="1F2937"/>
                </a:solidFill>
                <a:latin typeface="SimSun"/>
                <a:cs typeface="SimSun"/>
              </a:rPr>
              <a:t>留存指标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33400" y="4248150"/>
            <a:ext cx="190500" cy="647700"/>
            <a:chOff x="533400" y="4248150"/>
            <a:chExt cx="190500" cy="647700"/>
          </a:xfrm>
        </p:grpSpPr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400" y="4248150"/>
              <a:ext cx="152399" cy="1523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" y="4743450"/>
              <a:ext cx="190499" cy="15239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749299" y="4154623"/>
            <a:ext cx="3759200" cy="9620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latin typeface="PMingLiU"/>
                <a:cs typeface="PMingLiU"/>
              </a:rPr>
              <a:t>平均观看时长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衡量内容吸引力的关键指标，时长越长，内容对用户的粘性越高</a:t>
            </a:r>
            <a:endParaRPr sz="105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PMingLiU"/>
                <a:cs typeface="PMingLiU"/>
              </a:rPr>
              <a:t>用户流失节点</a:t>
            </a:r>
            <a:endParaRPr sz="120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找出观众在哪个环节集中离开，定位直播内容的薄弱之处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210299" y="3524249"/>
            <a:ext cx="5676900" cy="1943100"/>
            <a:chOff x="6210299" y="3524249"/>
            <a:chExt cx="5676900" cy="1943100"/>
          </a:xfrm>
        </p:grpSpPr>
        <p:sp>
          <p:nvSpPr>
            <p:cNvPr id="35" name="object 35" descr=""/>
            <p:cNvSpPr/>
            <p:nvPr/>
          </p:nvSpPr>
          <p:spPr>
            <a:xfrm>
              <a:off x="6229349" y="3524249"/>
              <a:ext cx="5657850" cy="1943100"/>
            </a:xfrm>
            <a:custGeom>
              <a:avLst/>
              <a:gdLst/>
              <a:ahLst/>
              <a:cxnLst/>
              <a:rect l="l" t="t" r="r" b="b"/>
              <a:pathLst>
                <a:path w="5657850" h="1943100">
                  <a:moveTo>
                    <a:pt x="5514974" y="1943099"/>
                  </a:moveTo>
                  <a:lnTo>
                    <a:pt x="115694" y="1943099"/>
                  </a:lnTo>
                  <a:lnTo>
                    <a:pt x="68926" y="1928633"/>
                  </a:lnTo>
                  <a:lnTo>
                    <a:pt x="36266" y="1901252"/>
                  </a:lnTo>
                  <a:lnTo>
                    <a:pt x="14618" y="1867575"/>
                  </a:lnTo>
                  <a:lnTo>
                    <a:pt x="2378" y="1828097"/>
                  </a:lnTo>
                  <a:lnTo>
                    <a:pt x="0" y="1800224"/>
                  </a:lnTo>
                  <a:lnTo>
                    <a:pt x="0" y="142874"/>
                  </a:lnTo>
                  <a:lnTo>
                    <a:pt x="5329" y="101399"/>
                  </a:lnTo>
                  <a:lnTo>
                    <a:pt x="20866" y="63497"/>
                  </a:lnTo>
                  <a:lnTo>
                    <a:pt x="45269" y="32429"/>
                  </a:lnTo>
                  <a:lnTo>
                    <a:pt x="83950" y="7285"/>
                  </a:lnTo>
                  <a:lnTo>
                    <a:pt x="115694" y="0"/>
                  </a:lnTo>
                  <a:lnTo>
                    <a:pt x="5514974" y="0"/>
                  </a:lnTo>
                  <a:lnTo>
                    <a:pt x="5556448" y="6150"/>
                  </a:lnTo>
                  <a:lnTo>
                    <a:pt x="5594349" y="24078"/>
                  </a:lnTo>
                  <a:lnTo>
                    <a:pt x="5625418" y="52234"/>
                  </a:lnTo>
                  <a:lnTo>
                    <a:pt x="5646972" y="88198"/>
                  </a:lnTo>
                  <a:lnTo>
                    <a:pt x="5657162" y="128870"/>
                  </a:lnTo>
                  <a:lnTo>
                    <a:pt x="5657849" y="142874"/>
                  </a:lnTo>
                  <a:lnTo>
                    <a:pt x="5657849" y="1800224"/>
                  </a:lnTo>
                  <a:lnTo>
                    <a:pt x="5651696" y="1841698"/>
                  </a:lnTo>
                  <a:lnTo>
                    <a:pt x="5633769" y="1879601"/>
                  </a:lnTo>
                  <a:lnTo>
                    <a:pt x="5605614" y="1910668"/>
                  </a:lnTo>
                  <a:lnTo>
                    <a:pt x="5569649" y="1932223"/>
                  </a:lnTo>
                  <a:lnTo>
                    <a:pt x="5528978" y="1942413"/>
                  </a:lnTo>
                  <a:lnTo>
                    <a:pt x="5514974" y="1943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10299" y="3524249"/>
              <a:ext cx="142875" cy="1943100"/>
            </a:xfrm>
            <a:custGeom>
              <a:avLst/>
              <a:gdLst/>
              <a:ahLst/>
              <a:cxnLst/>
              <a:rect l="l" t="t" r="r" b="b"/>
              <a:pathLst>
                <a:path w="142875" h="1943100">
                  <a:moveTo>
                    <a:pt x="142875" y="1943099"/>
                  </a:moveTo>
                  <a:lnTo>
                    <a:pt x="101462" y="1936982"/>
                  </a:lnTo>
                  <a:lnTo>
                    <a:pt x="63482" y="1919043"/>
                  </a:lnTo>
                  <a:lnTo>
                    <a:pt x="32375" y="1890819"/>
                  </a:lnTo>
                  <a:lnTo>
                    <a:pt x="10875" y="1854900"/>
                  </a:lnTo>
                  <a:lnTo>
                    <a:pt x="679" y="1814299"/>
                  </a:lnTo>
                  <a:lnTo>
                    <a:pt x="0" y="1800225"/>
                  </a:lnTo>
                  <a:lnTo>
                    <a:pt x="0" y="142875"/>
                  </a:lnTo>
                  <a:lnTo>
                    <a:pt x="6117" y="101462"/>
                  </a:lnTo>
                  <a:lnTo>
                    <a:pt x="24056" y="63483"/>
                  </a:lnTo>
                  <a:lnTo>
                    <a:pt x="52279" y="32375"/>
                  </a:lnTo>
                  <a:lnTo>
                    <a:pt x="88198" y="10875"/>
                  </a:lnTo>
                  <a:lnTo>
                    <a:pt x="128800" y="679"/>
                  </a:lnTo>
                  <a:lnTo>
                    <a:pt x="142875" y="0"/>
                  </a:lnTo>
                  <a:lnTo>
                    <a:pt x="132553" y="679"/>
                  </a:lnTo>
                  <a:lnTo>
                    <a:pt x="122430" y="2719"/>
                  </a:lnTo>
                  <a:lnTo>
                    <a:pt x="84653" y="24056"/>
                  </a:lnTo>
                  <a:lnTo>
                    <a:pt x="55740" y="63483"/>
                  </a:lnTo>
                  <a:lnTo>
                    <a:pt x="42585" y="101462"/>
                  </a:lnTo>
                  <a:lnTo>
                    <a:pt x="38100" y="142875"/>
                  </a:lnTo>
                  <a:lnTo>
                    <a:pt x="38100" y="1800225"/>
                  </a:lnTo>
                  <a:lnTo>
                    <a:pt x="42585" y="1841637"/>
                  </a:lnTo>
                  <a:lnTo>
                    <a:pt x="55740" y="1879616"/>
                  </a:lnTo>
                  <a:lnTo>
                    <a:pt x="84653" y="1919043"/>
                  </a:lnTo>
                  <a:lnTo>
                    <a:pt x="122430" y="1940380"/>
                  </a:lnTo>
                  <a:lnTo>
                    <a:pt x="132553" y="1942420"/>
                  </a:lnTo>
                  <a:lnTo>
                    <a:pt x="142875" y="1943099"/>
                  </a:lnTo>
                  <a:close/>
                </a:path>
              </a:pathLst>
            </a:custGeom>
            <a:solidFill>
              <a:srgbClr val="936F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438899" y="37147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199" y="135199"/>
                  </a:lnTo>
                  <a:lnTo>
                    <a:pt x="27095" y="92571"/>
                  </a:lnTo>
                  <a:lnTo>
                    <a:pt x="55795" y="55795"/>
                  </a:lnTo>
                  <a:lnTo>
                    <a:pt x="92570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4624" y="3771899"/>
              <a:ext cx="219074" cy="2666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6921500" y="3747330"/>
            <a:ext cx="78740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40">
                <a:solidFill>
                  <a:srgbClr val="1F2937"/>
                </a:solidFill>
                <a:latin typeface="SimSun"/>
                <a:cs typeface="SimSun"/>
              </a:rPr>
              <a:t>转化指标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438899" y="4248150"/>
            <a:ext cx="133350" cy="647700"/>
            <a:chOff x="6438899" y="4248150"/>
            <a:chExt cx="133350" cy="647700"/>
          </a:xfrm>
        </p:grpSpPr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899" y="4248150"/>
              <a:ext cx="133349" cy="1523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38899" y="4743450"/>
              <a:ext cx="95249" cy="15239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6597650" y="4154623"/>
            <a:ext cx="3625850" cy="9620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latin typeface="PMingLiU"/>
                <a:cs typeface="PMingLiU"/>
              </a:rPr>
              <a:t>商品点击率与转化率</a:t>
            </a:r>
            <a:endParaRPr sz="120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直接反映从观看到下单的销售效果，是带货直播的核心指标</a:t>
            </a:r>
            <a:endParaRPr sz="10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20">
                <a:latin typeface="PMingLiU"/>
                <a:cs typeface="PMingLiU"/>
              </a:rPr>
              <a:t>客单价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050" spc="-5">
                <a:solidFill>
                  <a:srgbClr val="4A5462"/>
                </a:solidFill>
                <a:latin typeface="PMingLiU"/>
                <a:cs typeface="PMingLiU"/>
              </a:rPr>
              <a:t>体现直播的盈利能力和用户的消费水平，对带货直播尤为重要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04799" y="5619749"/>
            <a:ext cx="11582400" cy="552450"/>
            <a:chOff x="304799" y="5619749"/>
            <a:chExt cx="11582400" cy="552450"/>
          </a:xfrm>
        </p:grpSpPr>
        <p:sp>
          <p:nvSpPr>
            <p:cNvPr id="45" name="object 45" descr=""/>
            <p:cNvSpPr/>
            <p:nvPr/>
          </p:nvSpPr>
          <p:spPr>
            <a:xfrm>
              <a:off x="309562" y="5624512"/>
              <a:ext cx="11572875" cy="542925"/>
            </a:xfrm>
            <a:custGeom>
              <a:avLst/>
              <a:gdLst/>
              <a:ahLst/>
              <a:cxnLst/>
              <a:rect l="l" t="t" r="r" b="b"/>
              <a:pathLst>
                <a:path w="11572875" h="542925">
                  <a:moveTo>
                    <a:pt x="11506125" y="542923"/>
                  </a:moveTo>
                  <a:lnTo>
                    <a:pt x="66746" y="542923"/>
                  </a:lnTo>
                  <a:lnTo>
                    <a:pt x="62101" y="542466"/>
                  </a:lnTo>
                  <a:lnTo>
                    <a:pt x="24240" y="525316"/>
                  </a:lnTo>
                  <a:lnTo>
                    <a:pt x="2287" y="490023"/>
                  </a:lnTo>
                  <a:lnTo>
                    <a:pt x="0" y="476177"/>
                  </a:lnTo>
                  <a:lnTo>
                    <a:pt x="0" y="4714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1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5"/>
                  </a:lnTo>
                  <a:lnTo>
                    <a:pt x="11572872" y="476177"/>
                  </a:lnTo>
                  <a:lnTo>
                    <a:pt x="11558227" y="515074"/>
                  </a:lnTo>
                  <a:lnTo>
                    <a:pt x="11524439" y="539279"/>
                  </a:lnTo>
                  <a:lnTo>
                    <a:pt x="11510770" y="542466"/>
                  </a:lnTo>
                  <a:lnTo>
                    <a:pt x="11506125" y="542923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09562" y="5624512"/>
              <a:ext cx="11572875" cy="542925"/>
            </a:xfrm>
            <a:custGeom>
              <a:avLst/>
              <a:gdLst/>
              <a:ahLst/>
              <a:cxnLst/>
              <a:rect l="l" t="t" r="r" b="b"/>
              <a:pathLst>
                <a:path w="11572875" h="542925">
                  <a:moveTo>
                    <a:pt x="0" y="471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8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41123" y="12038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471487"/>
                  </a:lnTo>
                  <a:lnTo>
                    <a:pt x="11572872" y="476178"/>
                  </a:lnTo>
                  <a:lnTo>
                    <a:pt x="11572414" y="480823"/>
                  </a:lnTo>
                  <a:lnTo>
                    <a:pt x="11571499" y="485423"/>
                  </a:lnTo>
                  <a:lnTo>
                    <a:pt x="11570584" y="490024"/>
                  </a:lnTo>
                  <a:lnTo>
                    <a:pt x="11551949" y="522000"/>
                  </a:lnTo>
                  <a:lnTo>
                    <a:pt x="11548632" y="525317"/>
                  </a:lnTo>
                  <a:lnTo>
                    <a:pt x="11515371" y="541551"/>
                  </a:lnTo>
                  <a:lnTo>
                    <a:pt x="11510770" y="542466"/>
                  </a:lnTo>
                  <a:lnTo>
                    <a:pt x="11506125" y="542924"/>
                  </a:lnTo>
                  <a:lnTo>
                    <a:pt x="11501436" y="542924"/>
                  </a:lnTo>
                  <a:lnTo>
                    <a:pt x="71437" y="542924"/>
                  </a:lnTo>
                  <a:lnTo>
                    <a:pt x="31748" y="530884"/>
                  </a:lnTo>
                  <a:lnTo>
                    <a:pt x="20923" y="522000"/>
                  </a:lnTo>
                  <a:lnTo>
                    <a:pt x="17606" y="518684"/>
                  </a:lnTo>
                  <a:lnTo>
                    <a:pt x="1372" y="485423"/>
                  </a:lnTo>
                  <a:lnTo>
                    <a:pt x="457" y="480823"/>
                  </a:lnTo>
                  <a:lnTo>
                    <a:pt x="0" y="476178"/>
                  </a:lnTo>
                  <a:lnTo>
                    <a:pt x="0" y="471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8624" y="5743574"/>
              <a:ext cx="171449" cy="30479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701674" y="5778499"/>
            <a:ext cx="5207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将数据与直播回放相结合，深入挖掘数字背后的原因，才能找到优化的方向。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>
                <a:latin typeface="PMingLiU"/>
                <a:cs typeface="PMingLiU"/>
              </a:rPr>
              <a:t>直</a:t>
            </a:r>
            <a:r>
              <a:rPr dirty="0" spc="-270"/>
              <a:t>播</a:t>
            </a:r>
            <a:r>
              <a:rPr dirty="0" sz="2550" spc="-310"/>
              <a:t>后</a:t>
            </a:r>
            <a:r>
              <a:rPr dirty="0" sz="2450" spc="-229"/>
              <a:t>复</a:t>
            </a:r>
            <a:r>
              <a:rPr dirty="0" sz="2450" spc="-229">
                <a:latin typeface="PMingLiU"/>
                <a:cs typeface="PMingLiU"/>
              </a:rPr>
              <a:t>盘</a:t>
            </a:r>
            <a:r>
              <a:rPr dirty="0" sz="2150" spc="85">
                <a:latin typeface="PMingLiU"/>
                <a:cs typeface="PMingLiU"/>
              </a:rPr>
              <a:t>：</a:t>
            </a:r>
            <a:r>
              <a:rPr dirty="0" spc="-250"/>
              <a:t>总结经</a:t>
            </a:r>
            <a:r>
              <a:rPr dirty="0" sz="2450" spc="-229">
                <a:latin typeface="PMingLiU"/>
                <a:cs typeface="PMingLiU"/>
              </a:rPr>
              <a:t>验</a:t>
            </a:r>
            <a:r>
              <a:rPr dirty="0" sz="2450" spc="-229"/>
              <a:t>教</a:t>
            </a:r>
            <a:r>
              <a:rPr dirty="0" spc="-85"/>
              <a:t>训</a:t>
            </a:r>
            <a:endParaRPr sz="245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1362074"/>
            <a:ext cx="3705225" cy="3162300"/>
            <a:chOff x="304799" y="1362074"/>
            <a:chExt cx="3705225" cy="3162300"/>
          </a:xfrm>
        </p:grpSpPr>
        <p:sp>
          <p:nvSpPr>
            <p:cNvPr id="4" name="object 4" descr=""/>
            <p:cNvSpPr/>
            <p:nvPr/>
          </p:nvSpPr>
          <p:spPr>
            <a:xfrm>
              <a:off x="304799" y="1362074"/>
              <a:ext cx="3705225" cy="3162300"/>
            </a:xfrm>
            <a:custGeom>
              <a:avLst/>
              <a:gdLst/>
              <a:ahLst/>
              <a:cxnLst/>
              <a:rect l="l" t="t" r="r" b="b"/>
              <a:pathLst>
                <a:path w="3705225" h="3162300">
                  <a:moveTo>
                    <a:pt x="3562349" y="3162299"/>
                  </a:moveTo>
                  <a:lnTo>
                    <a:pt x="142874" y="3162299"/>
                  </a:lnTo>
                  <a:lnTo>
                    <a:pt x="135855" y="3162128"/>
                  </a:lnTo>
                  <a:lnTo>
                    <a:pt x="94749" y="3153951"/>
                  </a:lnTo>
                  <a:lnTo>
                    <a:pt x="57757" y="3134178"/>
                  </a:lnTo>
                  <a:lnTo>
                    <a:pt x="28121" y="3104542"/>
                  </a:lnTo>
                  <a:lnTo>
                    <a:pt x="8348" y="3067549"/>
                  </a:lnTo>
                  <a:lnTo>
                    <a:pt x="171" y="3026443"/>
                  </a:lnTo>
                  <a:lnTo>
                    <a:pt x="0" y="3019424"/>
                  </a:lnTo>
                  <a:lnTo>
                    <a:pt x="0" y="142874"/>
                  </a:lnTo>
                  <a:lnTo>
                    <a:pt x="6150" y="101400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562349" y="0"/>
                  </a:lnTo>
                  <a:lnTo>
                    <a:pt x="3603824" y="6150"/>
                  </a:lnTo>
                  <a:lnTo>
                    <a:pt x="3641726" y="24078"/>
                  </a:lnTo>
                  <a:lnTo>
                    <a:pt x="3672794" y="52234"/>
                  </a:lnTo>
                  <a:lnTo>
                    <a:pt x="3694348" y="88198"/>
                  </a:lnTo>
                  <a:lnTo>
                    <a:pt x="3704538" y="128870"/>
                  </a:lnTo>
                  <a:lnTo>
                    <a:pt x="3705224" y="142874"/>
                  </a:lnTo>
                  <a:lnTo>
                    <a:pt x="3705224" y="3019424"/>
                  </a:lnTo>
                  <a:lnTo>
                    <a:pt x="3699073" y="3060899"/>
                  </a:lnTo>
                  <a:lnTo>
                    <a:pt x="3681145" y="3098801"/>
                  </a:lnTo>
                  <a:lnTo>
                    <a:pt x="3652989" y="3129869"/>
                  </a:lnTo>
                  <a:lnTo>
                    <a:pt x="3617025" y="3151423"/>
                  </a:lnTo>
                  <a:lnTo>
                    <a:pt x="3576353" y="3161613"/>
                  </a:lnTo>
                  <a:lnTo>
                    <a:pt x="3562349" y="3162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5287" y="1971674"/>
              <a:ext cx="28575" cy="1543050"/>
            </a:xfrm>
            <a:custGeom>
              <a:avLst/>
              <a:gdLst/>
              <a:ahLst/>
              <a:cxnLst/>
              <a:rect l="l" t="t" r="r" b="b"/>
              <a:pathLst>
                <a:path w="28575" h="1543050">
                  <a:moveTo>
                    <a:pt x="28575" y="819150"/>
                  </a:moveTo>
                  <a:lnTo>
                    <a:pt x="0" y="819150"/>
                  </a:lnTo>
                  <a:lnTo>
                    <a:pt x="0" y="1543050"/>
                  </a:lnTo>
                  <a:lnTo>
                    <a:pt x="28575" y="1543050"/>
                  </a:lnTo>
                  <a:lnTo>
                    <a:pt x="28575" y="819150"/>
                  </a:lnTo>
                  <a:close/>
                </a:path>
                <a:path w="28575" h="1543050">
                  <a:moveTo>
                    <a:pt x="285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8575" y="7239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0062" y="3671887"/>
              <a:ext cx="3314700" cy="428625"/>
            </a:xfrm>
            <a:custGeom>
              <a:avLst/>
              <a:gdLst/>
              <a:ahLst/>
              <a:cxnLst/>
              <a:rect l="l" t="t" r="r" b="b"/>
              <a:pathLst>
                <a:path w="3314700" h="428625">
                  <a:moveTo>
                    <a:pt x="3247952" y="428624"/>
                  </a:moveTo>
                  <a:lnTo>
                    <a:pt x="66746" y="428624"/>
                  </a:lnTo>
                  <a:lnTo>
                    <a:pt x="62101" y="428166"/>
                  </a:lnTo>
                  <a:lnTo>
                    <a:pt x="24240" y="411017"/>
                  </a:lnTo>
                  <a:lnTo>
                    <a:pt x="2287" y="375724"/>
                  </a:lnTo>
                  <a:lnTo>
                    <a:pt x="0" y="361877"/>
                  </a:lnTo>
                  <a:lnTo>
                    <a:pt x="0" y="357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247952" y="0"/>
                  </a:lnTo>
                  <a:lnTo>
                    <a:pt x="3286850" y="14645"/>
                  </a:lnTo>
                  <a:lnTo>
                    <a:pt x="3311056" y="48432"/>
                  </a:lnTo>
                  <a:lnTo>
                    <a:pt x="3314699" y="66746"/>
                  </a:lnTo>
                  <a:lnTo>
                    <a:pt x="3314699" y="361877"/>
                  </a:lnTo>
                  <a:lnTo>
                    <a:pt x="3300054" y="400775"/>
                  </a:lnTo>
                  <a:lnTo>
                    <a:pt x="3266266" y="424980"/>
                  </a:lnTo>
                  <a:lnTo>
                    <a:pt x="3252597" y="428166"/>
                  </a:lnTo>
                  <a:lnTo>
                    <a:pt x="3247952" y="4286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0062" y="3671887"/>
              <a:ext cx="3314700" cy="428625"/>
            </a:xfrm>
            <a:custGeom>
              <a:avLst/>
              <a:gdLst/>
              <a:ahLst/>
              <a:cxnLst/>
              <a:rect l="l" t="t" r="r" b="b"/>
              <a:pathLst>
                <a:path w="3314700" h="428625">
                  <a:moveTo>
                    <a:pt x="0" y="357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52900" y="2287"/>
                  </a:lnTo>
                  <a:lnTo>
                    <a:pt x="71437" y="0"/>
                  </a:lnTo>
                  <a:lnTo>
                    <a:pt x="3243262" y="0"/>
                  </a:lnTo>
                  <a:lnTo>
                    <a:pt x="3282950" y="12039"/>
                  </a:lnTo>
                  <a:lnTo>
                    <a:pt x="3309261" y="44099"/>
                  </a:lnTo>
                  <a:lnTo>
                    <a:pt x="3313326" y="57500"/>
                  </a:lnTo>
                  <a:lnTo>
                    <a:pt x="3314242" y="62100"/>
                  </a:lnTo>
                  <a:lnTo>
                    <a:pt x="3314699" y="66746"/>
                  </a:lnTo>
                  <a:lnTo>
                    <a:pt x="3314699" y="71437"/>
                  </a:lnTo>
                  <a:lnTo>
                    <a:pt x="3314699" y="357187"/>
                  </a:lnTo>
                  <a:lnTo>
                    <a:pt x="3314699" y="361878"/>
                  </a:lnTo>
                  <a:lnTo>
                    <a:pt x="3314242" y="366523"/>
                  </a:lnTo>
                  <a:lnTo>
                    <a:pt x="3313326" y="371124"/>
                  </a:lnTo>
                  <a:lnTo>
                    <a:pt x="3312411" y="375724"/>
                  </a:lnTo>
                  <a:lnTo>
                    <a:pt x="3302660" y="396875"/>
                  </a:lnTo>
                  <a:lnTo>
                    <a:pt x="3300054" y="400775"/>
                  </a:lnTo>
                  <a:lnTo>
                    <a:pt x="3282950" y="416584"/>
                  </a:lnTo>
                  <a:lnTo>
                    <a:pt x="3279050" y="419190"/>
                  </a:lnTo>
                  <a:lnTo>
                    <a:pt x="3257198" y="427251"/>
                  </a:lnTo>
                  <a:lnTo>
                    <a:pt x="3252597" y="428167"/>
                  </a:lnTo>
                  <a:lnTo>
                    <a:pt x="3247952" y="428624"/>
                  </a:lnTo>
                  <a:lnTo>
                    <a:pt x="3243262" y="428624"/>
                  </a:lnTo>
                  <a:lnTo>
                    <a:pt x="71437" y="428624"/>
                  </a:lnTo>
                  <a:lnTo>
                    <a:pt x="66746" y="428624"/>
                  </a:lnTo>
                  <a:lnTo>
                    <a:pt x="62101" y="428167"/>
                  </a:lnTo>
                  <a:lnTo>
                    <a:pt x="57500" y="427251"/>
                  </a:lnTo>
                  <a:lnTo>
                    <a:pt x="52900" y="426336"/>
                  </a:lnTo>
                  <a:lnTo>
                    <a:pt x="31748" y="416584"/>
                  </a:lnTo>
                  <a:lnTo>
                    <a:pt x="27848" y="413978"/>
                  </a:lnTo>
                  <a:lnTo>
                    <a:pt x="12039" y="396875"/>
                  </a:lnTo>
                  <a:lnTo>
                    <a:pt x="9433" y="392975"/>
                  </a:lnTo>
                  <a:lnTo>
                    <a:pt x="0" y="36187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876424" y="647699"/>
            <a:ext cx="8439150" cy="571500"/>
            <a:chOff x="1876424" y="647699"/>
            <a:chExt cx="8439150" cy="571500"/>
          </a:xfrm>
        </p:grpSpPr>
        <p:sp>
          <p:nvSpPr>
            <p:cNvPr id="9" name="object 9" descr=""/>
            <p:cNvSpPr/>
            <p:nvPr/>
          </p:nvSpPr>
          <p:spPr>
            <a:xfrm>
              <a:off x="1876424" y="647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7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74" y="781049"/>
              <a:ext cx="228599" cy="3047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810249" y="647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7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3124" y="781049"/>
              <a:ext cx="285749" cy="3047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744074" y="647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7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86949" y="781049"/>
              <a:ext cx="285749" cy="3047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669950" y="1520936"/>
            <a:ext cx="977900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165">
                <a:latin typeface="SimSun"/>
                <a:cs typeface="SimSun"/>
              </a:rPr>
              <a:t>内</a:t>
            </a:r>
            <a:r>
              <a:rPr dirty="0" sz="1700" spc="-210">
                <a:latin typeface="SimSun"/>
                <a:cs typeface="SimSun"/>
              </a:rPr>
              <a:t>容</a:t>
            </a:r>
            <a:r>
              <a:rPr dirty="0" sz="1650" spc="-165">
                <a:latin typeface="SimSun"/>
                <a:cs typeface="SimSun"/>
              </a:rPr>
              <a:t>与</a:t>
            </a:r>
            <a:r>
              <a:rPr dirty="0" sz="1700" spc="-210">
                <a:latin typeface="SimSun"/>
                <a:cs typeface="SimSun"/>
              </a:rPr>
              <a:t>流</a:t>
            </a:r>
            <a:r>
              <a:rPr dirty="0" sz="1550" spc="-50">
                <a:latin typeface="PMingLiU"/>
                <a:cs typeface="PMingLiU"/>
              </a:rPr>
              <a:t>程</a:t>
            </a:r>
            <a:endParaRPr sz="1550">
              <a:latin typeface="PMingLiU"/>
              <a:cs typeface="PMingLiU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54049" y="1854044"/>
            <a:ext cx="3073400" cy="1637664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350" spc="-170">
                <a:latin typeface="PMingLiU"/>
                <a:cs typeface="PMingLiU"/>
              </a:rPr>
              <a:t>亮</a:t>
            </a:r>
            <a:r>
              <a:rPr dirty="0" sz="1350" spc="-170">
                <a:latin typeface="SimSun"/>
                <a:cs typeface="SimSun"/>
              </a:rPr>
              <a:t>点</a:t>
            </a:r>
            <a:r>
              <a:rPr dirty="0" sz="1250" spc="-50">
                <a:latin typeface="PMingLiU"/>
                <a:cs typeface="PMingLiU"/>
              </a:rPr>
              <a:t>环</a:t>
            </a:r>
            <a:r>
              <a:rPr dirty="0" sz="1300" spc="-50">
                <a:latin typeface="SimSun"/>
                <a:cs typeface="SimSun"/>
              </a:rPr>
              <a:t>节</a:t>
            </a:r>
            <a:endParaRPr sz="130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分析哪些产品介绍、互动游戏或福利活动带来了流量高峰和高转化率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350" spc="-170">
                <a:latin typeface="SimSun"/>
                <a:cs typeface="SimSun"/>
              </a:rPr>
              <a:t>问</a:t>
            </a:r>
            <a:r>
              <a:rPr dirty="0" sz="1300" spc="-110">
                <a:latin typeface="PMingLiU"/>
                <a:cs typeface="PMingLiU"/>
              </a:rPr>
              <a:t>题</a:t>
            </a:r>
            <a:r>
              <a:rPr dirty="0" sz="1250" spc="-50">
                <a:latin typeface="PMingLiU"/>
                <a:cs typeface="PMingLiU"/>
              </a:rPr>
              <a:t>环</a:t>
            </a:r>
            <a:r>
              <a:rPr dirty="0" sz="1300" spc="-50">
                <a:latin typeface="SimSun"/>
                <a:cs typeface="SimSun"/>
              </a:rPr>
              <a:t>节</a:t>
            </a:r>
            <a:endParaRPr sz="130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找出导致用户流失或互动低迷的内容，分析是节奏过慢、讲解枯燥还是吸引力不足</a:t>
            </a:r>
            <a:endParaRPr sz="1200">
              <a:latin typeface="PMingLiU"/>
              <a:cs typeface="PMingLiU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124" y="3819525"/>
            <a:ext cx="95249" cy="1333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87399" y="3787775"/>
            <a:ext cx="22923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提炼成功经验，以便在下次直播中复制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238624" y="1362074"/>
            <a:ext cx="3714750" cy="3162300"/>
            <a:chOff x="4238624" y="1362074"/>
            <a:chExt cx="3714750" cy="3162300"/>
          </a:xfrm>
        </p:grpSpPr>
        <p:sp>
          <p:nvSpPr>
            <p:cNvPr id="20" name="object 20" descr=""/>
            <p:cNvSpPr/>
            <p:nvPr/>
          </p:nvSpPr>
          <p:spPr>
            <a:xfrm>
              <a:off x="4238624" y="1362074"/>
              <a:ext cx="3714750" cy="3162300"/>
            </a:xfrm>
            <a:custGeom>
              <a:avLst/>
              <a:gdLst/>
              <a:ahLst/>
              <a:cxnLst/>
              <a:rect l="l" t="t" r="r" b="b"/>
              <a:pathLst>
                <a:path w="3714750" h="3162300">
                  <a:moveTo>
                    <a:pt x="3571874" y="3162299"/>
                  </a:moveTo>
                  <a:lnTo>
                    <a:pt x="142874" y="3162299"/>
                  </a:lnTo>
                  <a:lnTo>
                    <a:pt x="135855" y="3162128"/>
                  </a:lnTo>
                  <a:lnTo>
                    <a:pt x="94748" y="3153951"/>
                  </a:lnTo>
                  <a:lnTo>
                    <a:pt x="57756" y="3134178"/>
                  </a:lnTo>
                  <a:lnTo>
                    <a:pt x="28120" y="3104542"/>
                  </a:lnTo>
                  <a:lnTo>
                    <a:pt x="8347" y="3067549"/>
                  </a:lnTo>
                  <a:lnTo>
                    <a:pt x="171" y="3026443"/>
                  </a:lnTo>
                  <a:lnTo>
                    <a:pt x="0" y="3019424"/>
                  </a:lnTo>
                  <a:lnTo>
                    <a:pt x="0" y="142874"/>
                  </a:lnTo>
                  <a:lnTo>
                    <a:pt x="6149" y="101400"/>
                  </a:lnTo>
                  <a:lnTo>
                    <a:pt x="24077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571874" y="0"/>
                  </a:lnTo>
                  <a:lnTo>
                    <a:pt x="3613348" y="6150"/>
                  </a:lnTo>
                  <a:lnTo>
                    <a:pt x="3651250" y="24078"/>
                  </a:lnTo>
                  <a:lnTo>
                    <a:pt x="3682318" y="52234"/>
                  </a:lnTo>
                  <a:lnTo>
                    <a:pt x="3703872" y="88198"/>
                  </a:lnTo>
                  <a:lnTo>
                    <a:pt x="3714062" y="128870"/>
                  </a:lnTo>
                  <a:lnTo>
                    <a:pt x="3714749" y="142874"/>
                  </a:lnTo>
                  <a:lnTo>
                    <a:pt x="3714749" y="3019424"/>
                  </a:lnTo>
                  <a:lnTo>
                    <a:pt x="3708597" y="3060899"/>
                  </a:lnTo>
                  <a:lnTo>
                    <a:pt x="3690669" y="3098801"/>
                  </a:lnTo>
                  <a:lnTo>
                    <a:pt x="3662513" y="3129869"/>
                  </a:lnTo>
                  <a:lnTo>
                    <a:pt x="3626549" y="3151423"/>
                  </a:lnTo>
                  <a:lnTo>
                    <a:pt x="3585878" y="3161613"/>
                  </a:lnTo>
                  <a:lnTo>
                    <a:pt x="3571874" y="3162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29112" y="1971674"/>
              <a:ext cx="28575" cy="1543050"/>
            </a:xfrm>
            <a:custGeom>
              <a:avLst/>
              <a:gdLst/>
              <a:ahLst/>
              <a:cxnLst/>
              <a:rect l="l" t="t" r="r" b="b"/>
              <a:pathLst>
                <a:path w="28575" h="1543050">
                  <a:moveTo>
                    <a:pt x="28575" y="819150"/>
                  </a:moveTo>
                  <a:lnTo>
                    <a:pt x="0" y="819150"/>
                  </a:lnTo>
                  <a:lnTo>
                    <a:pt x="0" y="1543050"/>
                  </a:lnTo>
                  <a:lnTo>
                    <a:pt x="28575" y="1543050"/>
                  </a:lnTo>
                  <a:lnTo>
                    <a:pt x="28575" y="819150"/>
                  </a:lnTo>
                  <a:close/>
                </a:path>
                <a:path w="28575" h="1543050">
                  <a:moveTo>
                    <a:pt x="285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8575" y="7239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33887" y="3671887"/>
              <a:ext cx="3324225" cy="428625"/>
            </a:xfrm>
            <a:custGeom>
              <a:avLst/>
              <a:gdLst/>
              <a:ahLst/>
              <a:cxnLst/>
              <a:rect l="l" t="t" r="r" b="b"/>
              <a:pathLst>
                <a:path w="3324225" h="428625">
                  <a:moveTo>
                    <a:pt x="3257477" y="428624"/>
                  </a:moveTo>
                  <a:lnTo>
                    <a:pt x="66746" y="428624"/>
                  </a:lnTo>
                  <a:lnTo>
                    <a:pt x="62101" y="428166"/>
                  </a:lnTo>
                  <a:lnTo>
                    <a:pt x="24240" y="411017"/>
                  </a:lnTo>
                  <a:lnTo>
                    <a:pt x="2287" y="375724"/>
                  </a:lnTo>
                  <a:lnTo>
                    <a:pt x="0" y="361877"/>
                  </a:lnTo>
                  <a:lnTo>
                    <a:pt x="0" y="357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257477" y="0"/>
                  </a:lnTo>
                  <a:lnTo>
                    <a:pt x="3296375" y="14645"/>
                  </a:lnTo>
                  <a:lnTo>
                    <a:pt x="3320580" y="48432"/>
                  </a:lnTo>
                  <a:lnTo>
                    <a:pt x="3324224" y="66746"/>
                  </a:lnTo>
                  <a:lnTo>
                    <a:pt x="3324224" y="361877"/>
                  </a:lnTo>
                  <a:lnTo>
                    <a:pt x="3309578" y="400775"/>
                  </a:lnTo>
                  <a:lnTo>
                    <a:pt x="3275791" y="424980"/>
                  </a:lnTo>
                  <a:lnTo>
                    <a:pt x="3262122" y="428166"/>
                  </a:lnTo>
                  <a:lnTo>
                    <a:pt x="3257477" y="4286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33887" y="3671887"/>
              <a:ext cx="3324225" cy="428625"/>
            </a:xfrm>
            <a:custGeom>
              <a:avLst/>
              <a:gdLst/>
              <a:ahLst/>
              <a:cxnLst/>
              <a:rect l="l" t="t" r="r" b="b"/>
              <a:pathLst>
                <a:path w="3324225" h="428625">
                  <a:moveTo>
                    <a:pt x="0" y="357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71437" y="0"/>
                  </a:lnTo>
                  <a:lnTo>
                    <a:pt x="3252787" y="0"/>
                  </a:lnTo>
                  <a:lnTo>
                    <a:pt x="3257477" y="0"/>
                  </a:lnTo>
                  <a:lnTo>
                    <a:pt x="3262122" y="457"/>
                  </a:lnTo>
                  <a:lnTo>
                    <a:pt x="3266722" y="1372"/>
                  </a:lnTo>
                  <a:lnTo>
                    <a:pt x="3271323" y="2287"/>
                  </a:lnTo>
                  <a:lnTo>
                    <a:pt x="3306617" y="24240"/>
                  </a:lnTo>
                  <a:lnTo>
                    <a:pt x="3322851" y="57500"/>
                  </a:lnTo>
                  <a:lnTo>
                    <a:pt x="3323767" y="62100"/>
                  </a:lnTo>
                  <a:lnTo>
                    <a:pt x="3324224" y="66746"/>
                  </a:lnTo>
                  <a:lnTo>
                    <a:pt x="3324224" y="71437"/>
                  </a:lnTo>
                  <a:lnTo>
                    <a:pt x="3324224" y="357187"/>
                  </a:lnTo>
                  <a:lnTo>
                    <a:pt x="3324224" y="361878"/>
                  </a:lnTo>
                  <a:lnTo>
                    <a:pt x="3323767" y="366523"/>
                  </a:lnTo>
                  <a:lnTo>
                    <a:pt x="3322851" y="371124"/>
                  </a:lnTo>
                  <a:lnTo>
                    <a:pt x="3321935" y="375724"/>
                  </a:lnTo>
                  <a:lnTo>
                    <a:pt x="3299983" y="411017"/>
                  </a:lnTo>
                  <a:lnTo>
                    <a:pt x="3266722" y="427251"/>
                  </a:lnTo>
                  <a:lnTo>
                    <a:pt x="3262122" y="428167"/>
                  </a:lnTo>
                  <a:lnTo>
                    <a:pt x="3257477" y="428624"/>
                  </a:lnTo>
                  <a:lnTo>
                    <a:pt x="3252787" y="428624"/>
                  </a:lnTo>
                  <a:lnTo>
                    <a:pt x="71437" y="428624"/>
                  </a:lnTo>
                  <a:lnTo>
                    <a:pt x="66746" y="428624"/>
                  </a:lnTo>
                  <a:lnTo>
                    <a:pt x="62101" y="428167"/>
                  </a:lnTo>
                  <a:lnTo>
                    <a:pt x="57500" y="427251"/>
                  </a:lnTo>
                  <a:lnTo>
                    <a:pt x="52899" y="426336"/>
                  </a:lnTo>
                  <a:lnTo>
                    <a:pt x="31748" y="416584"/>
                  </a:lnTo>
                  <a:lnTo>
                    <a:pt x="27848" y="413978"/>
                  </a:lnTo>
                  <a:lnTo>
                    <a:pt x="3642" y="380191"/>
                  </a:lnTo>
                  <a:lnTo>
                    <a:pt x="0" y="36187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606901" y="1520378"/>
            <a:ext cx="97790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210">
                <a:latin typeface="PMingLiU"/>
                <a:cs typeface="PMingLiU"/>
              </a:rPr>
              <a:t>主</a:t>
            </a:r>
            <a:r>
              <a:rPr dirty="0" sz="1650" spc="-170">
                <a:latin typeface="SimSun"/>
                <a:cs typeface="SimSun"/>
              </a:rPr>
              <a:t>播与</a:t>
            </a:r>
            <a:r>
              <a:rPr dirty="0" sz="1700" spc="-210">
                <a:latin typeface="PMingLiU"/>
                <a:cs typeface="PMingLiU"/>
              </a:rPr>
              <a:t>互</a:t>
            </a:r>
            <a:r>
              <a:rPr dirty="0" sz="1600" spc="-50">
                <a:latin typeface="SimSun"/>
                <a:cs typeface="SimSun"/>
              </a:rPr>
              <a:t>动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91000" y="1854044"/>
            <a:ext cx="3073400" cy="1637664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350" spc="-170">
                <a:latin typeface="PMingLiU"/>
                <a:cs typeface="PMingLiU"/>
              </a:rPr>
              <a:t>主</a:t>
            </a:r>
            <a:r>
              <a:rPr dirty="0" sz="1300" spc="-110">
                <a:latin typeface="SimSun"/>
                <a:cs typeface="SimSun"/>
              </a:rPr>
              <a:t>播表</a:t>
            </a:r>
            <a:r>
              <a:rPr dirty="0" sz="1250" spc="-50">
                <a:latin typeface="PMingLiU"/>
                <a:cs typeface="PMingLiU"/>
              </a:rPr>
              <a:t>现</a:t>
            </a:r>
            <a:endParaRPr sz="1250">
              <a:latin typeface="PMingLiU"/>
              <a:cs typeface="PMingLiU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评估主播的话术、控场能力和互动引导是否到</a:t>
            </a:r>
            <a:r>
              <a:rPr dirty="0" sz="1200" spc="-50">
                <a:solidFill>
                  <a:srgbClr val="374050"/>
                </a:solidFill>
                <a:latin typeface="PMingLiU"/>
                <a:cs typeface="PMingLiU"/>
              </a:rPr>
              <a:t>位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350" spc="-170">
                <a:latin typeface="PMingLiU"/>
                <a:cs typeface="PMingLiU"/>
              </a:rPr>
              <a:t>互</a:t>
            </a:r>
            <a:r>
              <a:rPr dirty="0" sz="1300" spc="-110">
                <a:latin typeface="SimSun"/>
                <a:cs typeface="SimSun"/>
              </a:rPr>
              <a:t>动效</a:t>
            </a:r>
            <a:r>
              <a:rPr dirty="0" sz="1350" spc="-50">
                <a:latin typeface="SimSun"/>
                <a:cs typeface="SimSun"/>
              </a:rPr>
              <a:t>果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复盘引导关注、评论、加粉丝团等互动策略的有效性，观众是否积极响应</a:t>
            </a:r>
            <a:endParaRPr sz="1200">
              <a:latin typeface="PMingLiU"/>
              <a:cs typeface="PMingLiU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2950" y="3819525"/>
            <a:ext cx="95249" cy="13334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4724350" y="3787775"/>
            <a:ext cx="2559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分析观众对互动的反馈，优化未来互动策略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181974" y="1362074"/>
            <a:ext cx="3705225" cy="3162300"/>
            <a:chOff x="8181974" y="1362074"/>
            <a:chExt cx="3705225" cy="3162300"/>
          </a:xfrm>
        </p:grpSpPr>
        <p:sp>
          <p:nvSpPr>
            <p:cNvPr id="29" name="object 29" descr=""/>
            <p:cNvSpPr/>
            <p:nvPr/>
          </p:nvSpPr>
          <p:spPr>
            <a:xfrm>
              <a:off x="8181974" y="1362074"/>
              <a:ext cx="3705225" cy="3162300"/>
            </a:xfrm>
            <a:custGeom>
              <a:avLst/>
              <a:gdLst/>
              <a:ahLst/>
              <a:cxnLst/>
              <a:rect l="l" t="t" r="r" b="b"/>
              <a:pathLst>
                <a:path w="3705225" h="3162300">
                  <a:moveTo>
                    <a:pt x="3562349" y="3162299"/>
                  </a:moveTo>
                  <a:lnTo>
                    <a:pt x="142874" y="3162299"/>
                  </a:lnTo>
                  <a:lnTo>
                    <a:pt x="135855" y="3162128"/>
                  </a:lnTo>
                  <a:lnTo>
                    <a:pt x="94748" y="3153951"/>
                  </a:lnTo>
                  <a:lnTo>
                    <a:pt x="57756" y="3134178"/>
                  </a:lnTo>
                  <a:lnTo>
                    <a:pt x="28119" y="3104542"/>
                  </a:lnTo>
                  <a:lnTo>
                    <a:pt x="8347" y="3067549"/>
                  </a:lnTo>
                  <a:lnTo>
                    <a:pt x="171" y="3026443"/>
                  </a:lnTo>
                  <a:lnTo>
                    <a:pt x="0" y="3019424"/>
                  </a:lnTo>
                  <a:lnTo>
                    <a:pt x="0" y="142874"/>
                  </a:lnTo>
                  <a:lnTo>
                    <a:pt x="6149" y="101400"/>
                  </a:lnTo>
                  <a:lnTo>
                    <a:pt x="24077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3562349" y="0"/>
                  </a:lnTo>
                  <a:lnTo>
                    <a:pt x="3603824" y="6150"/>
                  </a:lnTo>
                  <a:lnTo>
                    <a:pt x="3641725" y="24078"/>
                  </a:lnTo>
                  <a:lnTo>
                    <a:pt x="3672793" y="52234"/>
                  </a:lnTo>
                  <a:lnTo>
                    <a:pt x="3694347" y="88198"/>
                  </a:lnTo>
                  <a:lnTo>
                    <a:pt x="3704537" y="128870"/>
                  </a:lnTo>
                  <a:lnTo>
                    <a:pt x="3705224" y="142874"/>
                  </a:lnTo>
                  <a:lnTo>
                    <a:pt x="3705224" y="3019424"/>
                  </a:lnTo>
                  <a:lnTo>
                    <a:pt x="3699072" y="3060899"/>
                  </a:lnTo>
                  <a:lnTo>
                    <a:pt x="3681144" y="3098801"/>
                  </a:lnTo>
                  <a:lnTo>
                    <a:pt x="3652989" y="3129869"/>
                  </a:lnTo>
                  <a:lnTo>
                    <a:pt x="3617024" y="3151423"/>
                  </a:lnTo>
                  <a:lnTo>
                    <a:pt x="3576353" y="3161613"/>
                  </a:lnTo>
                  <a:lnTo>
                    <a:pt x="3562349" y="31622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372462" y="1971674"/>
              <a:ext cx="28575" cy="1771650"/>
            </a:xfrm>
            <a:custGeom>
              <a:avLst/>
              <a:gdLst/>
              <a:ahLst/>
              <a:cxnLst/>
              <a:rect l="l" t="t" r="r" b="b"/>
              <a:pathLst>
                <a:path w="28575" h="1771650">
                  <a:moveTo>
                    <a:pt x="28575" y="1047750"/>
                  </a:moveTo>
                  <a:lnTo>
                    <a:pt x="0" y="1047750"/>
                  </a:lnTo>
                  <a:lnTo>
                    <a:pt x="0" y="1771650"/>
                  </a:lnTo>
                  <a:lnTo>
                    <a:pt x="28575" y="1771650"/>
                  </a:lnTo>
                  <a:lnTo>
                    <a:pt x="28575" y="1047750"/>
                  </a:lnTo>
                  <a:close/>
                </a:path>
                <a:path w="28575" h="1771650">
                  <a:moveTo>
                    <a:pt x="28575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28575" y="9525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377236" y="3900487"/>
              <a:ext cx="3314700" cy="428625"/>
            </a:xfrm>
            <a:custGeom>
              <a:avLst/>
              <a:gdLst/>
              <a:ahLst/>
              <a:cxnLst/>
              <a:rect l="l" t="t" r="r" b="b"/>
              <a:pathLst>
                <a:path w="3314700" h="428625">
                  <a:moveTo>
                    <a:pt x="3247952" y="428624"/>
                  </a:moveTo>
                  <a:lnTo>
                    <a:pt x="66747" y="428624"/>
                  </a:lnTo>
                  <a:lnTo>
                    <a:pt x="62100" y="428166"/>
                  </a:lnTo>
                  <a:lnTo>
                    <a:pt x="24240" y="411017"/>
                  </a:lnTo>
                  <a:lnTo>
                    <a:pt x="2287" y="375724"/>
                  </a:lnTo>
                  <a:lnTo>
                    <a:pt x="0" y="361877"/>
                  </a:lnTo>
                  <a:lnTo>
                    <a:pt x="0" y="357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247952" y="0"/>
                  </a:lnTo>
                  <a:lnTo>
                    <a:pt x="3286849" y="14645"/>
                  </a:lnTo>
                  <a:lnTo>
                    <a:pt x="3311056" y="48432"/>
                  </a:lnTo>
                  <a:lnTo>
                    <a:pt x="3314699" y="66746"/>
                  </a:lnTo>
                  <a:lnTo>
                    <a:pt x="3314699" y="361877"/>
                  </a:lnTo>
                  <a:lnTo>
                    <a:pt x="3300054" y="400775"/>
                  </a:lnTo>
                  <a:lnTo>
                    <a:pt x="3266266" y="424981"/>
                  </a:lnTo>
                  <a:lnTo>
                    <a:pt x="3252597" y="428167"/>
                  </a:lnTo>
                  <a:lnTo>
                    <a:pt x="3247952" y="4286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377236" y="3900487"/>
              <a:ext cx="3314700" cy="428625"/>
            </a:xfrm>
            <a:custGeom>
              <a:avLst/>
              <a:gdLst/>
              <a:ahLst/>
              <a:cxnLst/>
              <a:rect l="l" t="t" r="r" b="b"/>
              <a:pathLst>
                <a:path w="3314700" h="428625">
                  <a:moveTo>
                    <a:pt x="0" y="357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243262" y="0"/>
                  </a:lnTo>
                  <a:lnTo>
                    <a:pt x="3247952" y="0"/>
                  </a:lnTo>
                  <a:lnTo>
                    <a:pt x="3252597" y="457"/>
                  </a:lnTo>
                  <a:lnTo>
                    <a:pt x="3290458" y="17606"/>
                  </a:lnTo>
                  <a:lnTo>
                    <a:pt x="3293775" y="20923"/>
                  </a:lnTo>
                  <a:lnTo>
                    <a:pt x="3297093" y="24239"/>
                  </a:lnTo>
                  <a:lnTo>
                    <a:pt x="3300054" y="27848"/>
                  </a:lnTo>
                  <a:lnTo>
                    <a:pt x="3302660" y="31748"/>
                  </a:lnTo>
                  <a:lnTo>
                    <a:pt x="3305265" y="35648"/>
                  </a:lnTo>
                  <a:lnTo>
                    <a:pt x="3313327" y="57500"/>
                  </a:lnTo>
                  <a:lnTo>
                    <a:pt x="3314242" y="62100"/>
                  </a:lnTo>
                  <a:lnTo>
                    <a:pt x="3314699" y="66746"/>
                  </a:lnTo>
                  <a:lnTo>
                    <a:pt x="3314700" y="71437"/>
                  </a:lnTo>
                  <a:lnTo>
                    <a:pt x="3314700" y="357187"/>
                  </a:lnTo>
                  <a:lnTo>
                    <a:pt x="3314699" y="361877"/>
                  </a:lnTo>
                  <a:lnTo>
                    <a:pt x="3314242" y="366523"/>
                  </a:lnTo>
                  <a:lnTo>
                    <a:pt x="3313327" y="371123"/>
                  </a:lnTo>
                  <a:lnTo>
                    <a:pt x="3312412" y="375724"/>
                  </a:lnTo>
                  <a:lnTo>
                    <a:pt x="3293775" y="407700"/>
                  </a:lnTo>
                  <a:lnTo>
                    <a:pt x="3290458" y="411017"/>
                  </a:lnTo>
                  <a:lnTo>
                    <a:pt x="3257197" y="427251"/>
                  </a:lnTo>
                  <a:lnTo>
                    <a:pt x="3252597" y="428167"/>
                  </a:lnTo>
                  <a:lnTo>
                    <a:pt x="3247952" y="428624"/>
                  </a:lnTo>
                  <a:lnTo>
                    <a:pt x="3243262" y="428624"/>
                  </a:lnTo>
                  <a:lnTo>
                    <a:pt x="71438" y="428624"/>
                  </a:lnTo>
                  <a:lnTo>
                    <a:pt x="66747" y="428624"/>
                  </a:lnTo>
                  <a:lnTo>
                    <a:pt x="62100" y="428166"/>
                  </a:lnTo>
                  <a:lnTo>
                    <a:pt x="57499" y="427251"/>
                  </a:lnTo>
                  <a:lnTo>
                    <a:pt x="52899" y="426336"/>
                  </a:lnTo>
                  <a:lnTo>
                    <a:pt x="31748" y="416584"/>
                  </a:lnTo>
                  <a:lnTo>
                    <a:pt x="27848" y="413979"/>
                  </a:lnTo>
                  <a:lnTo>
                    <a:pt x="24240" y="411017"/>
                  </a:lnTo>
                  <a:lnTo>
                    <a:pt x="20923" y="407700"/>
                  </a:lnTo>
                  <a:lnTo>
                    <a:pt x="17606" y="404384"/>
                  </a:lnTo>
                  <a:lnTo>
                    <a:pt x="1372" y="371123"/>
                  </a:lnTo>
                  <a:lnTo>
                    <a:pt x="457" y="366523"/>
                  </a:lnTo>
                  <a:lnTo>
                    <a:pt x="0" y="361877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544000" y="1526145"/>
            <a:ext cx="9779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65">
                <a:latin typeface="SimSun"/>
                <a:cs typeface="SimSun"/>
              </a:rPr>
              <a:t>技术与</a:t>
            </a:r>
            <a:r>
              <a:rPr dirty="0" sz="1600" spc="-120">
                <a:latin typeface="PMingLiU"/>
                <a:cs typeface="PMingLiU"/>
              </a:rPr>
              <a:t>配</a:t>
            </a:r>
            <a:r>
              <a:rPr dirty="0" sz="1650" spc="-50">
                <a:latin typeface="SimSun"/>
                <a:cs typeface="SimSun"/>
              </a:rPr>
              <a:t>合</a:t>
            </a:r>
            <a:endParaRPr sz="165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527950" y="1860794"/>
            <a:ext cx="3073400" cy="18592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300" spc="-110">
                <a:latin typeface="SimSun"/>
                <a:cs typeface="SimSun"/>
              </a:rPr>
              <a:t>技</a:t>
            </a:r>
            <a:r>
              <a:rPr dirty="0" sz="1350" spc="-170">
                <a:latin typeface="SimSun"/>
                <a:cs typeface="SimSun"/>
              </a:rPr>
              <a:t>术问</a:t>
            </a:r>
            <a:r>
              <a:rPr dirty="0" sz="1300" spc="-50">
                <a:latin typeface="PMingLiU"/>
                <a:cs typeface="PMingLiU"/>
              </a:rPr>
              <a:t>题</a:t>
            </a:r>
            <a:endParaRPr sz="1300">
              <a:latin typeface="PMingLiU"/>
              <a:cs typeface="PMingLiU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检查直播过程中是否出现网络卡顿、设备故</a:t>
            </a:r>
            <a:r>
              <a:rPr dirty="0" sz="1200" spc="-50">
                <a:solidFill>
                  <a:srgbClr val="374050"/>
                </a:solidFill>
                <a:latin typeface="PMingLiU"/>
                <a:cs typeface="PMingLiU"/>
              </a:rPr>
              <a:t> </a:t>
            </a: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障、音画不同步等问题，并评估应急处理是否</a:t>
            </a:r>
            <a:r>
              <a:rPr dirty="0" sz="1200" spc="-25">
                <a:solidFill>
                  <a:srgbClr val="374050"/>
                </a:solidFill>
                <a:latin typeface="PMingLiU"/>
                <a:cs typeface="PMingLiU"/>
              </a:rPr>
              <a:t>及时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50" spc="-50">
                <a:latin typeface="PMingLiU"/>
                <a:cs typeface="PMingLiU"/>
              </a:rPr>
              <a:t>团</a:t>
            </a:r>
            <a:r>
              <a:rPr dirty="0" sz="1350" spc="-170">
                <a:latin typeface="SimSun"/>
                <a:cs typeface="SimSun"/>
              </a:rPr>
              <a:t>队</a:t>
            </a:r>
            <a:r>
              <a:rPr dirty="0" sz="1300" spc="-80">
                <a:latin typeface="SimSun"/>
                <a:cs typeface="SimSun"/>
              </a:rPr>
              <a:t>协作</a:t>
            </a:r>
            <a:endParaRPr sz="130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27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复盘主播、中控、场控等岗位之间的配合是否默契，信息传递是否顺畅</a:t>
            </a:r>
            <a:endParaRPr sz="1200">
              <a:latin typeface="PMingLiU"/>
              <a:cs typeface="PMingLiU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5825" y="4048125"/>
            <a:ext cx="95249" cy="13334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8661300" y="4016375"/>
            <a:ext cx="22923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PMingLiU"/>
                <a:cs typeface="PMingLiU"/>
              </a:rPr>
              <a:t>建立标准化的复盘模板，将复盘常态化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04799" y="5810249"/>
            <a:ext cx="11582400" cy="514350"/>
            <a:chOff x="304799" y="5810249"/>
            <a:chExt cx="11582400" cy="514350"/>
          </a:xfrm>
        </p:grpSpPr>
        <p:sp>
          <p:nvSpPr>
            <p:cNvPr id="38" name="object 38" descr=""/>
            <p:cNvSpPr/>
            <p:nvPr/>
          </p:nvSpPr>
          <p:spPr>
            <a:xfrm>
              <a:off x="309562" y="5815012"/>
              <a:ext cx="11572875" cy="504825"/>
            </a:xfrm>
            <a:custGeom>
              <a:avLst/>
              <a:gdLst/>
              <a:ahLst/>
              <a:cxnLst/>
              <a:rect l="l" t="t" r="r" b="b"/>
              <a:pathLst>
                <a:path w="11572875" h="504825">
                  <a:moveTo>
                    <a:pt x="11506125" y="504824"/>
                  </a:moveTo>
                  <a:lnTo>
                    <a:pt x="66746" y="504824"/>
                  </a:lnTo>
                  <a:lnTo>
                    <a:pt x="62101" y="504366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5"/>
                  </a:lnTo>
                  <a:lnTo>
                    <a:pt x="11569230" y="48433"/>
                  </a:lnTo>
                  <a:lnTo>
                    <a:pt x="11572872" y="66746"/>
                  </a:lnTo>
                  <a:lnTo>
                    <a:pt x="11572872" y="438077"/>
                  </a:lnTo>
                  <a:lnTo>
                    <a:pt x="11558227" y="476974"/>
                  </a:lnTo>
                  <a:lnTo>
                    <a:pt x="11524439" y="501180"/>
                  </a:lnTo>
                  <a:lnTo>
                    <a:pt x="11510770" y="504366"/>
                  </a:lnTo>
                  <a:lnTo>
                    <a:pt x="11506125" y="504824"/>
                  </a:lnTo>
                  <a:close/>
                </a:path>
              </a:pathLst>
            </a:custGeom>
            <a:solidFill>
              <a:srgbClr val="FE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9562" y="5815012"/>
              <a:ext cx="11572875" cy="504825"/>
            </a:xfrm>
            <a:custGeom>
              <a:avLst/>
              <a:gdLst/>
              <a:ahLst/>
              <a:cxnLst/>
              <a:rect l="l" t="t" r="r" b="b"/>
              <a:pathLst>
                <a:path w="1157287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72414" y="62100"/>
                  </a:lnTo>
                  <a:lnTo>
                    <a:pt x="11572874" y="71437"/>
                  </a:lnTo>
                  <a:lnTo>
                    <a:pt x="11572874" y="433387"/>
                  </a:lnTo>
                  <a:lnTo>
                    <a:pt x="11572872" y="438077"/>
                  </a:lnTo>
                  <a:lnTo>
                    <a:pt x="11572414" y="442723"/>
                  </a:lnTo>
                  <a:lnTo>
                    <a:pt x="11571499" y="447323"/>
                  </a:lnTo>
                  <a:lnTo>
                    <a:pt x="11570584" y="451924"/>
                  </a:lnTo>
                  <a:lnTo>
                    <a:pt x="11548632" y="487217"/>
                  </a:lnTo>
                  <a:lnTo>
                    <a:pt x="11541123" y="492784"/>
                  </a:lnTo>
                  <a:lnTo>
                    <a:pt x="11537223" y="495390"/>
                  </a:lnTo>
                  <a:lnTo>
                    <a:pt x="11501436" y="504824"/>
                  </a:lnTo>
                  <a:lnTo>
                    <a:pt x="71437" y="504824"/>
                  </a:lnTo>
                  <a:lnTo>
                    <a:pt x="31748" y="492784"/>
                  </a:lnTo>
                  <a:lnTo>
                    <a:pt x="27848" y="490178"/>
                  </a:lnTo>
                  <a:lnTo>
                    <a:pt x="3642" y="456390"/>
                  </a:lnTo>
                  <a:lnTo>
                    <a:pt x="1372" y="447323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FEF0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4" y="5934074"/>
              <a:ext cx="190499" cy="26669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720724" y="5949949"/>
            <a:ext cx="5969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050"/>
                </a:solidFill>
                <a:latin typeface="PMingLiU"/>
                <a:cs typeface="PMingLiU"/>
              </a:rPr>
              <a:t>经验总结是提升直播效果的关键，将复盘结果应用到下一次直播中，形成持续优化的循环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pc="-5"/>
              <a:t>从新手到高手：直播运营全攻略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2025-08-26T05:40:48Z</dcterms:created>
  <dcterms:modified xsi:type="dcterms:W3CDTF">2025-08-26T05:40:48Z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LastSaved">
    <vt:filetime>2025-08-26T00:00:00Z</vt:filetime>
  </property>
</Properties>
</file>