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  <p:sldMasterId id="2147483726" r:id="rId3"/>
    <p:sldMasterId id="2147483801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9" r:id="rId11"/>
    <p:sldId id="262" r:id="rId12"/>
    <p:sldId id="263" r:id="rId13"/>
    <p:sldId id="265" r:id="rId14"/>
    <p:sldId id="268" r:id="rId15"/>
    <p:sldId id="264" r:id="rId16"/>
    <p:sldId id="266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76EB984-CC83-4A3C-B1BF-240A921D04E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动手实践" id="{6F8823F6-B48E-4FDA-B71B-6EABF543FE5B}">
          <p14:sldIdLst>
            <p14:sldId id="269"/>
            <p14:sldId id="262"/>
            <p14:sldId id="263"/>
            <p14:sldId id="265"/>
            <p14:sldId id="268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90" y="-7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54DD0-C45C-45A0-A542-1BCDE4FC3B96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45664-92EE-4F56-B571-DC55CE997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4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这里对一幅输入图像使用图像描述符，输出是一组用来量化图像的数字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5664-92EE-4F56-B571-DC55CE9970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图像搜索引擎的</a:t>
            </a:r>
            <a:r>
              <a:rPr lang="zh-CN" altLang="en-US" dirty="0"/>
              <a:t>另一种</a:t>
            </a:r>
            <a:r>
              <a:rPr lang="zh-CN" altLang="en-US" dirty="0" smtClean="0"/>
              <a:t>表述，</a:t>
            </a:r>
            <a:r>
              <a:rPr lang="en-US" altLang="zh-CN" dirty="0"/>
              <a:t>CBIR</a:t>
            </a:r>
            <a:r>
              <a:rPr lang="zh-CN" altLang="en-US" dirty="0"/>
              <a:t>系统中最基本的</a:t>
            </a:r>
            <a:r>
              <a:rPr lang="en-US" altLang="zh-CN" dirty="0"/>
              <a:t>4</a:t>
            </a:r>
            <a:r>
              <a:rPr lang="zh-CN" altLang="en-US" dirty="0" smtClean="0"/>
              <a:t>步，可以</a:t>
            </a:r>
            <a:r>
              <a:rPr lang="zh-CN" altLang="en-US" dirty="0"/>
              <a:t>分解成</a:t>
            </a:r>
            <a:r>
              <a:rPr lang="en-US" altLang="zh-CN" dirty="0"/>
              <a:t>4</a:t>
            </a:r>
            <a:r>
              <a:rPr lang="zh-CN" altLang="en-US" dirty="0"/>
              <a:t>个不同的步骤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5664-92EE-4F56-B571-DC55CE9970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1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zh-CN" altLang="en-US" dirty="0"/>
              <a:t>首先提取数据集中每幅图像的特征，将这些特征存入一个</a:t>
            </a:r>
            <a:r>
              <a:rPr lang="zh-CN" altLang="en-US" dirty="0" smtClean="0"/>
              <a:t>数据库。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</a:t>
            </a:r>
            <a:r>
              <a:rPr lang="zh-CN" altLang="en-US" dirty="0"/>
              <a:t>向</a:t>
            </a:r>
            <a:r>
              <a:rPr lang="zh-CN" altLang="en-US" dirty="0" smtClean="0"/>
              <a:t>搜索引擎</a:t>
            </a:r>
            <a:r>
              <a:rPr lang="zh-CN" altLang="en-US" dirty="0"/>
              <a:t>提交一幅需要查找的图像。接着对这幅图像提取特征信息。将这些特征信息与数据集中已有的图像的特征信息进行比较。最后，对结果根据相关度进行排序并返回给用户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5664-92EE-4F56-B571-DC55CE9970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7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使用这些区域，可以粗略模拟出不同的</a:t>
            </a:r>
            <a:r>
              <a:rPr lang="zh-CN" altLang="en-US" dirty="0" smtClean="0"/>
              <a:t>区域。独立</a:t>
            </a:r>
            <a:r>
              <a:rPr lang="zh-CN" altLang="en-US" dirty="0"/>
              <a:t>检测每块区域，在迭代中移除每个矩形与图像中间的椭圆重叠的部分</a:t>
            </a:r>
            <a:r>
              <a:rPr lang="zh-CN" altLang="en-US" dirty="0" smtClean="0"/>
              <a:t>。</a:t>
            </a:r>
            <a:r>
              <a:rPr lang="zh-CN" altLang="en-US" dirty="0"/>
              <a:t>只有掩模的区域才会用于直方图的计算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5664-92EE-4F56-B571-DC55CE9970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3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对直方图</a:t>
            </a:r>
            <a:r>
              <a:rPr lang="zh-CN" altLang="en-US" dirty="0" smtClean="0"/>
              <a:t>归一化，</a:t>
            </a:r>
            <a:r>
              <a:rPr lang="zh-CN" altLang="en-US" dirty="0"/>
              <a:t>这样每个直方图表示的就是图像中每个</a:t>
            </a:r>
            <a:r>
              <a:rPr lang="en-US" altLang="zh-CN" dirty="0"/>
              <a:t>bin</a:t>
            </a:r>
            <a:r>
              <a:rPr lang="zh-CN" altLang="en-US" dirty="0"/>
              <a:t>的所占的比例，而不是每个</a:t>
            </a:r>
            <a:r>
              <a:rPr lang="en-US" altLang="zh-CN" dirty="0"/>
              <a:t>bin</a:t>
            </a:r>
            <a:r>
              <a:rPr lang="zh-CN" altLang="en-US" dirty="0"/>
              <a:t>的</a:t>
            </a:r>
            <a:r>
              <a:rPr lang="zh-CN" altLang="en-US" dirty="0" smtClean="0"/>
              <a:t>个数，保证</a:t>
            </a:r>
            <a:r>
              <a:rPr lang="zh-CN" altLang="en-US" dirty="0"/>
              <a:t>不同尺寸但内容近似的图像也会在比较函数中认为是</a:t>
            </a:r>
            <a:r>
              <a:rPr lang="zh-CN" altLang="en-US" dirty="0" smtClean="0"/>
              <a:t>相似的。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5664-92EE-4F56-B571-DC55CE9970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47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导</a:t>
            </a:r>
            <a:r>
              <a:rPr lang="zh-CN" altLang="en-US" dirty="0"/>
              <a:t>入</a:t>
            </a:r>
            <a:r>
              <a:rPr lang="en-US" altLang="zh-CN" dirty="0" err="1" smtClean="0"/>
              <a:t>ColorDescriptor</a:t>
            </a:r>
            <a:r>
              <a:rPr lang="zh-CN" altLang="en-US" dirty="0"/>
              <a:t>来提取待查找图像的</a:t>
            </a:r>
            <a:r>
              <a:rPr lang="zh-CN" altLang="en-US" dirty="0" smtClean="0"/>
              <a:t>特征；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r>
              <a:rPr lang="en-US" altLang="zh-CN" dirty="0" smtClean="0"/>
              <a:t>Searcher</a:t>
            </a:r>
            <a:r>
              <a:rPr lang="zh-CN" altLang="en-US" dirty="0"/>
              <a:t>类，</a:t>
            </a:r>
            <a:r>
              <a:rPr lang="zh-CN" altLang="en-US" dirty="0" smtClean="0"/>
              <a:t>用于执行</a:t>
            </a:r>
            <a:r>
              <a:rPr lang="zh-CN" altLang="en-US" dirty="0"/>
              <a:t>实际的</a:t>
            </a:r>
            <a:r>
              <a:rPr lang="zh-CN" altLang="en-US" dirty="0" smtClean="0"/>
              <a:t>搜索；</a:t>
            </a:r>
            <a:endParaRPr lang="en-US" altLang="zh-CN" dirty="0" smtClean="0"/>
          </a:p>
          <a:p>
            <a:r>
              <a:rPr lang="en-US" altLang="zh-CN" dirty="0"/>
              <a:t>–index</a:t>
            </a:r>
            <a:r>
              <a:rPr lang="zh-CN" altLang="en-US" dirty="0"/>
              <a:t>来表示</a:t>
            </a:r>
            <a:r>
              <a:rPr lang="en-US" altLang="zh-CN" dirty="0"/>
              <a:t>index.csv</a:t>
            </a:r>
            <a:r>
              <a:rPr lang="zh-CN" altLang="en-US" dirty="0"/>
              <a:t>文件的</a:t>
            </a:r>
            <a:r>
              <a:rPr lang="zh-CN" altLang="en-US" dirty="0" smtClean="0"/>
              <a:t>位置；</a:t>
            </a:r>
            <a:endParaRPr lang="en-US" altLang="zh-CN" dirty="0" smtClean="0"/>
          </a:p>
          <a:p>
            <a:r>
              <a:rPr lang="en-US" altLang="zh-CN" dirty="0"/>
              <a:t>–query</a:t>
            </a:r>
            <a:r>
              <a:rPr lang="zh-CN" altLang="en-US" dirty="0"/>
              <a:t>来</a:t>
            </a:r>
            <a:r>
              <a:rPr lang="zh-CN" altLang="en-US" dirty="0" smtClean="0"/>
              <a:t>表示待搜索</a:t>
            </a:r>
            <a:r>
              <a:rPr lang="zh-CN" altLang="en-US" dirty="0"/>
              <a:t>图像的存储</a:t>
            </a:r>
            <a:r>
              <a:rPr lang="zh-CN" altLang="en-US" dirty="0" smtClean="0"/>
              <a:t>路径；</a:t>
            </a:r>
            <a:endParaRPr lang="en-US" altLang="zh-CN" dirty="0" smtClean="0"/>
          </a:p>
          <a:p>
            <a:r>
              <a:rPr lang="en-US" altLang="zh-CN" dirty="0"/>
              <a:t>–result-path</a:t>
            </a:r>
            <a:r>
              <a:rPr lang="zh-CN" altLang="en-US" dirty="0"/>
              <a:t>，用来表示相册数据集的</a:t>
            </a:r>
            <a:r>
              <a:rPr lang="zh-CN" altLang="en-US" dirty="0" smtClean="0"/>
              <a:t>路径；</a:t>
            </a:r>
            <a:r>
              <a:rPr lang="zh-CN" altLang="en-US" dirty="0"/>
              <a:t>向用户显示他们所需要的最终结果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5664-92EE-4F56-B571-DC55CE9970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5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6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2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3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38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33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3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82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014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45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7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8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75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46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3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B803-0F0D-45A9-A558-17B57233C0CA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CB8-AE71-47BC-BFDE-1A150413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70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B803-0F0D-45A9-A558-17B57233C0CA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CB8-AE71-47BC-BFDE-1A150413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02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B803-0F0D-45A9-A558-17B57233C0CA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CB8-AE71-47BC-BFDE-1A150413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727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B803-0F0D-45A9-A558-17B57233C0CA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CB8-AE71-47BC-BFDE-1A150413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323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B803-0F0D-45A9-A558-17B57233C0CA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CB8-AE71-47BC-BFDE-1A1504139E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672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B803-0F0D-45A9-A558-17B57233C0CA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CB8-AE71-47BC-BFDE-1A1504139E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23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B803-0F0D-45A9-A558-17B57233C0CA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CB8-AE71-47BC-BFDE-1A150413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03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69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B803-0F0D-45A9-A558-17B57233C0CA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CB8-AE71-47BC-BFDE-1A150413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963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B803-0F0D-45A9-A558-17B57233C0CA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CB8-AE71-47BC-BFDE-1A150413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488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B803-0F0D-45A9-A558-17B57233C0CA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CB8-AE71-47BC-BFDE-1A150413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263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B803-0F0D-45A9-A558-17B57233C0CA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CB8-AE71-47BC-BFDE-1A150413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22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612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861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565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055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70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9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7543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72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780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678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197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7671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959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2256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937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206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9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4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9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0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88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949F-831A-43E4-B367-207872A37332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A78A-31BB-4AA6-9983-9F9776685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9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3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AD779-8DD6-4DDC-BD27-2F892752E927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C6BFC1-756B-4332-8896-D097698CB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8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2282778"/>
            <a:ext cx="8915399" cy="2262781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OpenCV</a:t>
            </a:r>
            <a:r>
              <a:rPr lang="zh-CN" altLang="en-US" dirty="0" smtClean="0"/>
              <a:t>创建一个图片搜索引擎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4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第二步：</a:t>
            </a:r>
            <a:r>
              <a:rPr lang="zh-CN" altLang="en-US" dirty="0"/>
              <a:t>从数据集提取特征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51148" y="1657081"/>
            <a:ext cx="4148886" cy="4228564"/>
          </a:xfrm>
        </p:spPr>
        <p:txBody>
          <a:bodyPr/>
          <a:lstStyle/>
          <a:p>
            <a:r>
              <a:rPr lang="zh-CN" altLang="en-US" dirty="0"/>
              <a:t>导入所需的</a:t>
            </a:r>
            <a:r>
              <a:rPr lang="zh-CN" altLang="en-US" dirty="0" smtClean="0"/>
              <a:t>模块，</a:t>
            </a:r>
            <a:r>
              <a:rPr lang="en-US" altLang="zh-CN" dirty="0" err="1"/>
              <a:t>ColorDescriptor</a:t>
            </a:r>
            <a:r>
              <a:rPr lang="zh-CN" altLang="en-US" dirty="0" smtClean="0"/>
              <a:t>类</a:t>
            </a:r>
            <a:r>
              <a:rPr lang="zh-CN" altLang="en-US" dirty="0"/>
              <a:t>来</a:t>
            </a:r>
            <a:r>
              <a:rPr lang="zh-CN" altLang="en-US" dirty="0" smtClean="0"/>
              <a:t>提取图像</a:t>
            </a:r>
            <a:r>
              <a:rPr lang="zh-CN" altLang="en-US" dirty="0"/>
              <a:t>的</a:t>
            </a:r>
            <a:r>
              <a:rPr lang="zh-CN" altLang="en-US" dirty="0" smtClean="0"/>
              <a:t>特征；</a:t>
            </a:r>
            <a:r>
              <a:rPr lang="zh-CN" altLang="en-US" dirty="0"/>
              <a:t> </a:t>
            </a:r>
            <a:r>
              <a:rPr lang="en-US" altLang="zh-CN" dirty="0" err="1"/>
              <a:t>argparse</a:t>
            </a:r>
            <a:r>
              <a:rPr lang="zh-CN" altLang="en-US" dirty="0"/>
              <a:t>模块来处理命令行</a:t>
            </a:r>
            <a:r>
              <a:rPr lang="zh-CN" altLang="en-US" dirty="0" smtClean="0"/>
              <a:t>参数；</a:t>
            </a:r>
            <a:r>
              <a:rPr lang="zh-CN" altLang="en-US" dirty="0"/>
              <a:t> </a:t>
            </a:r>
            <a:r>
              <a:rPr lang="en-US" altLang="zh-CN" dirty="0"/>
              <a:t>glob</a:t>
            </a:r>
            <a:r>
              <a:rPr lang="zh-CN" altLang="en-US" dirty="0"/>
              <a:t>来获取图像的文件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en-US" altLang="zh-CN" dirty="0"/>
              <a:t>–dataset</a:t>
            </a:r>
            <a:r>
              <a:rPr lang="zh-CN" altLang="en-US" dirty="0"/>
              <a:t>，表示假期相册的</a:t>
            </a:r>
            <a:r>
              <a:rPr lang="zh-CN" altLang="en-US" dirty="0" smtClean="0"/>
              <a:t>路径，</a:t>
            </a:r>
            <a:r>
              <a:rPr lang="en-US" altLang="zh-CN" dirty="0"/>
              <a:t> –index</a:t>
            </a:r>
            <a:r>
              <a:rPr lang="zh-CN" altLang="en-US" dirty="0"/>
              <a:t>，表示输出的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481" y="1365161"/>
            <a:ext cx="5609510" cy="45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63" y="798758"/>
            <a:ext cx="7982008" cy="6307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17441" y="1725769"/>
            <a:ext cx="7379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运行完成后，</a:t>
            </a:r>
            <a:r>
              <a:rPr lang="zh-CN" altLang="en-US" sz="2400" dirty="0"/>
              <a:t>将会获得一个名为</a:t>
            </a:r>
            <a:r>
              <a:rPr lang="en-US" altLang="zh-CN" sz="2400" dirty="0"/>
              <a:t>index.csv</a:t>
            </a:r>
            <a:r>
              <a:rPr lang="zh-CN" altLang="en-US" sz="2400" dirty="0"/>
              <a:t>的新文件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495" y="2366157"/>
            <a:ext cx="6486525" cy="2924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49261" y="5525034"/>
            <a:ext cx="6606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可以看到在</a:t>
            </a:r>
            <a:r>
              <a:rPr lang="en-US" altLang="zh-CN" sz="2400" dirty="0"/>
              <a:t>.csv</a:t>
            </a:r>
            <a:r>
              <a:rPr lang="zh-CN" altLang="en-US" sz="2400" dirty="0"/>
              <a:t>文件的每一行，第一项是文件名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后面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一个数字列表。这个数字列表就是用来表示并量化图像的特征向量</a:t>
            </a:r>
          </a:p>
        </p:txBody>
      </p:sp>
    </p:spTree>
    <p:extLst>
      <p:ext uri="{BB962C8B-B14F-4D97-AF65-F5344CB8AC3E}">
        <p14:creationId xmlns:p14="http://schemas.microsoft.com/office/powerpoint/2010/main" val="12477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08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第三步：搜索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42" y="1304925"/>
            <a:ext cx="5886450" cy="4606478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473003" y="1540188"/>
            <a:ext cx="3566889" cy="4860612"/>
          </a:xfrm>
        </p:spPr>
        <p:txBody>
          <a:bodyPr>
            <a:normAutofit/>
          </a:bodyPr>
          <a:lstStyle/>
          <a:p>
            <a:r>
              <a:rPr lang="zh-CN" altLang="en-US" dirty="0"/>
              <a:t>创建一个类来定义两幅图像的</a:t>
            </a:r>
            <a:r>
              <a:rPr lang="zh-CN" altLang="en-US" dirty="0" smtClean="0"/>
              <a:t>相似度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r>
              <a:rPr lang="en-US" altLang="zh-CN" dirty="0"/>
              <a:t>csv</a:t>
            </a:r>
            <a:r>
              <a:rPr lang="zh-CN" altLang="en-US" dirty="0"/>
              <a:t>用于方便的处理</a:t>
            </a:r>
            <a:r>
              <a:rPr lang="en-US" altLang="zh-CN" dirty="0"/>
              <a:t>index.csv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/>
              <a:t>定义</a:t>
            </a:r>
            <a:r>
              <a:rPr lang="en-US" altLang="zh-CN" dirty="0"/>
              <a:t>Searcher</a:t>
            </a:r>
            <a:r>
              <a:rPr lang="zh-CN" altLang="en-US" dirty="0" smtClean="0"/>
              <a:t>类，只有一个参数</a:t>
            </a:r>
            <a:r>
              <a:rPr lang="en-US" altLang="zh-CN" dirty="0" smtClean="0"/>
              <a:t>--</a:t>
            </a:r>
            <a:r>
              <a:rPr lang="en-US" altLang="zh-CN" dirty="0" err="1"/>
              <a:t>indexPath</a:t>
            </a:r>
            <a:r>
              <a:rPr lang="zh-CN" altLang="en-US" dirty="0"/>
              <a:t>，用于表示</a:t>
            </a:r>
            <a:r>
              <a:rPr lang="en-US" altLang="zh-CN" dirty="0"/>
              <a:t>index.csv</a:t>
            </a:r>
            <a:r>
              <a:rPr lang="zh-CN" altLang="en-US" dirty="0" smtClean="0"/>
              <a:t>文件的路径</a:t>
            </a:r>
            <a:endParaRPr lang="en-US" altLang="zh-CN" dirty="0" smtClean="0"/>
          </a:p>
          <a:p>
            <a:r>
              <a:rPr lang="en-US" altLang="zh-CN" dirty="0"/>
              <a:t>search</a:t>
            </a:r>
            <a:r>
              <a:rPr lang="zh-CN" altLang="en-US" dirty="0" smtClean="0"/>
              <a:t>方法，</a:t>
            </a:r>
            <a:r>
              <a:rPr lang="en-US" altLang="zh-CN" dirty="0" err="1"/>
              <a:t>queryFeatures</a:t>
            </a:r>
            <a:r>
              <a:rPr lang="zh-CN" altLang="en-US" dirty="0"/>
              <a:t>是提取自待搜索</a:t>
            </a:r>
            <a:r>
              <a:rPr lang="zh-CN" altLang="en-US" dirty="0" smtClean="0"/>
              <a:t>图像和</a:t>
            </a:r>
            <a:r>
              <a:rPr lang="zh-CN" altLang="en-US" dirty="0"/>
              <a:t>返回图像的数目的最大值。</a:t>
            </a:r>
            <a:endParaRPr lang="en-US" altLang="zh-CN" dirty="0" smtClean="0"/>
          </a:p>
          <a:p>
            <a:r>
              <a:rPr lang="en-US" altLang="zh-CN" dirty="0"/>
              <a:t>chi2_distance</a:t>
            </a:r>
            <a:r>
              <a:rPr lang="zh-CN" altLang="en-US" dirty="0"/>
              <a:t>函数需要两个参数，即用来进行比较的两个直方图。可选的</a:t>
            </a:r>
            <a:r>
              <a:rPr lang="en-US" altLang="zh-CN" dirty="0" err="1"/>
              <a:t>eps</a:t>
            </a:r>
            <a:r>
              <a:rPr lang="zh-CN" altLang="en-US" dirty="0"/>
              <a:t>值用来预防除零</a:t>
            </a:r>
            <a:r>
              <a:rPr lang="zh-CN" altLang="en-US" dirty="0" smtClean="0"/>
              <a:t>错误。</a:t>
            </a:r>
            <a:r>
              <a:rPr lang="zh-CN" altLang="en-US" dirty="0"/>
              <a:t>卡方相似度为零的图片表示完全相同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67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687"/>
          </a:xfrm>
        </p:spPr>
        <p:txBody>
          <a:bodyPr/>
          <a:lstStyle/>
          <a:p>
            <a:r>
              <a:rPr lang="zh-CN" altLang="en-US" dirty="0" smtClean="0"/>
              <a:t>第四步：执行搜索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03797"/>
            <a:ext cx="9204123" cy="5153854"/>
          </a:xfrm>
        </p:spPr>
      </p:pic>
    </p:spTree>
    <p:extLst>
      <p:ext uri="{BB962C8B-B14F-4D97-AF65-F5344CB8AC3E}">
        <p14:creationId xmlns:p14="http://schemas.microsoft.com/office/powerpoint/2010/main" val="592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10" y="376102"/>
            <a:ext cx="7523945" cy="12577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15" y="1733348"/>
            <a:ext cx="3876675" cy="3133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82" y="1733349"/>
            <a:ext cx="3106022" cy="25107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796" y="1733348"/>
            <a:ext cx="3106023" cy="25107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83" y="4343591"/>
            <a:ext cx="3106022" cy="25107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798" y="4343591"/>
            <a:ext cx="3106022" cy="25107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73" y="4867073"/>
            <a:ext cx="2844017" cy="22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324"/>
          </a:xfrm>
        </p:spPr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589212" y="1476782"/>
            <a:ext cx="6838123" cy="377762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构建一个个</a:t>
            </a:r>
            <a:r>
              <a:rPr lang="zh-CN" altLang="en-US" sz="2400" dirty="0" smtClean="0"/>
              <a:t>人</a:t>
            </a:r>
            <a:r>
              <a:rPr lang="zh-CN" altLang="en-US" sz="2400" dirty="0"/>
              <a:t>相册</a:t>
            </a:r>
            <a:r>
              <a:rPr lang="zh-CN" altLang="en-US" sz="2400" dirty="0" smtClean="0"/>
              <a:t>搜索引擎</a:t>
            </a:r>
            <a:r>
              <a:rPr lang="zh-CN" altLang="en-US" sz="2400" dirty="0"/>
              <a:t>。将假期照片作为数据集</a:t>
            </a:r>
            <a:r>
              <a:rPr lang="zh-CN" altLang="en-US" sz="2400" dirty="0" smtClean="0"/>
              <a:t>，把这个</a:t>
            </a:r>
            <a:r>
              <a:rPr lang="zh-CN" altLang="en-US" sz="2400" dirty="0"/>
              <a:t>数据集变成可搜索的，即一个“基于例子”的图像</a:t>
            </a:r>
            <a:r>
              <a:rPr lang="zh-CN" altLang="en-US" sz="2400" dirty="0" smtClean="0"/>
              <a:t>搜索引擎，通过一幅图片来搜索一组相似的图片。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202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172"/>
          </a:xfrm>
        </p:spPr>
        <p:txBody>
          <a:bodyPr>
            <a:normAutofit/>
          </a:bodyPr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28286"/>
            <a:ext cx="8915400" cy="4898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在构建图像搜索引擎时，首先要对</a:t>
            </a:r>
            <a:r>
              <a:rPr lang="zh-CN" altLang="en-US" sz="2000" b="1" dirty="0"/>
              <a:t>数据集编列索引</a:t>
            </a:r>
            <a:r>
              <a:rPr lang="zh-CN" altLang="en-US" sz="2000" dirty="0"/>
              <a:t>。索引化数据集是量化数据集的过程，即通过</a:t>
            </a:r>
            <a:r>
              <a:rPr lang="zh-CN" altLang="en-US" sz="2000" b="1" dirty="0"/>
              <a:t>图像描述符</a:t>
            </a:r>
            <a:r>
              <a:rPr lang="zh-CN" altLang="en-US" sz="2000" dirty="0"/>
              <a:t>（</a:t>
            </a:r>
            <a:r>
              <a:rPr lang="en-US" altLang="zh-CN" sz="2000" dirty="0"/>
              <a:t>image descriptor</a:t>
            </a:r>
            <a:r>
              <a:rPr lang="zh-CN" altLang="en-US" sz="2000" dirty="0"/>
              <a:t>，也称描述子）提取每幅图像的</a:t>
            </a:r>
            <a:r>
              <a:rPr lang="zh-CN" altLang="en-US" sz="2000" b="1" dirty="0" smtClean="0"/>
              <a:t>特征。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图像描述符</a:t>
            </a:r>
            <a:r>
              <a:rPr lang="zh-CN" altLang="en-US" sz="2000" dirty="0"/>
              <a:t>就是用来描述图像的</a:t>
            </a:r>
            <a:r>
              <a:rPr lang="zh-CN" altLang="en-US" sz="2000" dirty="0" smtClean="0"/>
              <a:t>算法。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特征</a:t>
            </a:r>
            <a:r>
              <a:rPr lang="zh-CN" altLang="en-US" sz="2000" dirty="0"/>
              <a:t>是图像描述符的</a:t>
            </a:r>
            <a:r>
              <a:rPr lang="zh-CN" altLang="en-US" sz="2000" dirty="0" smtClean="0"/>
              <a:t>输出，</a:t>
            </a:r>
            <a:r>
              <a:rPr lang="zh-CN" altLang="en-US" sz="2000" dirty="0"/>
              <a:t>是一个用来抽象表示或量化的图像的数字列表。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83" y="4317977"/>
            <a:ext cx="6759127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940158"/>
            <a:ext cx="8641165" cy="4971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通过距离量测或其他相似度比较函数，特征向量可以用来表示比较的</a:t>
            </a:r>
            <a:r>
              <a:rPr lang="zh-CN" altLang="en-US" sz="2000" dirty="0" smtClean="0"/>
              <a:t>相似度。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距离量测</a:t>
            </a:r>
            <a:r>
              <a:rPr lang="zh-CN" altLang="en-US" sz="2000" dirty="0"/>
              <a:t>和</a:t>
            </a:r>
            <a:r>
              <a:rPr lang="zh-CN" altLang="en-US" sz="2000" b="1" dirty="0"/>
              <a:t>相似度函数</a:t>
            </a:r>
            <a:r>
              <a:rPr lang="zh-CN" altLang="en-US" sz="2000" dirty="0"/>
              <a:t>采用两个特征向量作为输入，返回一个数值来描述着两个特征向量的相似度。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959" y="3123126"/>
            <a:ext cx="6477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CBIR</a:t>
            </a:r>
            <a:r>
              <a:rPr lang="zh-CN" altLang="en-US" sz="3200" dirty="0" smtClean="0"/>
              <a:t>（</a:t>
            </a:r>
            <a:r>
              <a:rPr lang="en-US" altLang="zh-CN" sz="3200" b="1" dirty="0"/>
              <a:t>Content-Based Image </a:t>
            </a:r>
            <a:r>
              <a:rPr lang="en-US" altLang="zh-CN" sz="3200" b="1" dirty="0" smtClean="0"/>
              <a:t>Retrieval</a:t>
            </a:r>
            <a:r>
              <a:rPr lang="zh-CN" altLang="en-US" sz="3200" dirty="0" smtClean="0"/>
              <a:t>）系统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         ——</a:t>
            </a:r>
            <a:r>
              <a:rPr lang="zh-CN" altLang="en-US" sz="3200" b="1" dirty="0"/>
              <a:t>基于内容的图像信息</a:t>
            </a:r>
            <a:r>
              <a:rPr lang="zh-CN" altLang="en-US" sz="3200" b="1" dirty="0" smtClean="0"/>
              <a:t>获取系统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043446"/>
            <a:ext cx="8915400" cy="43058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定义图像描述符</a:t>
            </a:r>
            <a:r>
              <a:rPr lang="zh-CN" altLang="en-US" dirty="0"/>
              <a:t>：在这一阶段，需要决定描述图像的哪一方面。是关注图像的颜色，还是图像中的物体形状，或是图像中的</a:t>
            </a:r>
            <a:r>
              <a:rPr lang="zh-CN" altLang="en-US" dirty="0" smtClean="0"/>
              <a:t>纹理等。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索引化数据集</a:t>
            </a:r>
            <a:r>
              <a:rPr lang="zh-CN" altLang="en-US" dirty="0"/>
              <a:t>：</a:t>
            </a:r>
            <a:r>
              <a:rPr lang="zh-CN" altLang="en-US" dirty="0" smtClean="0"/>
              <a:t>将</a:t>
            </a:r>
            <a:r>
              <a:rPr lang="zh-CN" altLang="en-US" dirty="0"/>
              <a:t>这个图像描述符应用得到数据集中的每幅图像，提取这些图像的特征，将其存储</a:t>
            </a:r>
            <a:r>
              <a:rPr lang="zh-CN" altLang="en-US" dirty="0" smtClean="0"/>
              <a:t>起来，这样</a:t>
            </a:r>
            <a:r>
              <a:rPr lang="zh-CN" altLang="en-US" dirty="0"/>
              <a:t>后续步骤就能使用以便比较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/>
              <a:t>定义相似矩阵</a:t>
            </a:r>
            <a:r>
              <a:rPr lang="zh-CN" altLang="en-US" dirty="0" smtClean="0"/>
              <a:t>：</a:t>
            </a:r>
            <a:r>
              <a:rPr lang="zh-CN" altLang="en-US" dirty="0"/>
              <a:t>有了许多</a:t>
            </a:r>
            <a:r>
              <a:rPr lang="zh-CN" altLang="en-US" dirty="0" smtClean="0"/>
              <a:t>特征向量，但</a:t>
            </a:r>
            <a:r>
              <a:rPr lang="zh-CN" altLang="en-US" dirty="0"/>
              <a:t>如何比较这些特征向量呢</a:t>
            </a:r>
            <a:r>
              <a:rPr lang="zh-CN" altLang="en-US" dirty="0" smtClean="0"/>
              <a:t>？</a:t>
            </a:r>
            <a:r>
              <a:rPr lang="zh-CN" altLang="en-US" dirty="0"/>
              <a:t>流行的方式是比较欧几里德距离、余弦距离、或卡方</a:t>
            </a:r>
            <a:r>
              <a:rPr lang="zh-CN" altLang="en-US" dirty="0" smtClean="0"/>
              <a:t>距离。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/>
              <a:t>搜索</a:t>
            </a:r>
            <a:r>
              <a:rPr lang="zh-CN" altLang="en-US" dirty="0" smtClean="0"/>
              <a:t>：</a:t>
            </a:r>
            <a:r>
              <a:rPr lang="zh-CN" altLang="en-US" dirty="0"/>
              <a:t>用户会向系统提交一幅需要搜索的</a:t>
            </a:r>
            <a:r>
              <a:rPr lang="zh-CN" altLang="en-US" dirty="0" smtClean="0"/>
              <a:t>图片，然后：提取</a:t>
            </a:r>
            <a:r>
              <a:rPr lang="zh-CN" altLang="en-US" dirty="0"/>
              <a:t>这幅图像的特征</a:t>
            </a:r>
            <a:r>
              <a:rPr lang="zh-CN" altLang="en-US" dirty="0" smtClean="0"/>
              <a:t>；使用</a:t>
            </a:r>
            <a:r>
              <a:rPr lang="zh-CN" altLang="en-US" dirty="0"/>
              <a:t>相似度函数将这幅图像的特征与已经索引化的特征进行比较</a:t>
            </a:r>
            <a:r>
              <a:rPr lang="zh-CN" altLang="en-US" dirty="0" smtClean="0"/>
              <a:t>。根据相似度返回</a:t>
            </a:r>
            <a:r>
              <a:rPr lang="zh-CN" altLang="en-US" dirty="0"/>
              <a:t>相关的</a:t>
            </a:r>
            <a:r>
              <a:rPr lang="zh-CN" altLang="en-US" dirty="0" smtClean="0"/>
              <a:t>图像。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6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92" y="544132"/>
            <a:ext cx="657225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92" y="3245476"/>
            <a:ext cx="7055342" cy="30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        动手实践</a:t>
            </a:r>
            <a:endParaRPr lang="zh-CN" altLang="en-US" sz="60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2718"/>
          </a:xfrm>
        </p:spPr>
        <p:txBody>
          <a:bodyPr/>
          <a:lstStyle/>
          <a:p>
            <a:r>
              <a:rPr lang="zh-CN" altLang="en-US" dirty="0" smtClean="0"/>
              <a:t>第一步：定义图像描述符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0114" y="1506828"/>
            <a:ext cx="3566889" cy="4404394"/>
          </a:xfrm>
        </p:spPr>
        <p:txBody>
          <a:bodyPr/>
          <a:lstStyle/>
          <a:p>
            <a:r>
              <a:rPr lang="zh-CN" altLang="en-US" dirty="0"/>
              <a:t>图像描述符是</a:t>
            </a:r>
            <a:r>
              <a:rPr lang="en-US" altLang="zh-CN" dirty="0"/>
              <a:t>HSV</a:t>
            </a:r>
            <a:r>
              <a:rPr lang="zh-CN" altLang="en-US" dirty="0"/>
              <a:t>颜色空间的</a:t>
            </a:r>
            <a:r>
              <a:rPr lang="en-US" altLang="zh-CN" dirty="0"/>
              <a:t>3D</a:t>
            </a:r>
            <a:r>
              <a:rPr lang="zh-CN" altLang="en-US" dirty="0"/>
              <a:t>颜色直方图（色相、饱和度、</a:t>
            </a:r>
            <a:r>
              <a:rPr lang="zh-CN" altLang="en-US" dirty="0" smtClean="0"/>
              <a:t>明度），</a:t>
            </a:r>
            <a:r>
              <a:rPr lang="zh-CN" altLang="en-US" dirty="0"/>
              <a:t>使用</a:t>
            </a:r>
            <a:r>
              <a:rPr lang="zh-CN" altLang="en-US" b="1" dirty="0"/>
              <a:t>基于区域</a:t>
            </a:r>
            <a:r>
              <a:rPr lang="zh-CN" altLang="en-US" dirty="0"/>
              <a:t>的</a:t>
            </a:r>
            <a:r>
              <a:rPr lang="zh-CN" altLang="en-US" dirty="0" smtClean="0"/>
              <a:t>直方图，</a:t>
            </a:r>
            <a:r>
              <a:rPr lang="zh-CN" altLang="en-US" dirty="0"/>
              <a:t>可以模拟各个区域的颜色</a:t>
            </a:r>
            <a:r>
              <a:rPr lang="zh-CN" altLang="en-US" dirty="0" smtClean="0"/>
              <a:t>分布。</a:t>
            </a:r>
            <a:endParaRPr lang="en-US" altLang="zh-CN" dirty="0"/>
          </a:p>
          <a:p>
            <a:r>
              <a:rPr lang="zh-CN" altLang="en-US" b="1" dirty="0"/>
              <a:t>假设</a:t>
            </a:r>
            <a:r>
              <a:rPr lang="zh-CN" altLang="en-US" dirty="0"/>
              <a:t>：如果图像含有相似的色彩分布，那么这两幅图像就认为是相似的。即使图像的内容差别非常大，依然会根据色彩分布而被认为是相近的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01" y="1223492"/>
            <a:ext cx="3810000" cy="2857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96902"/>
            <a:ext cx="762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533146" y="1210614"/>
            <a:ext cx="4391137" cy="516442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定义了</a:t>
            </a:r>
            <a:r>
              <a:rPr lang="en-US" altLang="zh-CN" sz="2000" dirty="0" err="1"/>
              <a:t>ColorDescriptor</a:t>
            </a:r>
            <a:r>
              <a:rPr lang="zh-CN" altLang="en-US" sz="2000" dirty="0" smtClean="0"/>
              <a:t>类，</a:t>
            </a:r>
            <a:r>
              <a:rPr lang="zh-CN" altLang="en-US" sz="2000" dirty="0"/>
              <a:t>用来封装所有用于提取图像中</a:t>
            </a:r>
            <a:r>
              <a:rPr lang="en-US" altLang="zh-CN" sz="2000" dirty="0"/>
              <a:t>3D HSV</a:t>
            </a:r>
            <a:r>
              <a:rPr lang="zh-CN" altLang="en-US" sz="2000" dirty="0"/>
              <a:t>颜色直方图的</a:t>
            </a:r>
            <a:r>
              <a:rPr lang="zh-CN" altLang="en-US" sz="2000" dirty="0" smtClean="0"/>
              <a:t>逻辑，</a:t>
            </a:r>
            <a:r>
              <a:rPr lang="zh-CN" altLang="en-US" sz="2000" dirty="0"/>
              <a:t>只有一个参数</a:t>
            </a:r>
            <a:r>
              <a:rPr lang="en-US" altLang="zh-CN" sz="2000" dirty="0"/>
              <a:t>——bins</a:t>
            </a:r>
            <a:r>
              <a:rPr lang="zh-CN" altLang="en-US" sz="2000" dirty="0"/>
              <a:t>，即颜色直方图中</a:t>
            </a:r>
            <a:r>
              <a:rPr lang="en-US" altLang="zh-CN" sz="2000" dirty="0"/>
              <a:t>bin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数目</a:t>
            </a:r>
            <a:endParaRPr lang="en-US" altLang="zh-CN" sz="2000" dirty="0" smtClean="0"/>
          </a:p>
          <a:p>
            <a:r>
              <a:rPr lang="en-US" altLang="zh-CN" sz="2000" dirty="0"/>
              <a:t>describe</a:t>
            </a:r>
            <a:r>
              <a:rPr lang="zh-CN" altLang="en-US" sz="2000" dirty="0"/>
              <a:t>方法，用于描述指定的</a:t>
            </a:r>
            <a:r>
              <a:rPr lang="zh-CN" altLang="en-US" sz="2000" dirty="0" smtClean="0"/>
              <a:t>图像</a:t>
            </a:r>
            <a:endParaRPr lang="en-US" altLang="zh-CN" sz="2000" dirty="0" smtClean="0"/>
          </a:p>
          <a:p>
            <a:r>
              <a:rPr lang="en-US" altLang="zh-CN" sz="2000" dirty="0"/>
              <a:t>histogram</a:t>
            </a:r>
            <a:r>
              <a:rPr lang="zh-CN" altLang="en-US" sz="2000" dirty="0"/>
              <a:t>方法会返回当前区域的颜色直方图</a:t>
            </a:r>
            <a:r>
              <a:rPr lang="zh-CN" altLang="en-US" sz="2000" dirty="0" smtClean="0"/>
              <a:t>表示，</a:t>
            </a:r>
            <a:r>
              <a:rPr lang="zh-CN" altLang="en-US" sz="2000" dirty="0"/>
              <a:t>两个</a:t>
            </a:r>
            <a:r>
              <a:rPr lang="zh-CN" altLang="en-US" sz="2000" dirty="0" smtClean="0"/>
              <a:t>参数：第一</a:t>
            </a:r>
            <a:r>
              <a:rPr lang="zh-CN" altLang="en-US" sz="2000" dirty="0"/>
              <a:t>个是需要描述的图像，第二个是</a:t>
            </a:r>
            <a:r>
              <a:rPr lang="en-US" altLang="zh-CN" sz="2000" dirty="0"/>
              <a:t>mask</a:t>
            </a:r>
            <a:r>
              <a:rPr lang="zh-CN" altLang="en-US" sz="2000" dirty="0"/>
              <a:t>，描述需要描述的图像区域。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83" y="549431"/>
            <a:ext cx="61055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969</Words>
  <Application>Microsoft Office PowerPoint</Application>
  <PresentationFormat>宽屏</PresentationFormat>
  <Paragraphs>51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宋体</vt:lpstr>
      <vt:lpstr>幼圆</vt:lpstr>
      <vt:lpstr>Arial</vt:lpstr>
      <vt:lpstr>Calibri</vt:lpstr>
      <vt:lpstr>Calibri Light</vt:lpstr>
      <vt:lpstr>Century Gothic</vt:lpstr>
      <vt:lpstr>Wingdings 2</vt:lpstr>
      <vt:lpstr>Wingdings 3</vt:lpstr>
      <vt:lpstr>1_自定义设计方案</vt:lpstr>
      <vt:lpstr>自定义设计方案</vt:lpstr>
      <vt:lpstr>HDOfficeLightV0</vt:lpstr>
      <vt:lpstr>丝状</vt:lpstr>
      <vt:lpstr>用Python和OpenCV创建一个图片搜索引擎</vt:lpstr>
      <vt:lpstr>目标</vt:lpstr>
      <vt:lpstr>基础知识</vt:lpstr>
      <vt:lpstr>PowerPoint 演示文稿</vt:lpstr>
      <vt:lpstr>CBIR（Content-Based Image Retrieval）系统          ——基于内容的图像信息获取系统</vt:lpstr>
      <vt:lpstr>PowerPoint 演示文稿</vt:lpstr>
      <vt:lpstr>        动手实践</vt:lpstr>
      <vt:lpstr>第一步：定义图像描述符</vt:lpstr>
      <vt:lpstr>PowerPoint 演示文稿</vt:lpstr>
      <vt:lpstr>第二步：从数据集提取特征 </vt:lpstr>
      <vt:lpstr>PowerPoint 演示文稿</vt:lpstr>
      <vt:lpstr>第三步：搜索 </vt:lpstr>
      <vt:lpstr>第四步：执行搜索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用Python和OpenCV创建一个图片搜索引擎</dc:title>
  <dc:creator>Tmac</dc:creator>
  <cp:lastModifiedBy>Tmac</cp:lastModifiedBy>
  <cp:revision>31</cp:revision>
  <dcterms:created xsi:type="dcterms:W3CDTF">2016-10-19T03:24:34Z</dcterms:created>
  <dcterms:modified xsi:type="dcterms:W3CDTF">2016-10-27T09:44:56Z</dcterms:modified>
</cp:coreProperties>
</file>