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25"/>
  </p:notesMasterIdLst>
  <p:sldIdLst>
    <p:sldId id="256" r:id="rId4"/>
    <p:sldId id="261" r:id="rId5"/>
    <p:sldId id="299" r:id="rId6"/>
    <p:sldId id="264" r:id="rId7"/>
    <p:sldId id="270" r:id="rId8"/>
    <p:sldId id="273" r:id="rId9"/>
    <p:sldId id="301" r:id="rId10"/>
    <p:sldId id="302" r:id="rId11"/>
    <p:sldId id="304" r:id="rId12"/>
    <p:sldId id="303" r:id="rId13"/>
    <p:sldId id="305" r:id="rId14"/>
    <p:sldId id="306" r:id="rId15"/>
    <p:sldId id="307" r:id="rId16"/>
    <p:sldId id="308" r:id="rId17"/>
    <p:sldId id="309" r:id="rId18"/>
    <p:sldId id="310" r:id="rId19"/>
    <p:sldId id="313" r:id="rId20"/>
    <p:sldId id="314" r:id="rId21"/>
    <p:sldId id="284" r:id="rId22"/>
    <p:sldId id="315" r:id="rId23"/>
    <p:sldId id="262" r:id="rId24"/>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FEFE"/>
    <a:srgbClr val="69B6CC"/>
    <a:srgbClr val="57A7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16" autoAdjust="0"/>
    <p:restoredTop sz="96196" autoAdjust="0"/>
  </p:normalViewPr>
  <p:slideViewPr>
    <p:cSldViewPr>
      <p:cViewPr varScale="1">
        <p:scale>
          <a:sx n="109" d="100"/>
          <a:sy n="109" d="100"/>
        </p:scale>
        <p:origin x="902" y="10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B428EB-F3A7-4A96-BB1D-43FE156CDB2B}" type="datetimeFigureOut">
              <a:rPr lang="ko-KR" altLang="en-US" smtClean="0"/>
              <a:t>2023-02-11</a:t>
            </a:fld>
            <a:endParaRPr lang="ko-KR" alt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4F3882-DEFD-4E72-8E13-72C60FD89A16}" type="slidenum">
              <a:rPr lang="ko-KR" altLang="en-US" smtClean="0"/>
              <a:t>‹#›</a:t>
            </a:fld>
            <a:endParaRPr lang="ko-KR" altLang="en-US" dirty="0"/>
          </a:p>
        </p:txBody>
      </p:sp>
    </p:spTree>
    <p:extLst>
      <p:ext uri="{BB962C8B-B14F-4D97-AF65-F5344CB8AC3E}">
        <p14:creationId xmlns:p14="http://schemas.microsoft.com/office/powerpoint/2010/main" val="325670693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879812" y="1923678"/>
            <a:ext cx="3384376" cy="1048242"/>
          </a:xfrm>
          <a:prstGeom prst="rect">
            <a:avLst/>
          </a:prstGeom>
        </p:spPr>
        <p:txBody>
          <a:bodyPr anchor="ctr"/>
          <a:lstStyle>
            <a:lvl1pPr marL="0" indent="0" algn="ctr">
              <a:lnSpc>
                <a:spcPct val="100000"/>
              </a:lnSpc>
              <a:buNone/>
              <a:defRPr sz="3600" b="1" baseline="0">
                <a:solidFill>
                  <a:schemeClr val="accent1"/>
                </a:solidFill>
                <a:latin typeface="+mn-lt"/>
                <a:cs typeface="Arial" pitchFamily="34" charset="0"/>
              </a:defRPr>
            </a:lvl1pPr>
          </a:lstStyle>
          <a:p>
            <a:pPr lvl="0"/>
            <a:r>
              <a:rPr lang="en-US" altLang="ko-KR" sz="3600"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2879664" y="3003798"/>
            <a:ext cx="3384376" cy="481178"/>
          </a:xfrm>
          <a:prstGeom prst="rect">
            <a:avLst/>
          </a:prstGeom>
        </p:spPr>
        <p:txBody>
          <a:bodyPr anchor="ctr"/>
          <a:lstStyle>
            <a:lvl1pPr marL="0" indent="0" algn="ctr" fontAlgn="auto">
              <a:lnSpc>
                <a:spcPct val="100000"/>
              </a:lnSpc>
              <a:spcBef>
                <a:spcPts val="0"/>
              </a:spcBef>
              <a:spcAft>
                <a:spcPts val="0"/>
              </a:spcAft>
              <a:buNone/>
              <a:defRPr sz="1200" b="1" baseline="0">
                <a:solidFill>
                  <a:schemeClr val="accent1"/>
                </a:solidFill>
                <a:latin typeface="+mn-lt"/>
                <a:cs typeface="Arial" pitchFamily="34" charset="0"/>
              </a:defRPr>
            </a:lvl1pPr>
          </a:lstStyle>
          <a:p>
            <a:pPr lvl="0"/>
            <a:r>
              <a:rPr lang="en-US" altLang="ko-KR" dirty="0"/>
              <a:t>INSTERT THE TITLE OF YOUR </a:t>
            </a:r>
          </a:p>
          <a:p>
            <a:pPr lvl="0"/>
            <a:r>
              <a:rPr lang="en-US" altLang="ko-KR" dirty="0"/>
              <a:t>PRESENTATION HERE</a:t>
            </a:r>
            <a:endParaRPr lang="ko-KR" altLang="en-US" dirty="0"/>
          </a:p>
        </p:txBody>
      </p:sp>
      <p:sp>
        <p:nvSpPr>
          <p:cNvPr id="3" name="Oval 2"/>
          <p:cNvSpPr/>
          <p:nvPr userDrawn="1"/>
        </p:nvSpPr>
        <p:spPr>
          <a:xfrm>
            <a:off x="2979198" y="996200"/>
            <a:ext cx="3240360" cy="3240360"/>
          </a:xfrm>
          <a:prstGeom prst="ellipse">
            <a:avLst/>
          </a:prstGeom>
          <a:noFill/>
          <a:ln w="158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483768" y="303498"/>
            <a:ext cx="1944216" cy="45365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4676775" y="303498"/>
            <a:ext cx="1944216" cy="45365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020389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4247964" y="339502"/>
            <a:ext cx="1944216" cy="446449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6444448" y="2774906"/>
            <a:ext cx="2304016" cy="202909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4" hasCustomPrompt="1"/>
          </p:nvPr>
        </p:nvSpPr>
        <p:spPr>
          <a:xfrm>
            <a:off x="395536" y="2774906"/>
            <a:ext cx="3600160" cy="202909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99681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7" name="Right Triangle 6"/>
          <p:cNvSpPr/>
          <p:nvPr userDrawn="1"/>
        </p:nvSpPr>
        <p:spPr>
          <a:xfrm rot="10800000">
            <a:off x="6804000" y="1"/>
            <a:ext cx="2340000" cy="23400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Picture Placeholder 2"/>
          <p:cNvSpPr>
            <a:spLocks noGrp="1"/>
          </p:cNvSpPr>
          <p:nvPr>
            <p:ph type="pic" idx="1" hasCustomPrompt="1"/>
          </p:nvPr>
        </p:nvSpPr>
        <p:spPr>
          <a:xfrm>
            <a:off x="5424595" y="286544"/>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0" hasCustomPrompt="1"/>
          </p:nvPr>
        </p:nvSpPr>
        <p:spPr>
          <a:xfrm>
            <a:off x="4260726" y="1476772"/>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1" hasCustomPrompt="1"/>
          </p:nvPr>
        </p:nvSpPr>
        <p:spPr>
          <a:xfrm>
            <a:off x="5424595" y="2662808"/>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2" hasCustomPrompt="1"/>
          </p:nvPr>
        </p:nvSpPr>
        <p:spPr>
          <a:xfrm>
            <a:off x="6588464" y="1476772"/>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Right Triangle 13"/>
          <p:cNvSpPr/>
          <p:nvPr userDrawn="1"/>
        </p:nvSpPr>
        <p:spPr>
          <a:xfrm>
            <a:off x="0" y="2803500"/>
            <a:ext cx="2340000" cy="23400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821026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5" name="Picture Placeholder 2"/>
          <p:cNvSpPr>
            <a:spLocks noGrp="1"/>
          </p:cNvSpPr>
          <p:nvPr>
            <p:ph type="pic" idx="14" hasCustomPrompt="1"/>
          </p:nvPr>
        </p:nvSpPr>
        <p:spPr>
          <a:xfrm>
            <a:off x="2591944" y="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6" hasCustomPrompt="1"/>
          </p:nvPr>
        </p:nvSpPr>
        <p:spPr>
          <a:xfrm>
            <a:off x="4752184" y="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7" hasCustomPrompt="1"/>
          </p:nvPr>
        </p:nvSpPr>
        <p:spPr>
          <a:xfrm>
            <a:off x="6912424" y="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8" hasCustomPrompt="1"/>
          </p:nvPr>
        </p:nvSpPr>
        <p:spPr>
          <a:xfrm>
            <a:off x="2591944" y="340472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9" hasCustomPrompt="1"/>
          </p:nvPr>
        </p:nvSpPr>
        <p:spPr>
          <a:xfrm>
            <a:off x="4752184" y="340472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20" hasCustomPrompt="1"/>
          </p:nvPr>
        </p:nvSpPr>
        <p:spPr>
          <a:xfrm>
            <a:off x="6912424" y="340472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19563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2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2787774"/>
            <a:ext cx="9144000" cy="23557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pic>
        <p:nvPicPr>
          <p:cNvPr id="6" name="Picture 2"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35896" y="1095375"/>
            <a:ext cx="6011911" cy="3057758"/>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5283453" y="1491630"/>
            <a:ext cx="2834003" cy="211421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764934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200" b="0" baseline="0">
                <a:solidFill>
                  <a:schemeClr val="bg1"/>
                </a:solidFill>
                <a:latin typeface="+mn-lt"/>
                <a:cs typeface="Arial" pitchFamily="34" charset="0"/>
              </a:defRPr>
            </a:lvl1pPr>
          </a:lstStyle>
          <a:p>
            <a:pPr lvl="0"/>
            <a:r>
              <a:rPr lang="en-US" altLang="ko-KR" dirty="0"/>
              <a:t>Insert the title of your subtitle Here</a:t>
            </a:r>
          </a:p>
        </p:txBody>
      </p:sp>
      <p:pic>
        <p:nvPicPr>
          <p:cNvPr id="5" name="Picture 2" descr="D:\KBM-정애\014-Fullppt\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11560" y="1286352"/>
            <a:ext cx="3672408" cy="366166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2" hasCustomPrompt="1"/>
          </p:nvPr>
        </p:nvSpPr>
        <p:spPr>
          <a:xfrm>
            <a:off x="771161" y="1446782"/>
            <a:ext cx="3325137" cy="2323794"/>
          </a:xfrm>
          <a:prstGeom prst="rect">
            <a:avLst/>
          </a:prstGeom>
          <a:solidFill>
            <a:schemeClr val="bg1">
              <a:lumMod val="95000"/>
            </a:schemeClr>
          </a:solidFill>
        </p:spPr>
        <p:txBody>
          <a:bodyPr anchor="ctr"/>
          <a:lstStyle>
            <a:lvl1pPr marL="0" indent="0" algn="ctr">
              <a:buNone/>
              <a:defRPr sz="14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5" name="Rectangle 4"/>
          <p:cNvSpPr/>
          <p:nvPr userDrawn="1"/>
        </p:nvSpPr>
        <p:spPr>
          <a:xfrm>
            <a:off x="4572000" y="0"/>
            <a:ext cx="4572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6" name="Group 5"/>
          <p:cNvGrpSpPr/>
          <p:nvPr userDrawn="1"/>
        </p:nvGrpSpPr>
        <p:grpSpPr>
          <a:xfrm>
            <a:off x="3377124" y="506011"/>
            <a:ext cx="2376264" cy="4104459"/>
            <a:chOff x="2627784" y="1825002"/>
            <a:chExt cx="1198166" cy="2069560"/>
          </a:xfrm>
        </p:grpSpPr>
        <p:sp>
          <p:nvSpPr>
            <p:cNvPr id="7" name="Rounded Rectangle 6"/>
            <p:cNvSpPr/>
            <p:nvPr/>
          </p:nvSpPr>
          <p:spPr>
            <a:xfrm>
              <a:off x="2627784" y="1825002"/>
              <a:ext cx="1198166" cy="206956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3155241" y="1922844"/>
              <a:ext cx="143251" cy="27666"/>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9" name="Group 8"/>
            <p:cNvGrpSpPr/>
            <p:nvPr/>
          </p:nvGrpSpPr>
          <p:grpSpPr>
            <a:xfrm>
              <a:off x="3168829" y="3704452"/>
              <a:ext cx="116076" cy="127684"/>
              <a:chOff x="2453209" y="5151638"/>
              <a:chExt cx="191820" cy="211002"/>
            </a:xfrm>
          </p:grpSpPr>
          <p:sp>
            <p:nvSpPr>
              <p:cNvPr id="12" name="Oval 11"/>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Rounded Rectangle 12"/>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sp>
        <p:nvSpPr>
          <p:cNvPr id="14" name="Picture Placeholder 2"/>
          <p:cNvSpPr>
            <a:spLocks noGrp="1"/>
          </p:cNvSpPr>
          <p:nvPr>
            <p:ph type="pic" idx="12" hasCustomPrompt="1"/>
          </p:nvPr>
        </p:nvSpPr>
        <p:spPr>
          <a:xfrm>
            <a:off x="3526032" y="843558"/>
            <a:ext cx="2091935" cy="3298547"/>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4155545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843808" y="0"/>
            <a:ext cx="6300192"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Rectangle 5"/>
          <p:cNvSpPr/>
          <p:nvPr userDrawn="1"/>
        </p:nvSpPr>
        <p:spPr>
          <a:xfrm>
            <a:off x="0" y="0"/>
            <a:ext cx="284380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17926227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0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467544" y="0"/>
            <a:ext cx="3312368" cy="134761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467544" y="3795886"/>
            <a:ext cx="3312368" cy="134761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Rectangle 6"/>
          <p:cNvSpPr/>
          <p:nvPr userDrawn="1"/>
        </p:nvSpPr>
        <p:spPr>
          <a:xfrm>
            <a:off x="467544" y="1491630"/>
            <a:ext cx="3312368" cy="21602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24724153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rgbClr val="57A7BD"/>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775634"/>
            <a:ext cx="9144000" cy="576063"/>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351698"/>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4" name="Picture 2" descr="G:\002-KIMS BUSINESS\007-02-Googleslidesppt\02-GSppt-Contents-Kim\20170429\02-\item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85165" y="357831"/>
            <a:ext cx="3101574" cy="3419422"/>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3"/>
          <p:cNvSpPr/>
          <p:nvPr userDrawn="1"/>
        </p:nvSpPr>
        <p:spPr>
          <a:xfrm rot="2539017">
            <a:off x="-150396" y="312859"/>
            <a:ext cx="1311499" cy="276834"/>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7"/>
          <p:cNvSpPr/>
          <p:nvPr userDrawn="1"/>
        </p:nvSpPr>
        <p:spPr>
          <a:xfrm rot="2539017">
            <a:off x="7980742" y="4555158"/>
            <a:ext cx="1313980" cy="276835"/>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707904" y="2253238"/>
            <a:ext cx="5436096" cy="473576"/>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3707904" y="2726814"/>
            <a:ext cx="5436096"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grpSp>
        <p:nvGrpSpPr>
          <p:cNvPr id="4" name="Group 3"/>
          <p:cNvGrpSpPr/>
          <p:nvPr userDrawn="1"/>
        </p:nvGrpSpPr>
        <p:grpSpPr>
          <a:xfrm>
            <a:off x="1359273" y="1356135"/>
            <a:ext cx="2420639" cy="2425386"/>
            <a:chOff x="894913" y="1065128"/>
            <a:chExt cx="2420639" cy="2425386"/>
          </a:xfrm>
        </p:grpSpPr>
        <p:pic>
          <p:nvPicPr>
            <p:cNvPr id="5"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5004758">
              <a:off x="963129" y="1820488"/>
              <a:ext cx="1630218" cy="17098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G:\002-KIMS BUSINESS\007-02-Googleslidesppt\02-GSppt-Contents-Kim\20170429\02-\item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8569023">
              <a:off x="1645526" y="1354124"/>
              <a:ext cx="1630218" cy="1709834"/>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1115616" y="1539635"/>
              <a:ext cx="1616891" cy="16168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13475233">
              <a:off x="894913" y="1065128"/>
              <a:ext cx="1630218" cy="170983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End Slide Layout">
    <p:bg>
      <p:bgPr>
        <a:solidFill>
          <a:srgbClr val="57A7BD"/>
        </a:solidFill>
        <a:effectLst/>
      </p:bgPr>
    </p:bg>
    <p:spTree>
      <p:nvGrpSpPr>
        <p:cNvPr id="1" name=""/>
        <p:cNvGrpSpPr/>
        <p:nvPr/>
      </p:nvGrpSpPr>
      <p:grpSpPr>
        <a:xfrm>
          <a:off x="0" y="0"/>
          <a:ext cx="0" cy="0"/>
          <a:chOff x="0" y="0"/>
          <a:chExt cx="0" cy="0"/>
        </a:xfrm>
      </p:grpSpPr>
      <p:sp>
        <p:nvSpPr>
          <p:cNvPr id="5" name="Rounded Rectangle 3"/>
          <p:cNvSpPr/>
          <p:nvPr userDrawn="1"/>
        </p:nvSpPr>
        <p:spPr>
          <a:xfrm rot="2539017">
            <a:off x="-150396" y="312859"/>
            <a:ext cx="1311499" cy="276834"/>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7"/>
          <p:cNvSpPr/>
          <p:nvPr userDrawn="1"/>
        </p:nvSpPr>
        <p:spPr>
          <a:xfrm rot="2539017">
            <a:off x="7980742" y="4555158"/>
            <a:ext cx="1313980" cy="276835"/>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p:cNvGrpSpPr/>
          <p:nvPr userDrawn="1"/>
        </p:nvGrpSpPr>
        <p:grpSpPr>
          <a:xfrm>
            <a:off x="2691166" y="319499"/>
            <a:ext cx="4378671" cy="4443349"/>
            <a:chOff x="2987824" y="255370"/>
            <a:chExt cx="3658591" cy="3712633"/>
          </a:xfrm>
        </p:grpSpPr>
        <p:sp>
          <p:nvSpPr>
            <p:cNvPr id="16" name="Rounded Rectangle 7"/>
            <p:cNvSpPr/>
            <p:nvPr userDrawn="1"/>
          </p:nvSpPr>
          <p:spPr>
            <a:xfrm rot="2743412">
              <a:off x="2570129" y="839249"/>
              <a:ext cx="1479455" cy="311698"/>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3"/>
            <p:cNvSpPr/>
            <p:nvPr userDrawn="1"/>
          </p:nvSpPr>
          <p:spPr>
            <a:xfrm rot="2588287">
              <a:off x="4911045" y="3207276"/>
              <a:ext cx="1476662" cy="311697"/>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p:cNvGrpSpPr/>
            <p:nvPr userDrawn="1"/>
          </p:nvGrpSpPr>
          <p:grpSpPr>
            <a:xfrm>
              <a:off x="2987824" y="302237"/>
              <a:ext cx="3658591" cy="3665766"/>
              <a:chOff x="894913" y="1065128"/>
              <a:chExt cx="2420639" cy="2425386"/>
            </a:xfrm>
          </p:grpSpPr>
          <p:pic>
            <p:nvPicPr>
              <p:cNvPr id="8" name="Picture 7"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5004758">
                <a:off x="963129" y="1820488"/>
                <a:ext cx="1630218" cy="17098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G:\002-KIMS BUSINESS\007-02-Googleslidesppt\02-GSppt-Contents-Kim\20170429\02-\item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8569023">
                <a:off x="1645526" y="1354124"/>
                <a:ext cx="1630218" cy="1709834"/>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p:cNvSpPr/>
              <p:nvPr/>
            </p:nvSpPr>
            <p:spPr>
              <a:xfrm>
                <a:off x="1115616" y="1539635"/>
                <a:ext cx="1616891" cy="16168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13475233">
                <a:off x="894913" y="1065128"/>
                <a:ext cx="1630218" cy="170983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Oval 18"/>
            <p:cNvSpPr/>
            <p:nvPr userDrawn="1"/>
          </p:nvSpPr>
          <p:spPr>
            <a:xfrm>
              <a:off x="3452395" y="1155308"/>
              <a:ext cx="2188355" cy="2188355"/>
            </a:xfrm>
            <a:prstGeom prst="ellipse">
              <a:avLst/>
            </a:prstGeom>
            <a:noFill/>
            <a:ln w="158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ext Placeholder 9"/>
          <p:cNvSpPr>
            <a:spLocks noGrp="1"/>
          </p:cNvSpPr>
          <p:nvPr>
            <p:ph type="body" sz="quarter" idx="10" hasCustomPrompt="1"/>
          </p:nvPr>
        </p:nvSpPr>
        <p:spPr>
          <a:xfrm>
            <a:off x="3392288" y="2283718"/>
            <a:ext cx="2359424" cy="576063"/>
          </a:xfrm>
          <a:prstGeom prst="rect">
            <a:avLst/>
          </a:prstGeom>
        </p:spPr>
        <p:txBody>
          <a:bodyPr anchor="ctr"/>
          <a:lstStyle>
            <a:lvl1pPr marL="0" indent="0" algn="ctr">
              <a:buNone/>
              <a:defRPr sz="3600" b="1" baseline="0">
                <a:solidFill>
                  <a:schemeClr val="accent1"/>
                </a:solidFill>
                <a:latin typeface="+mj-lt"/>
                <a:cs typeface="Arial" pitchFamily="34" charset="0"/>
              </a:defRPr>
            </a:lvl1pPr>
          </a:lstStyle>
          <a:p>
            <a:pPr lvl="0"/>
            <a:r>
              <a:rPr lang="en-US" altLang="ko-KR" dirty="0"/>
              <a:t>Welcome!!</a:t>
            </a:r>
          </a:p>
        </p:txBody>
      </p:sp>
      <p:sp>
        <p:nvSpPr>
          <p:cNvPr id="11" name="Text Placeholder 9"/>
          <p:cNvSpPr>
            <a:spLocks noGrp="1"/>
          </p:cNvSpPr>
          <p:nvPr>
            <p:ph type="body" sz="quarter" idx="11" hasCustomPrompt="1"/>
          </p:nvPr>
        </p:nvSpPr>
        <p:spPr>
          <a:xfrm>
            <a:off x="3392140" y="2859781"/>
            <a:ext cx="2359424" cy="576065"/>
          </a:xfrm>
          <a:prstGeom prst="rect">
            <a:avLst/>
          </a:prstGeom>
        </p:spPr>
        <p:txBody>
          <a:bodyPr anchor="ctr"/>
          <a:lstStyle>
            <a:lvl1pPr marL="0" indent="0" algn="ctr">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21661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2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694627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123478"/>
            <a:ext cx="8820472"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23528" y="699542"/>
            <a:ext cx="8820472" cy="288032"/>
          </a:xfrm>
          <a:prstGeom prst="rect">
            <a:avLst/>
          </a:prstGeom>
        </p:spPr>
        <p:txBody>
          <a:bodyPr anchor="ctr"/>
          <a:lstStyle>
            <a:lvl1pPr marL="0" indent="0" algn="l">
              <a:buNone/>
              <a:defRPr sz="12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직사각형 1">
            <a:extLst>
              <a:ext uri="{FF2B5EF4-FFF2-40B4-BE49-F238E27FC236}">
                <a16:creationId xmlns:a16="http://schemas.microsoft.com/office/drawing/2014/main" id="{97845489-B228-40CA-99BD-CBA41EE6F99E}"/>
              </a:ext>
            </a:extLst>
          </p:cNvPr>
          <p:cNvSpPr/>
          <p:nvPr userDrawn="1"/>
        </p:nvSpPr>
        <p:spPr>
          <a:xfrm>
            <a:off x="0" y="1059582"/>
            <a:ext cx="9144000" cy="40839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19672" y="123478"/>
            <a:ext cx="7524328"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619672" y="699542"/>
            <a:ext cx="7524328" cy="288032"/>
          </a:xfrm>
          <a:prstGeom prst="rect">
            <a:avLst/>
          </a:prstGeom>
        </p:spPr>
        <p:txBody>
          <a:bodyPr anchor="ctr"/>
          <a:lstStyle>
            <a:lvl1pPr marL="0" indent="0" algn="l">
              <a:buNone/>
              <a:defRPr sz="12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074184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3563888" y="627534"/>
            <a:ext cx="1296144" cy="1296144"/>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3563888" y="2031690"/>
            <a:ext cx="1296144" cy="1296144"/>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563888" y="3435846"/>
            <a:ext cx="1296144" cy="1296144"/>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76077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9144000" cy="5143500"/>
          </a:xfrm>
          <a:prstGeom prst="rect">
            <a:avLst/>
          </a:prstGeom>
          <a:solidFill>
            <a:schemeClr val="bg1">
              <a:lumMod val="95000"/>
            </a:schemeClr>
          </a:solidFill>
        </p:spPr>
        <p:txBody>
          <a:bodyPr tIns="540000" anchor="t"/>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0740028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theme" Target="../theme/theme2.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61" r:id="rId2"/>
    <p:sldLayoutId id="2147483652" r:id="rId3"/>
    <p:sldLayoutId id="2147483660" r:id="rId4"/>
    <p:sldLayoutId id="2147483662" r:id="rId5"/>
    <p:sldLayoutId id="2147483665" r:id="rId6"/>
    <p:sldLayoutId id="2147483666" r:id="rId7"/>
    <p:sldLayoutId id="2147483663" r:id="rId8"/>
    <p:sldLayoutId id="2147483664" r:id="rId9"/>
    <p:sldLayoutId id="2147483667" r:id="rId10"/>
    <p:sldLayoutId id="2147483668" r:id="rId11"/>
    <p:sldLayoutId id="2147483655" r:id="rId12"/>
    <p:sldLayoutId id="2147483669" r:id="rId13"/>
    <p:sldLayoutId id="2147483670" r:id="rId14"/>
    <p:sldLayoutId id="2147483671"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hyperlink" Target="https://www.analyticsvidhya.com/blog/2021/06/understanding-random-forest/" TargetMode="External"/><Relationship Id="rId3" Type="http://schemas.openxmlformats.org/officeDocument/2006/relationships/hyperlink" Target="https://towardsdatascience.com/understanding-word-n-grams-and-n-gram-probability-in-natural-language-processing-9d9eef0fa058" TargetMode="External"/><Relationship Id="rId7" Type="http://schemas.openxmlformats.org/officeDocument/2006/relationships/hyperlink" Target="https://machinelearningmastery.com/logistic-regression-for-machine-learning" TargetMode="External"/><Relationship Id="rId2" Type="http://schemas.openxmlformats.org/officeDocument/2006/relationships/hyperlink" Target="https://mtsamples.com/" TargetMode="External"/><Relationship Id="rId1" Type="http://schemas.openxmlformats.org/officeDocument/2006/relationships/slideLayout" Target="../slideLayouts/slideLayout7.xml"/><Relationship Id="rId6" Type="http://schemas.openxmlformats.org/officeDocument/2006/relationships/hyperlink" Target="https://medium.com/analytics-vidhya/understanding-logistic-regression-b3c672deac04" TargetMode="External"/><Relationship Id="rId5" Type="http://schemas.openxmlformats.org/officeDocument/2006/relationships/hyperlink" Target="https://www.geeksforgeeks.org/using-countvectorizer-to-extracting-features-from-text/" TargetMode="External"/><Relationship Id="rId4" Type="http://schemas.openxmlformats.org/officeDocument/2006/relationships/hyperlink" Target="https://towardsdatascience.com/machine-learning-basics-with-the-k-nearest-neighbors-algorithm-6a6e71d01761" TargetMode="External"/><Relationship Id="rId9" Type="http://schemas.openxmlformats.org/officeDocument/2006/relationships/hyperlink" Target="https://www.simplilearn.com/regression-vs-classification-in-machine-learning-articl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915816" y="1995686"/>
            <a:ext cx="3384376" cy="1048242"/>
          </a:xfrm>
        </p:spPr>
        <p:txBody>
          <a:bodyPr/>
          <a:lstStyle/>
          <a:p>
            <a:pPr lvl="0"/>
            <a:r>
              <a:rPr lang="en-US" sz="2800" dirty="0"/>
              <a:t>Diagnosing </a:t>
            </a:r>
          </a:p>
          <a:p>
            <a:pPr lvl="0"/>
            <a:r>
              <a:rPr lang="en-US" sz="2800" dirty="0"/>
              <a:t>from Medical </a:t>
            </a:r>
          </a:p>
          <a:p>
            <a:pPr lvl="0"/>
            <a:r>
              <a:rPr lang="en-US" sz="2800" dirty="0"/>
              <a:t>Transcriptions</a:t>
            </a:r>
            <a:endParaRPr lang="en-US" altLang="ko-KR" sz="2800" b="1" dirty="0">
              <a:solidFill>
                <a:srgbClr val="57A7BD"/>
              </a:solidFill>
            </a:endParaRPr>
          </a:p>
        </p:txBody>
      </p:sp>
      <p:sp>
        <p:nvSpPr>
          <p:cNvPr id="2" name="TextBox 1">
            <a:extLst>
              <a:ext uri="{FF2B5EF4-FFF2-40B4-BE49-F238E27FC236}">
                <a16:creationId xmlns:a16="http://schemas.microsoft.com/office/drawing/2014/main" id="{C25FCBB5-3210-5C65-9E2E-CF2119DD8358}"/>
              </a:ext>
            </a:extLst>
          </p:cNvPr>
          <p:cNvSpPr txBox="1"/>
          <p:nvPr/>
        </p:nvSpPr>
        <p:spPr>
          <a:xfrm>
            <a:off x="7155585" y="3651870"/>
            <a:ext cx="2016224" cy="1200329"/>
          </a:xfrm>
          <a:prstGeom prst="rect">
            <a:avLst/>
          </a:prstGeom>
          <a:noFill/>
        </p:spPr>
        <p:txBody>
          <a:bodyPr wrap="square" rtlCol="0">
            <a:spAutoFit/>
          </a:bodyPr>
          <a:lstStyle/>
          <a:p>
            <a:r>
              <a:rPr lang="en-US" dirty="0">
                <a:solidFill>
                  <a:srgbClr val="D2FEFE"/>
                </a:solidFill>
              </a:rPr>
              <a:t>Delaram Fartoot</a:t>
            </a:r>
          </a:p>
          <a:p>
            <a:r>
              <a:rPr lang="en-US" dirty="0">
                <a:solidFill>
                  <a:srgbClr val="D2FEFE"/>
                </a:solidFill>
              </a:rPr>
              <a:t>610399153</a:t>
            </a:r>
          </a:p>
          <a:p>
            <a:r>
              <a:rPr lang="en-US" dirty="0">
                <a:solidFill>
                  <a:srgbClr val="D2FEFE"/>
                </a:solidFill>
              </a:rPr>
              <a:t>Math Laboratory</a:t>
            </a:r>
          </a:p>
          <a:p>
            <a:r>
              <a:rPr lang="en-US" dirty="0">
                <a:solidFill>
                  <a:srgbClr val="D2FEFE"/>
                </a:solidFill>
              </a:rPr>
              <a:t>Dr. </a:t>
            </a:r>
            <a:r>
              <a:rPr lang="en-US" dirty="0" err="1">
                <a:solidFill>
                  <a:srgbClr val="D2FEFE"/>
                </a:solidFill>
              </a:rPr>
              <a:t>Jamshidi</a:t>
            </a:r>
            <a:endParaRPr lang="en-US" dirty="0">
              <a:solidFill>
                <a:srgbClr val="D2FEFE"/>
              </a:solidFill>
            </a:endParaRPr>
          </a:p>
        </p:txBody>
      </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9B6CC"/>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582146" y="2218392"/>
            <a:ext cx="5436096" cy="473576"/>
          </a:xfrm>
        </p:spPr>
        <p:txBody>
          <a:bodyPr/>
          <a:lstStyle/>
          <a:p>
            <a:pPr algn="l"/>
            <a:r>
              <a:rPr lang="en-US" sz="2400" b="0" i="0" dirty="0">
                <a:effectLst/>
                <a:latin typeface="Arial" panose="020B0604020202020204" pitchFamily="34" charset="0"/>
              </a:rPr>
              <a:t>How can we change text to numbers?</a:t>
            </a:r>
          </a:p>
        </p:txBody>
      </p:sp>
      <p:sp>
        <p:nvSpPr>
          <p:cNvPr id="4" name="Rounded Rectangle 10">
            <a:extLst>
              <a:ext uri="{FF2B5EF4-FFF2-40B4-BE49-F238E27FC236}">
                <a16:creationId xmlns:a16="http://schemas.microsoft.com/office/drawing/2014/main" id="{AC4368D4-297B-0C2A-425F-43C0D8144635}"/>
              </a:ext>
            </a:extLst>
          </p:cNvPr>
          <p:cNvSpPr/>
          <p:nvPr/>
        </p:nvSpPr>
        <p:spPr>
          <a:xfrm>
            <a:off x="2051720" y="2170971"/>
            <a:ext cx="648072" cy="862518"/>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892475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6268364-56CE-7EC4-DD5D-B0846C3FBA0C}"/>
              </a:ext>
            </a:extLst>
          </p:cNvPr>
          <p:cNvSpPr>
            <a:spLocks noGrp="1"/>
          </p:cNvSpPr>
          <p:nvPr>
            <p:ph type="body" sz="quarter" idx="10"/>
          </p:nvPr>
        </p:nvSpPr>
        <p:spPr/>
        <p:txBody>
          <a:bodyPr/>
          <a:lstStyle/>
          <a:p>
            <a:r>
              <a:rPr lang="en-US" dirty="0"/>
              <a:t>N-gram and </a:t>
            </a:r>
            <a:r>
              <a:rPr lang="en-US" dirty="0" err="1"/>
              <a:t>Countvectorizer</a:t>
            </a:r>
            <a:endParaRPr lang="en-US" dirty="0"/>
          </a:p>
        </p:txBody>
      </p:sp>
      <p:graphicFrame>
        <p:nvGraphicFramePr>
          <p:cNvPr id="10" name="Table 10">
            <a:extLst>
              <a:ext uri="{FF2B5EF4-FFF2-40B4-BE49-F238E27FC236}">
                <a16:creationId xmlns:a16="http://schemas.microsoft.com/office/drawing/2014/main" id="{F3F32E40-8919-96A0-2ACF-60C0D75AA5B5}"/>
              </a:ext>
            </a:extLst>
          </p:cNvPr>
          <p:cNvGraphicFramePr>
            <a:graphicFrameLocks noGrp="1"/>
          </p:cNvGraphicFramePr>
          <p:nvPr>
            <p:extLst>
              <p:ext uri="{D42A27DB-BD31-4B8C-83A1-F6EECF244321}">
                <p14:modId xmlns:p14="http://schemas.microsoft.com/office/powerpoint/2010/main" val="2657545795"/>
              </p:ext>
            </p:extLst>
          </p:nvPr>
        </p:nvGraphicFramePr>
        <p:xfrm>
          <a:off x="1568814" y="987574"/>
          <a:ext cx="6006371" cy="2051824"/>
        </p:xfrm>
        <a:graphic>
          <a:graphicData uri="http://schemas.openxmlformats.org/drawingml/2006/table">
            <a:tbl>
              <a:tblPr firstRow="1" bandRow="1">
                <a:tableStyleId>{5C22544A-7EE6-4342-B048-85BDC9FD1C3A}</a:tableStyleId>
              </a:tblPr>
              <a:tblGrid>
                <a:gridCol w="858053">
                  <a:extLst>
                    <a:ext uri="{9D8B030D-6E8A-4147-A177-3AD203B41FA5}">
                      <a16:colId xmlns:a16="http://schemas.microsoft.com/office/drawing/2014/main" val="3913604854"/>
                    </a:ext>
                  </a:extLst>
                </a:gridCol>
                <a:gridCol w="858053">
                  <a:extLst>
                    <a:ext uri="{9D8B030D-6E8A-4147-A177-3AD203B41FA5}">
                      <a16:colId xmlns:a16="http://schemas.microsoft.com/office/drawing/2014/main" val="483274507"/>
                    </a:ext>
                  </a:extLst>
                </a:gridCol>
                <a:gridCol w="858053">
                  <a:extLst>
                    <a:ext uri="{9D8B030D-6E8A-4147-A177-3AD203B41FA5}">
                      <a16:colId xmlns:a16="http://schemas.microsoft.com/office/drawing/2014/main" val="785068083"/>
                    </a:ext>
                  </a:extLst>
                </a:gridCol>
                <a:gridCol w="858053">
                  <a:extLst>
                    <a:ext uri="{9D8B030D-6E8A-4147-A177-3AD203B41FA5}">
                      <a16:colId xmlns:a16="http://schemas.microsoft.com/office/drawing/2014/main" val="3916560746"/>
                    </a:ext>
                  </a:extLst>
                </a:gridCol>
                <a:gridCol w="939126">
                  <a:extLst>
                    <a:ext uri="{9D8B030D-6E8A-4147-A177-3AD203B41FA5}">
                      <a16:colId xmlns:a16="http://schemas.microsoft.com/office/drawing/2014/main" val="2116489074"/>
                    </a:ext>
                  </a:extLst>
                </a:gridCol>
                <a:gridCol w="1080120">
                  <a:extLst>
                    <a:ext uri="{9D8B030D-6E8A-4147-A177-3AD203B41FA5}">
                      <a16:colId xmlns:a16="http://schemas.microsoft.com/office/drawing/2014/main" val="882842564"/>
                    </a:ext>
                  </a:extLst>
                </a:gridCol>
                <a:gridCol w="554913">
                  <a:extLst>
                    <a:ext uri="{9D8B030D-6E8A-4147-A177-3AD203B41FA5}">
                      <a16:colId xmlns:a16="http://schemas.microsoft.com/office/drawing/2014/main" val="3745223562"/>
                    </a:ext>
                  </a:extLst>
                </a:gridCol>
              </a:tblGrid>
              <a:tr h="432048">
                <a:tc>
                  <a:txBody>
                    <a:bodyPr/>
                    <a:lstStyle/>
                    <a:p>
                      <a:endParaRPr lang="en-US" dirty="0"/>
                    </a:p>
                  </a:txBody>
                  <a:tcPr/>
                </a:tc>
                <a:tc>
                  <a:txBody>
                    <a:bodyPr/>
                    <a:lstStyle/>
                    <a:p>
                      <a:r>
                        <a:rPr lang="en-US" sz="1400" dirty="0"/>
                        <a:t>Word1</a:t>
                      </a:r>
                    </a:p>
                    <a:p>
                      <a:r>
                        <a:rPr lang="en-US" sz="1400" dirty="0"/>
                        <a:t>(hello)</a:t>
                      </a:r>
                    </a:p>
                  </a:txBody>
                  <a:tcPr/>
                </a:tc>
                <a:tc>
                  <a:txBody>
                    <a:bodyPr/>
                    <a:lstStyle/>
                    <a:p>
                      <a:r>
                        <a:rPr lang="en-US" sz="1400" dirty="0"/>
                        <a:t>Word2</a:t>
                      </a:r>
                    </a:p>
                    <a:p>
                      <a:r>
                        <a:rPr lang="en-US" sz="1400" dirty="0"/>
                        <a:t>(give)</a:t>
                      </a:r>
                    </a:p>
                  </a:txBody>
                  <a:tcPr/>
                </a:tc>
                <a:tc>
                  <a:txBody>
                    <a:bodyPr/>
                    <a:lstStyle/>
                    <a:p>
                      <a:r>
                        <a:rPr lang="en-US" sz="1400" dirty="0"/>
                        <a:t>Word3</a:t>
                      </a:r>
                    </a:p>
                    <a:p>
                      <a:r>
                        <a:rPr lang="en-US" sz="1400" dirty="0"/>
                        <a:t>(health)</a:t>
                      </a:r>
                    </a:p>
                  </a:txBody>
                  <a:tcPr/>
                </a:tc>
                <a:tc>
                  <a:txBody>
                    <a:bodyPr/>
                    <a:lstStyle/>
                    <a:p>
                      <a:r>
                        <a:rPr lang="en-US" sz="1400" dirty="0"/>
                        <a:t>Word4</a:t>
                      </a:r>
                    </a:p>
                    <a:p>
                      <a:r>
                        <a:rPr lang="en-US" sz="1400" dirty="0"/>
                        <a:t>(secure)</a:t>
                      </a:r>
                    </a:p>
                  </a:txBody>
                  <a:tcPr/>
                </a:tc>
                <a:tc>
                  <a:txBody>
                    <a:bodyPr/>
                    <a:lstStyle/>
                    <a:p>
                      <a:r>
                        <a:rPr lang="en-US" sz="1400" dirty="0"/>
                        <a:t>Word5</a:t>
                      </a:r>
                    </a:p>
                    <a:p>
                      <a:r>
                        <a:rPr lang="en-US" sz="1400" dirty="0"/>
                        <a:t>(round)</a:t>
                      </a:r>
                    </a:p>
                  </a:txBody>
                  <a:tcPr/>
                </a:tc>
                <a:tc>
                  <a:txBody>
                    <a:bodyPr/>
                    <a:lstStyle/>
                    <a:p>
                      <a:r>
                        <a:rPr lang="en-US" dirty="0"/>
                        <a:t>…</a:t>
                      </a:r>
                    </a:p>
                  </a:txBody>
                  <a:tcPr/>
                </a:tc>
                <a:extLst>
                  <a:ext uri="{0D108BD9-81ED-4DB2-BD59-A6C34878D82A}">
                    <a16:rowId xmlns:a16="http://schemas.microsoft.com/office/drawing/2014/main" val="4259458240"/>
                  </a:ext>
                </a:extLst>
              </a:tr>
              <a:tr h="383416">
                <a:tc>
                  <a:txBody>
                    <a:bodyPr/>
                    <a:lstStyle/>
                    <a:p>
                      <a:r>
                        <a:rPr lang="en-US" dirty="0"/>
                        <a:t>Doc1</a:t>
                      </a:r>
                    </a:p>
                  </a:txBody>
                  <a:tcPr/>
                </a:tc>
                <a:tc>
                  <a:txBody>
                    <a:bodyPr/>
                    <a:lstStyle/>
                    <a:p>
                      <a:r>
                        <a:rPr lang="en-US" dirty="0"/>
                        <a:t>0</a:t>
                      </a:r>
                    </a:p>
                  </a:txBody>
                  <a:tcPr/>
                </a:tc>
                <a:tc>
                  <a:txBody>
                    <a:bodyPr/>
                    <a:lstStyle/>
                    <a:p>
                      <a:r>
                        <a:rPr lang="en-US" dirty="0"/>
                        <a:t>2</a:t>
                      </a:r>
                    </a:p>
                  </a:txBody>
                  <a:tcPr/>
                </a:tc>
                <a:tc>
                  <a:txBody>
                    <a:bodyPr/>
                    <a:lstStyle/>
                    <a:p>
                      <a:r>
                        <a:rPr lang="en-US" dirty="0"/>
                        <a:t>0</a:t>
                      </a:r>
                    </a:p>
                  </a:txBody>
                  <a:tcPr/>
                </a:tc>
                <a:tc>
                  <a:txBody>
                    <a:bodyPr/>
                    <a:lstStyle/>
                    <a:p>
                      <a:r>
                        <a:rPr lang="en-US" dirty="0"/>
                        <a:t>1</a:t>
                      </a:r>
                    </a:p>
                  </a:txBody>
                  <a:tcPr/>
                </a:tc>
                <a:tc>
                  <a:txBody>
                    <a:bodyPr/>
                    <a:lstStyle/>
                    <a:p>
                      <a:r>
                        <a:rPr lang="en-US" dirty="0"/>
                        <a:t>4</a:t>
                      </a:r>
                    </a:p>
                  </a:txBody>
                  <a:tcPr/>
                </a:tc>
                <a:tc>
                  <a:txBody>
                    <a:bodyPr/>
                    <a:lstStyle/>
                    <a:p>
                      <a:endParaRPr lang="en-US" dirty="0"/>
                    </a:p>
                  </a:txBody>
                  <a:tcPr/>
                </a:tc>
                <a:extLst>
                  <a:ext uri="{0D108BD9-81ED-4DB2-BD59-A6C34878D82A}">
                    <a16:rowId xmlns:a16="http://schemas.microsoft.com/office/drawing/2014/main" val="826638632"/>
                  </a:ext>
                </a:extLst>
              </a:tr>
              <a:tr h="383416">
                <a:tc>
                  <a:txBody>
                    <a:bodyPr/>
                    <a:lstStyle/>
                    <a:p>
                      <a:r>
                        <a:rPr lang="en-US" dirty="0"/>
                        <a:t>Doc2</a:t>
                      </a:r>
                    </a:p>
                  </a:txBody>
                  <a:tcPr/>
                </a:tc>
                <a:tc>
                  <a:txBody>
                    <a:bodyPr/>
                    <a:lstStyle/>
                    <a:p>
                      <a:r>
                        <a:rPr lang="en-US" dirty="0"/>
                        <a:t>5</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7</a:t>
                      </a:r>
                    </a:p>
                  </a:txBody>
                  <a:tcPr/>
                </a:tc>
                <a:tc>
                  <a:txBody>
                    <a:bodyPr/>
                    <a:lstStyle/>
                    <a:p>
                      <a:endParaRPr lang="en-US" dirty="0"/>
                    </a:p>
                  </a:txBody>
                  <a:tcPr/>
                </a:tc>
                <a:extLst>
                  <a:ext uri="{0D108BD9-81ED-4DB2-BD59-A6C34878D82A}">
                    <a16:rowId xmlns:a16="http://schemas.microsoft.com/office/drawing/2014/main" val="3534714752"/>
                  </a:ext>
                </a:extLst>
              </a:tr>
              <a:tr h="383416">
                <a:tc>
                  <a:txBody>
                    <a:bodyPr/>
                    <a:lstStyle/>
                    <a:p>
                      <a:r>
                        <a:rPr lang="en-US" dirty="0"/>
                        <a:t>Doc3</a:t>
                      </a:r>
                    </a:p>
                  </a:txBody>
                  <a:tcPr/>
                </a:tc>
                <a:tc>
                  <a:txBody>
                    <a:bodyPr/>
                    <a:lstStyle/>
                    <a:p>
                      <a:r>
                        <a:rPr lang="en-US" dirty="0"/>
                        <a:t>1</a:t>
                      </a:r>
                    </a:p>
                  </a:txBody>
                  <a:tcPr/>
                </a:tc>
                <a:tc>
                  <a:txBody>
                    <a:bodyPr/>
                    <a:lstStyle/>
                    <a:p>
                      <a:r>
                        <a:rPr lang="en-US" dirty="0"/>
                        <a:t>0</a:t>
                      </a:r>
                    </a:p>
                  </a:txBody>
                  <a:tcPr/>
                </a:tc>
                <a:tc>
                  <a:txBody>
                    <a:bodyPr/>
                    <a:lstStyle/>
                    <a:p>
                      <a:r>
                        <a:rPr lang="en-US" dirty="0"/>
                        <a:t>7</a:t>
                      </a:r>
                    </a:p>
                  </a:txBody>
                  <a:tcPr/>
                </a:tc>
                <a:tc>
                  <a:txBody>
                    <a:bodyPr/>
                    <a:lstStyle/>
                    <a:p>
                      <a:r>
                        <a:rPr lang="en-US" dirty="0"/>
                        <a:t>5</a:t>
                      </a:r>
                    </a:p>
                  </a:txBody>
                  <a:tcPr/>
                </a:tc>
                <a:tc>
                  <a:txBody>
                    <a:bodyPr/>
                    <a:lstStyle/>
                    <a:p>
                      <a:r>
                        <a:rPr lang="en-US" dirty="0"/>
                        <a:t>4</a:t>
                      </a:r>
                    </a:p>
                  </a:txBody>
                  <a:tcPr/>
                </a:tc>
                <a:tc>
                  <a:txBody>
                    <a:bodyPr/>
                    <a:lstStyle/>
                    <a:p>
                      <a:endParaRPr lang="en-US" dirty="0"/>
                    </a:p>
                  </a:txBody>
                  <a:tcPr/>
                </a:tc>
                <a:extLst>
                  <a:ext uri="{0D108BD9-81ED-4DB2-BD59-A6C34878D82A}">
                    <a16:rowId xmlns:a16="http://schemas.microsoft.com/office/drawing/2014/main" val="98467322"/>
                  </a:ext>
                </a:extLst>
              </a:tr>
              <a:tr h="383416">
                <a:tc>
                  <a:txBody>
                    <a:bodyPr/>
                    <a:lstStyle/>
                    <a:p>
                      <a:r>
                        <a:rPr lang="en-US" dirty="0"/>
                        <a:t>…</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195049174"/>
                  </a:ext>
                </a:extLst>
              </a:tr>
            </a:tbl>
          </a:graphicData>
        </a:graphic>
      </p:graphicFrame>
      <p:sp>
        <p:nvSpPr>
          <p:cNvPr id="11" name="TextBox 10">
            <a:extLst>
              <a:ext uri="{FF2B5EF4-FFF2-40B4-BE49-F238E27FC236}">
                <a16:creationId xmlns:a16="http://schemas.microsoft.com/office/drawing/2014/main" id="{405A2245-B2B6-C3B2-F954-DBC02727A522}"/>
              </a:ext>
            </a:extLst>
          </p:cNvPr>
          <p:cNvSpPr txBox="1"/>
          <p:nvPr/>
        </p:nvSpPr>
        <p:spPr>
          <a:xfrm>
            <a:off x="1568814" y="3327430"/>
            <a:ext cx="6192688" cy="923330"/>
          </a:xfrm>
          <a:prstGeom prst="rect">
            <a:avLst/>
          </a:prstGeom>
          <a:noFill/>
        </p:spPr>
        <p:txBody>
          <a:bodyPr wrap="square" rtlCol="0">
            <a:spAutoFit/>
          </a:bodyPr>
          <a:lstStyle/>
          <a:p>
            <a:r>
              <a:rPr lang="en-US" dirty="0"/>
              <a:t>In our case each document is one of our transcriptions.</a:t>
            </a:r>
          </a:p>
          <a:p>
            <a:r>
              <a:rPr lang="en-US" dirty="0"/>
              <a:t>So each of transcriptions becomes a vector with dimension of the vocabulary.</a:t>
            </a:r>
          </a:p>
        </p:txBody>
      </p:sp>
    </p:spTree>
    <p:extLst>
      <p:ext uri="{BB962C8B-B14F-4D97-AF65-F5344CB8AC3E}">
        <p14:creationId xmlns:p14="http://schemas.microsoft.com/office/powerpoint/2010/main" val="2915156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6268364-56CE-7EC4-DD5D-B0846C3FBA0C}"/>
              </a:ext>
            </a:extLst>
          </p:cNvPr>
          <p:cNvSpPr>
            <a:spLocks noGrp="1"/>
          </p:cNvSpPr>
          <p:nvPr>
            <p:ph type="body" sz="quarter" idx="10"/>
          </p:nvPr>
        </p:nvSpPr>
        <p:spPr/>
        <p:txBody>
          <a:bodyPr/>
          <a:lstStyle/>
          <a:p>
            <a:r>
              <a:rPr lang="en-US" dirty="0"/>
              <a:t>Some important points</a:t>
            </a:r>
          </a:p>
        </p:txBody>
      </p:sp>
      <p:sp>
        <p:nvSpPr>
          <p:cNvPr id="3" name="TextBox 2">
            <a:extLst>
              <a:ext uri="{FF2B5EF4-FFF2-40B4-BE49-F238E27FC236}">
                <a16:creationId xmlns:a16="http://schemas.microsoft.com/office/drawing/2014/main" id="{DECBFC79-7D14-D514-7DB4-AEC85925EAAD}"/>
              </a:ext>
            </a:extLst>
          </p:cNvPr>
          <p:cNvSpPr txBox="1"/>
          <p:nvPr/>
        </p:nvSpPr>
        <p:spPr>
          <a:xfrm>
            <a:off x="1619672" y="1131590"/>
            <a:ext cx="6480720" cy="2308324"/>
          </a:xfrm>
          <a:prstGeom prst="rect">
            <a:avLst/>
          </a:prstGeom>
          <a:noFill/>
        </p:spPr>
        <p:txBody>
          <a:bodyPr wrap="square" rtlCol="0">
            <a:spAutoFit/>
          </a:bodyPr>
          <a:lstStyle/>
          <a:p>
            <a:r>
              <a:rPr lang="en-US" dirty="0">
                <a:solidFill>
                  <a:srgbClr val="D2FEFE"/>
                </a:solidFill>
              </a:rPr>
              <a:t>For using less memory and for higher computational speed it’s better not to use all the vocabulary. </a:t>
            </a:r>
          </a:p>
          <a:p>
            <a:endParaRPr lang="en-US" dirty="0">
              <a:solidFill>
                <a:srgbClr val="D2FEFE"/>
              </a:solidFill>
            </a:endParaRPr>
          </a:p>
          <a:p>
            <a:endParaRPr lang="en-US" dirty="0">
              <a:solidFill>
                <a:srgbClr val="D2FEFE"/>
              </a:solidFill>
            </a:endParaRPr>
          </a:p>
          <a:p>
            <a:r>
              <a:rPr lang="en-US" dirty="0">
                <a:solidFill>
                  <a:srgbClr val="D2FEFE"/>
                </a:solidFill>
              </a:rPr>
              <a:t>To do so we can:</a:t>
            </a:r>
          </a:p>
          <a:p>
            <a:pPr marL="742950" lvl="1" indent="-285750">
              <a:buFont typeface="Arial" panose="020B0604020202020204" pitchFamily="34" charset="0"/>
              <a:buChar char="•"/>
            </a:pPr>
            <a:r>
              <a:rPr lang="en-US" dirty="0">
                <a:solidFill>
                  <a:srgbClr val="D2FEFE"/>
                </a:solidFill>
              </a:rPr>
              <a:t>Sort our matrix so we can use the most frequent words</a:t>
            </a:r>
          </a:p>
          <a:p>
            <a:pPr marL="742950" lvl="1" indent="-285750">
              <a:buFont typeface="Arial" panose="020B0604020202020204" pitchFamily="34" charset="0"/>
              <a:buChar char="•"/>
            </a:pPr>
            <a:r>
              <a:rPr lang="en-US" dirty="0">
                <a:solidFill>
                  <a:srgbClr val="D2FEFE"/>
                </a:solidFill>
              </a:rPr>
              <a:t>Use PCA</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1565160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CBAB4D-CDC1-28CE-52D5-1838C5ADA97E}"/>
              </a:ext>
            </a:extLst>
          </p:cNvPr>
          <p:cNvSpPr>
            <a:spLocks noGrp="1"/>
          </p:cNvSpPr>
          <p:nvPr>
            <p:ph type="body" sz="quarter" idx="10"/>
          </p:nvPr>
        </p:nvSpPr>
        <p:spPr/>
        <p:txBody>
          <a:bodyPr/>
          <a:lstStyle/>
          <a:p>
            <a:r>
              <a:rPr lang="en-US" dirty="0"/>
              <a:t>N-grams</a:t>
            </a:r>
          </a:p>
        </p:txBody>
      </p:sp>
      <p:sp>
        <p:nvSpPr>
          <p:cNvPr id="4" name="TextBox 3">
            <a:extLst>
              <a:ext uri="{FF2B5EF4-FFF2-40B4-BE49-F238E27FC236}">
                <a16:creationId xmlns:a16="http://schemas.microsoft.com/office/drawing/2014/main" id="{0A846909-7A77-574A-891A-80012166EBD3}"/>
              </a:ext>
            </a:extLst>
          </p:cNvPr>
          <p:cNvSpPr txBox="1"/>
          <p:nvPr/>
        </p:nvSpPr>
        <p:spPr>
          <a:xfrm>
            <a:off x="1619672" y="915566"/>
            <a:ext cx="7524328" cy="646331"/>
          </a:xfrm>
          <a:prstGeom prst="rect">
            <a:avLst/>
          </a:prstGeom>
          <a:noFill/>
        </p:spPr>
        <p:txBody>
          <a:bodyPr wrap="square" rtlCol="0">
            <a:spAutoFit/>
          </a:bodyPr>
          <a:lstStyle/>
          <a:p>
            <a:r>
              <a:rPr lang="en-US" dirty="0"/>
              <a:t>We are not forced to always use single words for our </a:t>
            </a:r>
            <a:r>
              <a:rPr lang="en-US" dirty="0" err="1"/>
              <a:t>Countvectorization</a:t>
            </a:r>
            <a:r>
              <a:rPr lang="en-US" dirty="0"/>
              <a:t>.</a:t>
            </a:r>
          </a:p>
          <a:p>
            <a:r>
              <a:rPr lang="en-US" dirty="0"/>
              <a:t>We can use 2 words, up to 2 words , three words and …</a:t>
            </a:r>
          </a:p>
        </p:txBody>
      </p:sp>
      <p:pic>
        <p:nvPicPr>
          <p:cNvPr id="6" name="Picture 5">
            <a:extLst>
              <a:ext uri="{FF2B5EF4-FFF2-40B4-BE49-F238E27FC236}">
                <a16:creationId xmlns:a16="http://schemas.microsoft.com/office/drawing/2014/main" id="{FD0AA742-4DAA-AB94-018A-926F4FB7EAE0}"/>
              </a:ext>
            </a:extLst>
          </p:cNvPr>
          <p:cNvPicPr>
            <a:picLocks noChangeAspect="1"/>
          </p:cNvPicPr>
          <p:nvPr/>
        </p:nvPicPr>
        <p:blipFill rotWithShape="1">
          <a:blip r:embed="rId2"/>
          <a:srcRect l="12988" t="36000" r="35825" b="26201"/>
          <a:stretch/>
        </p:blipFill>
        <p:spPr>
          <a:xfrm>
            <a:off x="1691680" y="1777921"/>
            <a:ext cx="4680520" cy="1944217"/>
          </a:xfrm>
          <a:prstGeom prst="rect">
            <a:avLst/>
          </a:prstGeom>
        </p:spPr>
      </p:pic>
      <p:sp>
        <p:nvSpPr>
          <p:cNvPr id="7" name="TextBox 6">
            <a:extLst>
              <a:ext uri="{FF2B5EF4-FFF2-40B4-BE49-F238E27FC236}">
                <a16:creationId xmlns:a16="http://schemas.microsoft.com/office/drawing/2014/main" id="{25FC02B6-05A3-4E8B-8E3E-5F8EB662AD0E}"/>
              </a:ext>
            </a:extLst>
          </p:cNvPr>
          <p:cNvSpPr txBox="1"/>
          <p:nvPr/>
        </p:nvSpPr>
        <p:spPr>
          <a:xfrm>
            <a:off x="1619672" y="4043268"/>
            <a:ext cx="4698722" cy="369332"/>
          </a:xfrm>
          <a:prstGeom prst="rect">
            <a:avLst/>
          </a:prstGeom>
          <a:noFill/>
        </p:spPr>
        <p:txBody>
          <a:bodyPr wrap="none" rtlCol="0">
            <a:spAutoFit/>
          </a:bodyPr>
          <a:lstStyle/>
          <a:p>
            <a:r>
              <a:rPr lang="en-US" dirty="0"/>
              <a:t>Has its own advantages and disadvantages.</a:t>
            </a:r>
          </a:p>
        </p:txBody>
      </p:sp>
    </p:spTree>
    <p:extLst>
      <p:ext uri="{BB962C8B-B14F-4D97-AF65-F5344CB8AC3E}">
        <p14:creationId xmlns:p14="http://schemas.microsoft.com/office/powerpoint/2010/main" val="2622771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69B6CC"/>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779912" y="2218392"/>
            <a:ext cx="5436096" cy="473576"/>
          </a:xfrm>
        </p:spPr>
        <p:txBody>
          <a:bodyPr/>
          <a:lstStyle/>
          <a:p>
            <a:pPr algn="l"/>
            <a:r>
              <a:rPr lang="en-US" sz="2400" b="0" i="0" dirty="0">
                <a:effectLst/>
                <a:latin typeface="Arial" panose="020B0604020202020204" pitchFamily="34" charset="0"/>
              </a:rPr>
              <a:t>Now, that we</a:t>
            </a:r>
            <a:r>
              <a:rPr lang="en-US" sz="2400" dirty="0">
                <a:latin typeface="Arial" panose="020B0604020202020204" pitchFamily="34" charset="0"/>
              </a:rPr>
              <a:t>’ve got our numbers</a:t>
            </a:r>
          </a:p>
          <a:p>
            <a:pPr algn="l"/>
            <a:r>
              <a:rPr lang="en-US" sz="2400" dirty="0">
                <a:latin typeface="Arial" panose="020B0604020202020204" pitchFamily="34" charset="0"/>
              </a:rPr>
              <a:t>it’s time to predict</a:t>
            </a:r>
            <a:endParaRPr lang="en-US" sz="2400" b="0" i="0" dirty="0">
              <a:effectLst/>
              <a:latin typeface="Arial" panose="020B0604020202020204" pitchFamily="34" charset="0"/>
            </a:endParaRPr>
          </a:p>
        </p:txBody>
      </p:sp>
      <p:sp>
        <p:nvSpPr>
          <p:cNvPr id="4" name="Rounded Rectangle 51">
            <a:extLst>
              <a:ext uri="{FF2B5EF4-FFF2-40B4-BE49-F238E27FC236}">
                <a16:creationId xmlns:a16="http://schemas.microsoft.com/office/drawing/2014/main" id="{CDC9F462-FB2B-B006-455D-9621E75E8591}"/>
              </a:ext>
            </a:extLst>
          </p:cNvPr>
          <p:cNvSpPr/>
          <p:nvPr/>
        </p:nvSpPr>
        <p:spPr>
          <a:xfrm rot="16200000" flipH="1">
            <a:off x="2071852" y="2214263"/>
            <a:ext cx="751826" cy="792090"/>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Tree>
    <p:extLst>
      <p:ext uri="{BB962C8B-B14F-4D97-AF65-F5344CB8AC3E}">
        <p14:creationId xmlns:p14="http://schemas.microsoft.com/office/powerpoint/2010/main" val="4112675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CA80C47C-4656-E3F7-C112-77C97AA04DA2}"/>
              </a:ext>
            </a:extLst>
          </p:cNvPr>
          <p:cNvSpPr/>
          <p:nvPr/>
        </p:nvSpPr>
        <p:spPr>
          <a:xfrm>
            <a:off x="5458254" y="621626"/>
            <a:ext cx="3290210" cy="1450820"/>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1030ADCC-E477-A620-B0A6-02DA0031A09C}"/>
              </a:ext>
            </a:extLst>
          </p:cNvPr>
          <p:cNvSpPr/>
          <p:nvPr/>
        </p:nvSpPr>
        <p:spPr>
          <a:xfrm>
            <a:off x="5458254" y="2129407"/>
            <a:ext cx="3290210" cy="1378812"/>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Oval 5"/>
          <p:cNvSpPr/>
          <p:nvPr/>
        </p:nvSpPr>
        <p:spPr>
          <a:xfrm>
            <a:off x="4692781" y="699542"/>
            <a:ext cx="1247371" cy="1234796"/>
          </a:xfrm>
          <a:prstGeom prst="ellipse">
            <a:avLst/>
          </a:prstGeom>
          <a:solidFill>
            <a:schemeClr val="bg1"/>
          </a:solidFill>
          <a:ln w="41275">
            <a:solidFill>
              <a:srgbClr val="69B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Rounded Corners 30">
            <a:extLst>
              <a:ext uri="{FF2B5EF4-FFF2-40B4-BE49-F238E27FC236}">
                <a16:creationId xmlns:a16="http://schemas.microsoft.com/office/drawing/2014/main" id="{6F94B33B-A396-ACCD-EAAD-7C1B7CC35524}"/>
              </a:ext>
            </a:extLst>
          </p:cNvPr>
          <p:cNvSpPr/>
          <p:nvPr/>
        </p:nvSpPr>
        <p:spPr>
          <a:xfrm>
            <a:off x="5436096" y="3555131"/>
            <a:ext cx="3290210" cy="1464891"/>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Oval 18">
            <a:extLst>
              <a:ext uri="{FF2B5EF4-FFF2-40B4-BE49-F238E27FC236}">
                <a16:creationId xmlns:a16="http://schemas.microsoft.com/office/drawing/2014/main" id="{3F1DD942-DD78-7A65-8FD1-26997F3DCE94}"/>
              </a:ext>
            </a:extLst>
          </p:cNvPr>
          <p:cNvSpPr/>
          <p:nvPr/>
        </p:nvSpPr>
        <p:spPr>
          <a:xfrm>
            <a:off x="4692780" y="2171106"/>
            <a:ext cx="1247371" cy="1234796"/>
          </a:xfrm>
          <a:prstGeom prst="ellipse">
            <a:avLst/>
          </a:prstGeom>
          <a:solidFill>
            <a:schemeClr val="bg1"/>
          </a:solidFill>
          <a:ln w="41275">
            <a:solidFill>
              <a:srgbClr val="69B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D2BD580-92AB-16A8-3269-BDAD97541038}"/>
              </a:ext>
            </a:extLst>
          </p:cNvPr>
          <p:cNvSpPr/>
          <p:nvPr/>
        </p:nvSpPr>
        <p:spPr>
          <a:xfrm>
            <a:off x="4692779" y="3600971"/>
            <a:ext cx="1247371" cy="1234796"/>
          </a:xfrm>
          <a:prstGeom prst="ellipse">
            <a:avLst/>
          </a:prstGeom>
          <a:solidFill>
            <a:schemeClr val="bg1"/>
          </a:solidFill>
          <a:ln w="41275">
            <a:solidFill>
              <a:srgbClr val="69B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58F85007-8DA0-3D94-D616-1FF868AE91CC}"/>
              </a:ext>
            </a:extLst>
          </p:cNvPr>
          <p:cNvSpPr txBox="1"/>
          <p:nvPr/>
        </p:nvSpPr>
        <p:spPr>
          <a:xfrm>
            <a:off x="4680657" y="1132274"/>
            <a:ext cx="1331503" cy="369332"/>
          </a:xfrm>
          <a:prstGeom prst="rect">
            <a:avLst/>
          </a:prstGeom>
          <a:noFill/>
        </p:spPr>
        <p:txBody>
          <a:bodyPr wrap="square" rtlCol="0">
            <a:spAutoFit/>
          </a:bodyPr>
          <a:lstStyle/>
          <a:p>
            <a:pPr algn="ctr"/>
            <a:r>
              <a:rPr lang="en-US" dirty="0"/>
              <a:t>KNN</a:t>
            </a:r>
          </a:p>
        </p:txBody>
      </p:sp>
      <p:sp>
        <p:nvSpPr>
          <p:cNvPr id="38" name="TextBox 37">
            <a:extLst>
              <a:ext uri="{FF2B5EF4-FFF2-40B4-BE49-F238E27FC236}">
                <a16:creationId xmlns:a16="http://schemas.microsoft.com/office/drawing/2014/main" id="{CB0FEF22-A764-4767-0913-2AF3E27E0DDB}"/>
              </a:ext>
            </a:extLst>
          </p:cNvPr>
          <p:cNvSpPr txBox="1"/>
          <p:nvPr/>
        </p:nvSpPr>
        <p:spPr>
          <a:xfrm>
            <a:off x="4783648" y="3922307"/>
            <a:ext cx="1065629" cy="646331"/>
          </a:xfrm>
          <a:prstGeom prst="rect">
            <a:avLst/>
          </a:prstGeom>
          <a:noFill/>
        </p:spPr>
        <p:txBody>
          <a:bodyPr wrap="square" rtlCol="0">
            <a:spAutoFit/>
          </a:bodyPr>
          <a:lstStyle/>
          <a:p>
            <a:pPr algn="ctr"/>
            <a:r>
              <a:rPr lang="en-US" dirty="0"/>
              <a:t>Random forest</a:t>
            </a:r>
          </a:p>
        </p:txBody>
      </p:sp>
      <p:sp>
        <p:nvSpPr>
          <p:cNvPr id="39" name="TextBox 38">
            <a:extLst>
              <a:ext uri="{FF2B5EF4-FFF2-40B4-BE49-F238E27FC236}">
                <a16:creationId xmlns:a16="http://schemas.microsoft.com/office/drawing/2014/main" id="{10C2E80D-9F9B-6AB3-D27E-7F1B8400F298}"/>
              </a:ext>
            </a:extLst>
          </p:cNvPr>
          <p:cNvSpPr txBox="1"/>
          <p:nvPr/>
        </p:nvSpPr>
        <p:spPr>
          <a:xfrm>
            <a:off x="4662194" y="2432705"/>
            <a:ext cx="1331503" cy="646331"/>
          </a:xfrm>
          <a:prstGeom prst="rect">
            <a:avLst/>
          </a:prstGeom>
          <a:noFill/>
        </p:spPr>
        <p:txBody>
          <a:bodyPr wrap="square" rtlCol="0">
            <a:spAutoFit/>
          </a:bodyPr>
          <a:lstStyle/>
          <a:p>
            <a:pPr algn="ctr"/>
            <a:r>
              <a:rPr lang="en-US" dirty="0"/>
              <a:t>Logistic</a:t>
            </a:r>
          </a:p>
          <a:p>
            <a:pPr algn="ctr"/>
            <a:r>
              <a:rPr lang="en-US" dirty="0"/>
              <a:t>regression</a:t>
            </a:r>
          </a:p>
        </p:txBody>
      </p:sp>
      <p:sp>
        <p:nvSpPr>
          <p:cNvPr id="40" name="TextBox 39">
            <a:extLst>
              <a:ext uri="{FF2B5EF4-FFF2-40B4-BE49-F238E27FC236}">
                <a16:creationId xmlns:a16="http://schemas.microsoft.com/office/drawing/2014/main" id="{2A6E6C15-6146-3DDE-0431-9DB8D6D04DD8}"/>
              </a:ext>
            </a:extLst>
          </p:cNvPr>
          <p:cNvSpPr txBox="1"/>
          <p:nvPr/>
        </p:nvSpPr>
        <p:spPr>
          <a:xfrm>
            <a:off x="6084168" y="1112585"/>
            <a:ext cx="2520280" cy="584775"/>
          </a:xfrm>
          <a:prstGeom prst="rect">
            <a:avLst/>
          </a:prstGeom>
          <a:noFill/>
        </p:spPr>
        <p:txBody>
          <a:bodyPr wrap="square" rtlCol="0">
            <a:spAutoFit/>
          </a:bodyPr>
          <a:lstStyle/>
          <a:p>
            <a:r>
              <a:rPr lang="en-US" sz="1600" b="0" i="0" dirty="0">
                <a:effectLst/>
                <a:latin typeface="sohne"/>
              </a:rPr>
              <a:t>“Birds of a feather flock </a:t>
            </a:r>
          </a:p>
          <a:p>
            <a:r>
              <a:rPr lang="en-US" sz="1600" b="0" i="0" dirty="0">
                <a:effectLst/>
                <a:latin typeface="sohne"/>
              </a:rPr>
              <a:t>together.”</a:t>
            </a:r>
            <a:endParaRPr lang="en-US" sz="1600" dirty="0"/>
          </a:p>
        </p:txBody>
      </p:sp>
      <p:sp>
        <p:nvSpPr>
          <p:cNvPr id="41" name="TextBox 40">
            <a:extLst>
              <a:ext uri="{FF2B5EF4-FFF2-40B4-BE49-F238E27FC236}">
                <a16:creationId xmlns:a16="http://schemas.microsoft.com/office/drawing/2014/main" id="{084247C7-C4F0-15B2-9698-A8125EB83BDE}"/>
              </a:ext>
            </a:extLst>
          </p:cNvPr>
          <p:cNvSpPr txBox="1"/>
          <p:nvPr/>
        </p:nvSpPr>
        <p:spPr>
          <a:xfrm>
            <a:off x="5970737" y="2517717"/>
            <a:ext cx="2720605" cy="584775"/>
          </a:xfrm>
          <a:prstGeom prst="rect">
            <a:avLst/>
          </a:prstGeom>
          <a:noFill/>
        </p:spPr>
        <p:txBody>
          <a:bodyPr wrap="square" rtlCol="0">
            <a:spAutoFit/>
          </a:bodyPr>
          <a:lstStyle/>
          <a:p>
            <a:r>
              <a:rPr lang="en-US" sz="1600" dirty="0"/>
              <a:t>Change regression problem to a classification one</a:t>
            </a:r>
          </a:p>
        </p:txBody>
      </p:sp>
      <p:sp>
        <p:nvSpPr>
          <p:cNvPr id="2" name="TextBox 1">
            <a:extLst>
              <a:ext uri="{FF2B5EF4-FFF2-40B4-BE49-F238E27FC236}">
                <a16:creationId xmlns:a16="http://schemas.microsoft.com/office/drawing/2014/main" id="{C0B03E54-4915-62DE-0472-B0266BD48DE5}"/>
              </a:ext>
            </a:extLst>
          </p:cNvPr>
          <p:cNvSpPr txBox="1"/>
          <p:nvPr/>
        </p:nvSpPr>
        <p:spPr>
          <a:xfrm>
            <a:off x="1252675" y="763391"/>
            <a:ext cx="3319325" cy="2031325"/>
          </a:xfrm>
          <a:prstGeom prst="rect">
            <a:avLst/>
          </a:prstGeom>
          <a:noFill/>
        </p:spPr>
        <p:txBody>
          <a:bodyPr wrap="square" rtlCol="0">
            <a:spAutoFit/>
          </a:bodyPr>
          <a:lstStyle/>
          <a:p>
            <a:r>
              <a:rPr lang="en-US" dirty="0">
                <a:solidFill>
                  <a:schemeClr val="bg1"/>
                </a:solidFill>
              </a:rPr>
              <a:t>First we should divide our data </a:t>
            </a:r>
          </a:p>
          <a:p>
            <a:r>
              <a:rPr lang="en-US" dirty="0">
                <a:solidFill>
                  <a:schemeClr val="bg1"/>
                </a:solidFill>
              </a:rPr>
              <a:t>into train sample and </a:t>
            </a:r>
          </a:p>
          <a:p>
            <a:r>
              <a:rPr lang="en-US" dirty="0">
                <a:solidFill>
                  <a:schemeClr val="bg1"/>
                </a:solidFill>
              </a:rPr>
              <a:t>test sample.</a:t>
            </a:r>
          </a:p>
          <a:p>
            <a:r>
              <a:rPr lang="en-US" dirty="0">
                <a:solidFill>
                  <a:schemeClr val="bg1"/>
                </a:solidFill>
              </a:rPr>
              <a:t>We use our trainings to predict about the test sample.</a:t>
            </a:r>
          </a:p>
          <a:p>
            <a:endParaRPr lang="en-US" dirty="0"/>
          </a:p>
          <a:p>
            <a:endParaRPr lang="en-US" dirty="0"/>
          </a:p>
        </p:txBody>
      </p:sp>
      <p:sp>
        <p:nvSpPr>
          <p:cNvPr id="3" name="TextBox 2">
            <a:extLst>
              <a:ext uri="{FF2B5EF4-FFF2-40B4-BE49-F238E27FC236}">
                <a16:creationId xmlns:a16="http://schemas.microsoft.com/office/drawing/2014/main" id="{E6D1AA5A-238C-4238-79BE-F3B04D2E512B}"/>
              </a:ext>
            </a:extLst>
          </p:cNvPr>
          <p:cNvSpPr txBox="1"/>
          <p:nvPr/>
        </p:nvSpPr>
        <p:spPr>
          <a:xfrm>
            <a:off x="1252675" y="2735160"/>
            <a:ext cx="3047573" cy="1200329"/>
          </a:xfrm>
          <a:prstGeom prst="rect">
            <a:avLst/>
          </a:prstGeom>
          <a:noFill/>
        </p:spPr>
        <p:txBody>
          <a:bodyPr wrap="square" rtlCol="0">
            <a:spAutoFit/>
          </a:bodyPr>
          <a:lstStyle/>
          <a:p>
            <a:r>
              <a:rPr lang="en-US" dirty="0">
                <a:solidFill>
                  <a:srgbClr val="D2FEFE"/>
                </a:solidFill>
              </a:rPr>
              <a:t>As we said we are dealing with a classification.</a:t>
            </a:r>
          </a:p>
          <a:p>
            <a:r>
              <a:rPr lang="en-US" dirty="0">
                <a:solidFill>
                  <a:srgbClr val="D2FEFE"/>
                </a:solidFill>
              </a:rPr>
              <a:t>So we try some of the most famous models on our data.</a:t>
            </a:r>
          </a:p>
        </p:txBody>
      </p:sp>
      <p:sp>
        <p:nvSpPr>
          <p:cNvPr id="4" name="TextBox 3">
            <a:extLst>
              <a:ext uri="{FF2B5EF4-FFF2-40B4-BE49-F238E27FC236}">
                <a16:creationId xmlns:a16="http://schemas.microsoft.com/office/drawing/2014/main" id="{531FBBEE-6258-FB36-8C12-597EECD4CB0C}"/>
              </a:ext>
            </a:extLst>
          </p:cNvPr>
          <p:cNvSpPr txBox="1"/>
          <p:nvPr/>
        </p:nvSpPr>
        <p:spPr>
          <a:xfrm>
            <a:off x="5904148" y="4059047"/>
            <a:ext cx="2880320" cy="646331"/>
          </a:xfrm>
          <a:prstGeom prst="rect">
            <a:avLst/>
          </a:prstGeom>
          <a:noFill/>
        </p:spPr>
        <p:txBody>
          <a:bodyPr wrap="square" rtlCol="0">
            <a:spAutoFit/>
          </a:bodyPr>
          <a:lstStyle/>
          <a:p>
            <a:r>
              <a:rPr lang="en-US" dirty="0"/>
              <a:t>Average of many decision trees</a:t>
            </a:r>
          </a:p>
        </p:txBody>
      </p:sp>
    </p:spTree>
    <p:extLst>
      <p:ext uri="{BB962C8B-B14F-4D97-AF65-F5344CB8AC3E}">
        <p14:creationId xmlns:p14="http://schemas.microsoft.com/office/powerpoint/2010/main" val="2564601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6FF293-13AA-C322-B8C9-636BB2274052}"/>
              </a:ext>
            </a:extLst>
          </p:cNvPr>
          <p:cNvSpPr>
            <a:spLocks noGrp="1"/>
          </p:cNvSpPr>
          <p:nvPr>
            <p:ph type="body" sz="quarter" idx="10"/>
          </p:nvPr>
        </p:nvSpPr>
        <p:spPr/>
        <p:txBody>
          <a:bodyPr/>
          <a:lstStyle/>
          <a:p>
            <a:pPr algn="ctr"/>
            <a:r>
              <a:rPr lang="en-US" dirty="0"/>
              <a:t>K nearest neighbor</a:t>
            </a:r>
          </a:p>
        </p:txBody>
      </p:sp>
      <p:pic>
        <p:nvPicPr>
          <p:cNvPr id="5" name="Picture 4">
            <a:extLst>
              <a:ext uri="{FF2B5EF4-FFF2-40B4-BE49-F238E27FC236}">
                <a16:creationId xmlns:a16="http://schemas.microsoft.com/office/drawing/2014/main" id="{2498BE1A-85FC-DDE1-B858-8348851EDD09}"/>
              </a:ext>
            </a:extLst>
          </p:cNvPr>
          <p:cNvPicPr>
            <a:picLocks noChangeAspect="1"/>
          </p:cNvPicPr>
          <p:nvPr/>
        </p:nvPicPr>
        <p:blipFill rotWithShape="1">
          <a:blip r:embed="rId2"/>
          <a:srcRect l="15021" t="23493" r="45451" b="31534"/>
          <a:stretch/>
        </p:blipFill>
        <p:spPr>
          <a:xfrm>
            <a:off x="2339752" y="1059582"/>
            <a:ext cx="4536504" cy="2903362"/>
          </a:xfrm>
          <a:prstGeom prst="rect">
            <a:avLst/>
          </a:prstGeom>
        </p:spPr>
      </p:pic>
      <p:sp>
        <p:nvSpPr>
          <p:cNvPr id="6" name="TextBox 5">
            <a:extLst>
              <a:ext uri="{FF2B5EF4-FFF2-40B4-BE49-F238E27FC236}">
                <a16:creationId xmlns:a16="http://schemas.microsoft.com/office/drawing/2014/main" id="{B3100018-F31D-246C-06B2-049055A1EF4F}"/>
              </a:ext>
            </a:extLst>
          </p:cNvPr>
          <p:cNvSpPr txBox="1"/>
          <p:nvPr/>
        </p:nvSpPr>
        <p:spPr>
          <a:xfrm>
            <a:off x="2231740" y="4227934"/>
            <a:ext cx="4752528" cy="369332"/>
          </a:xfrm>
          <a:prstGeom prst="rect">
            <a:avLst/>
          </a:prstGeom>
          <a:noFill/>
        </p:spPr>
        <p:txBody>
          <a:bodyPr wrap="square" rtlCol="0">
            <a:spAutoFit/>
          </a:bodyPr>
          <a:lstStyle/>
          <a:p>
            <a:r>
              <a:rPr lang="en-US" dirty="0">
                <a:solidFill>
                  <a:schemeClr val="bg1"/>
                </a:solidFill>
              </a:rPr>
              <a:t>We are like our neighbors!</a:t>
            </a:r>
          </a:p>
        </p:txBody>
      </p:sp>
      <p:sp>
        <p:nvSpPr>
          <p:cNvPr id="7" name="Rectangle 9">
            <a:extLst>
              <a:ext uri="{FF2B5EF4-FFF2-40B4-BE49-F238E27FC236}">
                <a16:creationId xmlns:a16="http://schemas.microsoft.com/office/drawing/2014/main" id="{221D3A67-9431-F81A-76A0-A58920214311}"/>
              </a:ext>
            </a:extLst>
          </p:cNvPr>
          <p:cNvSpPr/>
          <p:nvPr/>
        </p:nvSpPr>
        <p:spPr>
          <a:xfrm>
            <a:off x="6617295" y="269921"/>
            <a:ext cx="371782" cy="37117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bg1"/>
              </a:solidFill>
            </a:endParaRPr>
          </a:p>
        </p:txBody>
      </p:sp>
    </p:spTree>
    <p:extLst>
      <p:ext uri="{BB962C8B-B14F-4D97-AF65-F5344CB8AC3E}">
        <p14:creationId xmlns:p14="http://schemas.microsoft.com/office/powerpoint/2010/main" val="1427949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6BCC32-3139-9DF8-13BA-7CD16CDB6C93}"/>
              </a:ext>
            </a:extLst>
          </p:cNvPr>
          <p:cNvSpPr>
            <a:spLocks noGrp="1"/>
          </p:cNvSpPr>
          <p:nvPr>
            <p:ph type="body" sz="quarter" idx="10"/>
          </p:nvPr>
        </p:nvSpPr>
        <p:spPr/>
        <p:txBody>
          <a:bodyPr/>
          <a:lstStyle/>
          <a:p>
            <a:r>
              <a:rPr lang="en-US" dirty="0"/>
              <a:t>Logistic regression</a:t>
            </a:r>
          </a:p>
        </p:txBody>
      </p:sp>
      <p:pic>
        <p:nvPicPr>
          <p:cNvPr id="5" name="Picture 4">
            <a:extLst>
              <a:ext uri="{FF2B5EF4-FFF2-40B4-BE49-F238E27FC236}">
                <a16:creationId xmlns:a16="http://schemas.microsoft.com/office/drawing/2014/main" id="{7FAB43B0-EFB7-9C2C-3199-547D27AED99C}"/>
              </a:ext>
            </a:extLst>
          </p:cNvPr>
          <p:cNvPicPr>
            <a:picLocks noChangeAspect="1"/>
          </p:cNvPicPr>
          <p:nvPr/>
        </p:nvPicPr>
        <p:blipFill rotWithShape="1">
          <a:blip r:embed="rId2"/>
          <a:srcRect l="3539" t="36000" r="40549" b="12201"/>
          <a:stretch/>
        </p:blipFill>
        <p:spPr>
          <a:xfrm>
            <a:off x="2123728" y="1059582"/>
            <a:ext cx="5112568" cy="2664296"/>
          </a:xfrm>
          <a:prstGeom prst="rect">
            <a:avLst/>
          </a:prstGeom>
        </p:spPr>
      </p:pic>
      <p:sp>
        <p:nvSpPr>
          <p:cNvPr id="6" name="TextBox 5">
            <a:extLst>
              <a:ext uri="{FF2B5EF4-FFF2-40B4-BE49-F238E27FC236}">
                <a16:creationId xmlns:a16="http://schemas.microsoft.com/office/drawing/2014/main" id="{303B6D83-BC10-77F0-6DD1-759E435E7CF1}"/>
              </a:ext>
            </a:extLst>
          </p:cNvPr>
          <p:cNvSpPr txBox="1"/>
          <p:nvPr/>
        </p:nvSpPr>
        <p:spPr>
          <a:xfrm>
            <a:off x="3347864" y="4155926"/>
            <a:ext cx="2808312" cy="369332"/>
          </a:xfrm>
          <a:prstGeom prst="rect">
            <a:avLst/>
          </a:prstGeom>
          <a:noFill/>
        </p:spPr>
        <p:txBody>
          <a:bodyPr wrap="square" rtlCol="0">
            <a:spAutoFit/>
          </a:bodyPr>
          <a:lstStyle/>
          <a:p>
            <a:r>
              <a:rPr lang="en-US" dirty="0"/>
              <a:t>It’s a simple version(2d)</a:t>
            </a:r>
          </a:p>
        </p:txBody>
      </p:sp>
    </p:spTree>
    <p:extLst>
      <p:ext uri="{BB962C8B-B14F-4D97-AF65-F5344CB8AC3E}">
        <p14:creationId xmlns:p14="http://schemas.microsoft.com/office/powerpoint/2010/main" val="1531687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D052BD-4441-8F5B-D2DC-B4E5505D9CC1}"/>
              </a:ext>
            </a:extLst>
          </p:cNvPr>
          <p:cNvSpPr>
            <a:spLocks noGrp="1"/>
          </p:cNvSpPr>
          <p:nvPr>
            <p:ph type="body" sz="quarter" idx="10"/>
          </p:nvPr>
        </p:nvSpPr>
        <p:spPr/>
        <p:txBody>
          <a:bodyPr/>
          <a:lstStyle/>
          <a:p>
            <a:r>
              <a:rPr lang="en-US" dirty="0"/>
              <a:t>Random Forest</a:t>
            </a:r>
          </a:p>
        </p:txBody>
      </p:sp>
      <p:pic>
        <p:nvPicPr>
          <p:cNvPr id="7" name="Picture 6">
            <a:extLst>
              <a:ext uri="{FF2B5EF4-FFF2-40B4-BE49-F238E27FC236}">
                <a16:creationId xmlns:a16="http://schemas.microsoft.com/office/drawing/2014/main" id="{1A9070AC-6876-BE06-3A05-0CE9431541A1}"/>
              </a:ext>
            </a:extLst>
          </p:cNvPr>
          <p:cNvPicPr>
            <a:picLocks noChangeAspect="1"/>
          </p:cNvPicPr>
          <p:nvPr/>
        </p:nvPicPr>
        <p:blipFill rotWithShape="1">
          <a:blip r:embed="rId2"/>
          <a:srcRect l="8263" t="15467" r="33463" b="19201"/>
          <a:stretch/>
        </p:blipFill>
        <p:spPr>
          <a:xfrm>
            <a:off x="4355976" y="987574"/>
            <a:ext cx="4608512" cy="33603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F72C2C87-F8A1-77BA-4B49-E5DC61D8A6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987574"/>
            <a:ext cx="4032448" cy="33603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32318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Results</a:t>
            </a:r>
            <a:endParaRPr lang="ko-KR" altLang="en-US" dirty="0"/>
          </a:p>
        </p:txBody>
      </p:sp>
      <p:sp>
        <p:nvSpPr>
          <p:cNvPr id="24" name="TextBox 23"/>
          <p:cNvSpPr txBox="1"/>
          <p:nvPr/>
        </p:nvSpPr>
        <p:spPr>
          <a:xfrm>
            <a:off x="4644007" y="2590801"/>
            <a:ext cx="3940343" cy="276999"/>
          </a:xfrm>
          <a:prstGeom prst="rect">
            <a:avLst/>
          </a:prstGeom>
          <a:noFill/>
        </p:spPr>
        <p:txBody>
          <a:bodyPr wrap="square" rtlCol="0">
            <a:spAutoFit/>
          </a:bodyPr>
          <a:lstStyle/>
          <a:p>
            <a:pPr marL="171450" indent="-171450">
              <a:buFont typeface="Wingdings" pitchFamily="2" charset="2"/>
              <a:buChar char="l"/>
            </a:pPr>
            <a:r>
              <a:rPr lang="en-US" altLang="ko-KR" sz="1200" dirty="0" err="1">
                <a:solidFill>
                  <a:schemeClr val="bg1"/>
                </a:solidFill>
                <a:cs typeface="Arial" pitchFamily="34" charset="0"/>
              </a:rPr>
              <a:t>Knn</a:t>
            </a:r>
            <a:r>
              <a:rPr lang="en-US" altLang="ko-KR" sz="1200" dirty="0">
                <a:solidFill>
                  <a:schemeClr val="bg1"/>
                </a:solidFill>
                <a:cs typeface="Arial" pitchFamily="34" charset="0"/>
              </a:rPr>
              <a:t> wasn’t a very good model.</a:t>
            </a:r>
            <a:endParaRPr lang="ko-KR" altLang="en-US" sz="1200" dirty="0">
              <a:solidFill>
                <a:schemeClr val="bg1"/>
              </a:solidFill>
              <a:cs typeface="Arial" pitchFamily="34" charset="0"/>
            </a:endParaRPr>
          </a:p>
        </p:txBody>
      </p:sp>
      <p:sp>
        <p:nvSpPr>
          <p:cNvPr id="25" name="TextBox 24"/>
          <p:cNvSpPr txBox="1"/>
          <p:nvPr/>
        </p:nvSpPr>
        <p:spPr>
          <a:xfrm>
            <a:off x="4644007" y="2892541"/>
            <a:ext cx="3940343" cy="461665"/>
          </a:xfrm>
          <a:prstGeom prst="rect">
            <a:avLst/>
          </a:prstGeom>
          <a:noFill/>
        </p:spPr>
        <p:txBody>
          <a:bodyPr wrap="square" rtlCol="0">
            <a:spAutoFit/>
          </a:bodyPr>
          <a:lstStyle/>
          <a:p>
            <a:pPr marL="171450" indent="-171450">
              <a:buFont typeface="Wingdings" pitchFamily="2" charset="2"/>
              <a:buChar char="l"/>
            </a:pPr>
            <a:r>
              <a:rPr lang="en-US" altLang="ko-KR" sz="1200" dirty="0">
                <a:solidFill>
                  <a:schemeClr val="bg1"/>
                </a:solidFill>
                <a:cs typeface="Arial" pitchFamily="34" charset="0"/>
              </a:rPr>
              <a:t>Logistic regression was time consuming and the most accurate one.</a:t>
            </a:r>
          </a:p>
        </p:txBody>
      </p:sp>
      <p:sp>
        <p:nvSpPr>
          <p:cNvPr id="26" name="TextBox 25"/>
          <p:cNvSpPr txBox="1"/>
          <p:nvPr/>
        </p:nvSpPr>
        <p:spPr>
          <a:xfrm>
            <a:off x="4644007" y="3378947"/>
            <a:ext cx="3940343" cy="461665"/>
          </a:xfrm>
          <a:prstGeom prst="rect">
            <a:avLst/>
          </a:prstGeom>
          <a:noFill/>
        </p:spPr>
        <p:txBody>
          <a:bodyPr wrap="square" rtlCol="0">
            <a:spAutoFit/>
          </a:bodyPr>
          <a:lstStyle/>
          <a:p>
            <a:pPr marL="171450" indent="-171450">
              <a:buFont typeface="Wingdings" pitchFamily="2" charset="2"/>
              <a:buChar char="l"/>
            </a:pPr>
            <a:r>
              <a:rPr lang="en-US" altLang="ko-KR" sz="1200" dirty="0">
                <a:solidFill>
                  <a:schemeClr val="bg1"/>
                </a:solidFill>
                <a:cs typeface="Arial" pitchFamily="34" charset="0"/>
              </a:rPr>
              <a:t>Random forest was much faster than logistic regression but a little bit less accurate</a:t>
            </a:r>
            <a:endParaRPr lang="ko-KR" altLang="en-US" sz="1200" dirty="0">
              <a:solidFill>
                <a:schemeClr val="bg1"/>
              </a:solidFill>
              <a:cs typeface="Arial" pitchFamily="34" charset="0"/>
            </a:endParaRPr>
          </a:p>
        </p:txBody>
      </p:sp>
      <p:sp>
        <p:nvSpPr>
          <p:cNvPr id="5" name="그림 개체 틀 4">
            <a:extLst>
              <a:ext uri="{FF2B5EF4-FFF2-40B4-BE49-F238E27FC236}">
                <a16:creationId xmlns:a16="http://schemas.microsoft.com/office/drawing/2014/main" id="{6C214FE5-B543-4805-97F3-7CB9497E3DD9}"/>
              </a:ext>
            </a:extLst>
          </p:cNvPr>
          <p:cNvSpPr>
            <a:spLocks noGrp="1"/>
          </p:cNvSpPr>
          <p:nvPr>
            <p:ph type="pic" idx="12"/>
          </p:nvPr>
        </p:nvSpPr>
        <p:spPr/>
      </p:sp>
      <p:pic>
        <p:nvPicPr>
          <p:cNvPr id="6" name="Picture 5">
            <a:extLst>
              <a:ext uri="{FF2B5EF4-FFF2-40B4-BE49-F238E27FC236}">
                <a16:creationId xmlns:a16="http://schemas.microsoft.com/office/drawing/2014/main" id="{10912EBF-E77B-39B7-C220-E947A815B381}"/>
              </a:ext>
            </a:extLst>
          </p:cNvPr>
          <p:cNvPicPr>
            <a:picLocks noChangeAspect="1"/>
          </p:cNvPicPr>
          <p:nvPr/>
        </p:nvPicPr>
        <p:blipFill rotWithShape="1">
          <a:blip r:embed="rId2"/>
          <a:srcRect l="-184" t="10339" r="63961" b="44483"/>
          <a:stretch/>
        </p:blipFill>
        <p:spPr>
          <a:xfrm>
            <a:off x="754230" y="1428904"/>
            <a:ext cx="3342068" cy="2323794"/>
          </a:xfrm>
          <a:prstGeom prst="rect">
            <a:avLst/>
          </a:prstGeom>
        </p:spPr>
      </p:pic>
    </p:spTree>
    <p:extLst>
      <p:ext uri="{BB962C8B-B14F-4D97-AF65-F5344CB8AC3E}">
        <p14:creationId xmlns:p14="http://schemas.microsoft.com/office/powerpoint/2010/main" val="1271291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051720" y="267494"/>
            <a:ext cx="709228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solidFill>
                  <a:schemeClr val="bg1"/>
                </a:solidFill>
                <a:cs typeface="Arial" pitchFamily="34" charset="0"/>
              </a:rPr>
              <a:t>What are we going to see?</a:t>
            </a:r>
          </a:p>
        </p:txBody>
      </p:sp>
      <p:sp>
        <p:nvSpPr>
          <p:cNvPr id="5" name="Oval 4"/>
          <p:cNvSpPr/>
          <p:nvPr/>
        </p:nvSpPr>
        <p:spPr>
          <a:xfrm>
            <a:off x="1575998" y="1141370"/>
            <a:ext cx="793940" cy="793940"/>
          </a:xfrm>
          <a:prstGeom prst="ellipse">
            <a:avLst/>
          </a:prstGeom>
          <a:solidFill>
            <a:schemeClr val="bg1"/>
          </a:solidFill>
          <a:ln w="412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1575998" y="2073597"/>
            <a:ext cx="793940" cy="793940"/>
          </a:xfrm>
          <a:prstGeom prst="ellipse">
            <a:avLst/>
          </a:prstGeom>
          <a:solidFill>
            <a:schemeClr val="bg1"/>
          </a:solidFill>
          <a:ln w="412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1575998" y="3005824"/>
            <a:ext cx="793940" cy="793940"/>
          </a:xfrm>
          <a:prstGeom prst="ellipse">
            <a:avLst/>
          </a:prstGeom>
          <a:solidFill>
            <a:schemeClr val="bg1"/>
          </a:solidFill>
          <a:ln w="412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1575998" y="3938050"/>
            <a:ext cx="793940" cy="793940"/>
          </a:xfrm>
          <a:prstGeom prst="ellipse">
            <a:avLst/>
          </a:prstGeom>
          <a:solidFill>
            <a:schemeClr val="bg1"/>
          </a:solidFill>
          <a:ln w="412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p:nvPr/>
        </p:nvGrpSpPr>
        <p:grpSpPr>
          <a:xfrm>
            <a:off x="2580338" y="1194617"/>
            <a:ext cx="5860930" cy="502781"/>
            <a:chOff x="2998759" y="4363106"/>
            <a:chExt cx="1879883" cy="502781"/>
          </a:xfrm>
        </p:grpSpPr>
        <p:sp>
          <p:nvSpPr>
            <p:cNvPr id="10" name="TextBox 9"/>
            <p:cNvSpPr txBox="1"/>
            <p:nvPr/>
          </p:nvSpPr>
          <p:spPr>
            <a:xfrm>
              <a:off x="2998759" y="4588888"/>
              <a:ext cx="1866815" cy="276999"/>
            </a:xfrm>
            <a:prstGeom prst="rect">
              <a:avLst/>
            </a:prstGeom>
            <a:noFill/>
            <a:ln>
              <a:noFill/>
            </a:ln>
          </p:spPr>
          <p:txBody>
            <a:bodyPr wrap="square" rtlCol="0">
              <a:spAutoFit/>
            </a:bodyPr>
            <a:lstStyle/>
            <a:p>
              <a:r>
                <a:rPr lang="en-US" altLang="ko-KR" sz="1200" dirty="0">
                  <a:solidFill>
                    <a:schemeClr val="bg1"/>
                  </a:solidFill>
                  <a:cs typeface="Arial" pitchFamily="34" charset="0"/>
                </a:rPr>
                <a:t>What are medical transcriptions? How are we going to predict from them? </a:t>
              </a:r>
            </a:p>
          </p:txBody>
        </p:sp>
        <p:sp>
          <p:nvSpPr>
            <p:cNvPr id="11" name="TextBox 10"/>
            <p:cNvSpPr txBox="1"/>
            <p:nvPr/>
          </p:nvSpPr>
          <p:spPr>
            <a:xfrm>
              <a:off x="2998759" y="4363106"/>
              <a:ext cx="1879883" cy="276999"/>
            </a:xfrm>
            <a:prstGeom prst="rect">
              <a:avLst/>
            </a:prstGeom>
            <a:noFill/>
          </p:spPr>
          <p:txBody>
            <a:bodyPr wrap="square" rtlCol="0">
              <a:spAutoFit/>
            </a:bodyPr>
            <a:lstStyle/>
            <a:p>
              <a:r>
                <a:rPr lang="en-US" altLang="ko-KR" sz="1200" b="1" dirty="0">
                  <a:solidFill>
                    <a:schemeClr val="bg1"/>
                  </a:solidFill>
                  <a:cs typeface="Arial" pitchFamily="34" charset="0"/>
                </a:rPr>
                <a:t>What is the purpose?</a:t>
              </a:r>
              <a:endParaRPr lang="ko-KR" altLang="en-US" sz="1200" b="1" dirty="0">
                <a:solidFill>
                  <a:schemeClr val="bg1"/>
                </a:solidFill>
                <a:cs typeface="Arial" pitchFamily="34" charset="0"/>
              </a:endParaRPr>
            </a:p>
          </p:txBody>
        </p:sp>
      </p:grpSp>
      <p:grpSp>
        <p:nvGrpSpPr>
          <p:cNvPr id="12" name="Group 11"/>
          <p:cNvGrpSpPr/>
          <p:nvPr/>
        </p:nvGrpSpPr>
        <p:grpSpPr>
          <a:xfrm>
            <a:off x="2555776" y="2126843"/>
            <a:ext cx="5848470" cy="502781"/>
            <a:chOff x="3017859" y="4363106"/>
            <a:chExt cx="1875887" cy="502781"/>
          </a:xfrm>
        </p:grpSpPr>
        <p:sp>
          <p:nvSpPr>
            <p:cNvPr id="13" name="TextBox 12"/>
            <p:cNvSpPr txBox="1"/>
            <p:nvPr/>
          </p:nvSpPr>
          <p:spPr>
            <a:xfrm>
              <a:off x="3017859" y="4588888"/>
              <a:ext cx="1866815" cy="276999"/>
            </a:xfrm>
            <a:prstGeom prst="rect">
              <a:avLst/>
            </a:prstGeom>
            <a:noFill/>
            <a:ln>
              <a:noFill/>
            </a:ln>
          </p:spPr>
          <p:txBody>
            <a:bodyPr wrap="square" rtlCol="0">
              <a:spAutoFit/>
            </a:bodyPr>
            <a:lstStyle/>
            <a:p>
              <a:r>
                <a:rPr lang="en-US" altLang="ko-KR" sz="1200" dirty="0">
                  <a:solidFill>
                    <a:schemeClr val="bg1"/>
                  </a:solidFill>
                  <a:cs typeface="Arial" pitchFamily="34" charset="0"/>
                </a:rPr>
                <a:t>How do we predict something by code?</a:t>
              </a:r>
            </a:p>
          </p:txBody>
        </p:sp>
        <p:sp>
          <p:nvSpPr>
            <p:cNvPr id="14" name="TextBox 13"/>
            <p:cNvSpPr txBox="1"/>
            <p:nvPr/>
          </p:nvSpPr>
          <p:spPr>
            <a:xfrm>
              <a:off x="3017859" y="4363106"/>
              <a:ext cx="1875887" cy="276999"/>
            </a:xfrm>
            <a:prstGeom prst="rect">
              <a:avLst/>
            </a:prstGeom>
            <a:noFill/>
          </p:spPr>
          <p:txBody>
            <a:bodyPr wrap="square" rtlCol="0">
              <a:spAutoFit/>
            </a:bodyPr>
            <a:lstStyle/>
            <a:p>
              <a:r>
                <a:rPr lang="en-US" altLang="ko-KR" sz="1200" b="1" dirty="0">
                  <a:solidFill>
                    <a:schemeClr val="bg1"/>
                  </a:solidFill>
                  <a:cs typeface="Arial" pitchFamily="34" charset="0"/>
                </a:rPr>
                <a:t>How to predict?</a:t>
              </a:r>
              <a:endParaRPr lang="ko-KR" altLang="en-US" sz="1200" b="1" dirty="0">
                <a:solidFill>
                  <a:schemeClr val="bg1"/>
                </a:solidFill>
                <a:cs typeface="Arial" pitchFamily="34" charset="0"/>
              </a:endParaRPr>
            </a:p>
          </p:txBody>
        </p:sp>
      </p:grpSp>
      <p:grpSp>
        <p:nvGrpSpPr>
          <p:cNvPr id="15" name="Group 14"/>
          <p:cNvGrpSpPr/>
          <p:nvPr/>
        </p:nvGrpSpPr>
        <p:grpSpPr>
          <a:xfrm>
            <a:off x="2555776" y="3059070"/>
            <a:ext cx="5836009" cy="502781"/>
            <a:chOff x="3017859" y="4363106"/>
            <a:chExt cx="1871890" cy="502781"/>
          </a:xfrm>
        </p:grpSpPr>
        <p:sp>
          <p:nvSpPr>
            <p:cNvPr id="16" name="TextBox 15"/>
            <p:cNvSpPr txBox="1"/>
            <p:nvPr/>
          </p:nvSpPr>
          <p:spPr>
            <a:xfrm>
              <a:off x="3017859" y="4588888"/>
              <a:ext cx="1866815" cy="276999"/>
            </a:xfrm>
            <a:prstGeom prst="rect">
              <a:avLst/>
            </a:prstGeom>
            <a:noFill/>
            <a:ln>
              <a:noFill/>
            </a:ln>
          </p:spPr>
          <p:txBody>
            <a:bodyPr wrap="square" rtlCol="0">
              <a:spAutoFit/>
            </a:bodyPr>
            <a:lstStyle/>
            <a:p>
              <a:r>
                <a:rPr lang="en-US" altLang="ko-KR" sz="1200" dirty="0">
                  <a:solidFill>
                    <a:schemeClr val="bg1"/>
                  </a:solidFill>
                  <a:cs typeface="Arial" pitchFamily="34" charset="0"/>
                </a:rPr>
                <a:t>We can’t use sentences like that!</a:t>
              </a:r>
            </a:p>
          </p:txBody>
        </p:sp>
        <p:sp>
          <p:nvSpPr>
            <p:cNvPr id="17" name="TextBox 16"/>
            <p:cNvSpPr txBox="1"/>
            <p:nvPr/>
          </p:nvSpPr>
          <p:spPr>
            <a:xfrm>
              <a:off x="3017859" y="4363106"/>
              <a:ext cx="1871890" cy="276999"/>
            </a:xfrm>
            <a:prstGeom prst="rect">
              <a:avLst/>
            </a:prstGeom>
            <a:noFill/>
          </p:spPr>
          <p:txBody>
            <a:bodyPr wrap="square" rtlCol="0">
              <a:spAutoFit/>
            </a:bodyPr>
            <a:lstStyle/>
            <a:p>
              <a:r>
                <a:rPr lang="en-US" altLang="ko-KR" sz="1200" b="1" dirty="0">
                  <a:solidFill>
                    <a:schemeClr val="bg1"/>
                  </a:solidFill>
                  <a:cs typeface="Arial" pitchFamily="34" charset="0"/>
                </a:rPr>
                <a:t>Preprocessing our text.</a:t>
              </a:r>
              <a:endParaRPr lang="ko-KR" altLang="en-US" sz="1200" b="1" dirty="0">
                <a:solidFill>
                  <a:schemeClr val="bg1"/>
                </a:solidFill>
                <a:cs typeface="Arial" pitchFamily="34" charset="0"/>
              </a:endParaRPr>
            </a:p>
          </p:txBody>
        </p:sp>
      </p:grpSp>
      <p:grpSp>
        <p:nvGrpSpPr>
          <p:cNvPr id="18" name="Group 17"/>
          <p:cNvGrpSpPr/>
          <p:nvPr/>
        </p:nvGrpSpPr>
        <p:grpSpPr>
          <a:xfrm>
            <a:off x="2555776" y="3991296"/>
            <a:ext cx="5832648" cy="502781"/>
            <a:chOff x="3017859" y="4363106"/>
            <a:chExt cx="1870812" cy="502781"/>
          </a:xfrm>
        </p:grpSpPr>
        <p:sp>
          <p:nvSpPr>
            <p:cNvPr id="19" name="TextBox 18"/>
            <p:cNvSpPr txBox="1"/>
            <p:nvPr/>
          </p:nvSpPr>
          <p:spPr>
            <a:xfrm>
              <a:off x="3017859" y="4588888"/>
              <a:ext cx="1866815" cy="276999"/>
            </a:xfrm>
            <a:prstGeom prst="rect">
              <a:avLst/>
            </a:prstGeom>
            <a:noFill/>
            <a:ln>
              <a:noFill/>
            </a:ln>
          </p:spPr>
          <p:txBody>
            <a:bodyPr wrap="square" rtlCol="0">
              <a:spAutoFit/>
            </a:bodyPr>
            <a:lstStyle/>
            <a:p>
              <a:r>
                <a:rPr lang="en-US" altLang="ko-KR" sz="1200" dirty="0">
                  <a:solidFill>
                    <a:schemeClr val="bg1"/>
                  </a:solidFill>
                  <a:cs typeface="Arial" pitchFamily="34" charset="0"/>
                </a:rPr>
                <a:t>It’s time to predict.</a:t>
              </a:r>
            </a:p>
          </p:txBody>
        </p:sp>
        <p:sp>
          <p:nvSpPr>
            <p:cNvPr id="20" name="TextBox 19"/>
            <p:cNvSpPr txBox="1"/>
            <p:nvPr/>
          </p:nvSpPr>
          <p:spPr>
            <a:xfrm>
              <a:off x="3017859" y="4363106"/>
              <a:ext cx="1870812" cy="276999"/>
            </a:xfrm>
            <a:prstGeom prst="rect">
              <a:avLst/>
            </a:prstGeom>
            <a:noFill/>
          </p:spPr>
          <p:txBody>
            <a:bodyPr wrap="square" rtlCol="0">
              <a:spAutoFit/>
            </a:bodyPr>
            <a:lstStyle/>
            <a:p>
              <a:r>
                <a:rPr lang="en-US" altLang="ko-KR" sz="1200" b="1" dirty="0">
                  <a:solidFill>
                    <a:schemeClr val="bg1"/>
                  </a:solidFill>
                  <a:cs typeface="Arial" pitchFamily="34" charset="0"/>
                </a:rPr>
                <a:t>Feature extracting and modeling </a:t>
              </a:r>
              <a:endParaRPr lang="ko-KR" altLang="en-US" sz="1200" b="1" dirty="0">
                <a:solidFill>
                  <a:schemeClr val="bg1"/>
                </a:solidFill>
                <a:cs typeface="Arial" pitchFamily="34" charset="0"/>
              </a:endParaRPr>
            </a:p>
          </p:txBody>
        </p:sp>
      </p:grpSp>
      <p:sp>
        <p:nvSpPr>
          <p:cNvPr id="21" name="Oval 21"/>
          <p:cNvSpPr>
            <a:spLocks noChangeAspect="1"/>
          </p:cNvSpPr>
          <p:nvPr/>
        </p:nvSpPr>
        <p:spPr>
          <a:xfrm>
            <a:off x="1743636" y="3166464"/>
            <a:ext cx="468743" cy="47265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 name="Heart 17">
            <a:extLst>
              <a:ext uri="{FF2B5EF4-FFF2-40B4-BE49-F238E27FC236}">
                <a16:creationId xmlns:a16="http://schemas.microsoft.com/office/drawing/2014/main" id="{3FDB7C91-0499-CC99-FE16-B27ACA70D48A}"/>
              </a:ext>
            </a:extLst>
          </p:cNvPr>
          <p:cNvSpPr/>
          <p:nvPr/>
        </p:nvSpPr>
        <p:spPr>
          <a:xfrm>
            <a:off x="1756944" y="1363421"/>
            <a:ext cx="432047" cy="383577"/>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Rectangle 7">
            <a:extLst>
              <a:ext uri="{FF2B5EF4-FFF2-40B4-BE49-F238E27FC236}">
                <a16:creationId xmlns:a16="http://schemas.microsoft.com/office/drawing/2014/main" id="{A6E9D0A6-828E-863C-B23A-CA1FC8CAB088}"/>
              </a:ext>
            </a:extLst>
          </p:cNvPr>
          <p:cNvSpPr/>
          <p:nvPr/>
        </p:nvSpPr>
        <p:spPr>
          <a:xfrm>
            <a:off x="1756944" y="2314305"/>
            <a:ext cx="432047" cy="398465"/>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5" name="Frame 17">
            <a:extLst>
              <a:ext uri="{FF2B5EF4-FFF2-40B4-BE49-F238E27FC236}">
                <a16:creationId xmlns:a16="http://schemas.microsoft.com/office/drawing/2014/main" id="{90035EC3-058E-0F66-94FC-DD115C77975B}"/>
              </a:ext>
            </a:extLst>
          </p:cNvPr>
          <p:cNvSpPr/>
          <p:nvPr/>
        </p:nvSpPr>
        <p:spPr>
          <a:xfrm>
            <a:off x="1799454" y="4161507"/>
            <a:ext cx="347025" cy="347025"/>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Tree>
    <p:extLst>
      <p:ext uri="{BB962C8B-B14F-4D97-AF65-F5344CB8AC3E}">
        <p14:creationId xmlns:p14="http://schemas.microsoft.com/office/powerpoint/2010/main" val="1095055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1F700F0-7D97-1557-79BB-6C9A975C3788}"/>
              </a:ext>
            </a:extLst>
          </p:cNvPr>
          <p:cNvSpPr>
            <a:spLocks noGrp="1"/>
          </p:cNvSpPr>
          <p:nvPr>
            <p:ph type="body" sz="quarter" idx="10"/>
          </p:nvPr>
        </p:nvSpPr>
        <p:spPr/>
        <p:txBody>
          <a:bodyPr/>
          <a:lstStyle/>
          <a:p>
            <a:r>
              <a:rPr lang="en-US" dirty="0"/>
              <a:t>References</a:t>
            </a:r>
          </a:p>
        </p:txBody>
      </p:sp>
      <p:sp>
        <p:nvSpPr>
          <p:cNvPr id="4" name="TextBox 3">
            <a:extLst>
              <a:ext uri="{FF2B5EF4-FFF2-40B4-BE49-F238E27FC236}">
                <a16:creationId xmlns:a16="http://schemas.microsoft.com/office/drawing/2014/main" id="{3404C275-FFBB-D9B9-3729-2009C2585F3B}"/>
              </a:ext>
            </a:extLst>
          </p:cNvPr>
          <p:cNvSpPr txBox="1"/>
          <p:nvPr/>
        </p:nvSpPr>
        <p:spPr>
          <a:xfrm>
            <a:off x="1763688" y="771550"/>
            <a:ext cx="7200800" cy="4247317"/>
          </a:xfrm>
          <a:prstGeom prst="rect">
            <a:avLst/>
          </a:prstGeom>
          <a:noFill/>
        </p:spPr>
        <p:txBody>
          <a:bodyPr wrap="square" rtlCol="0">
            <a:spAutoFit/>
          </a:bodyPr>
          <a:lstStyle/>
          <a:p>
            <a:pPr marL="285750" indent="-285750">
              <a:buFont typeface="Arial" panose="020B0604020202020204" pitchFamily="34" charset="0"/>
              <a:buChar char="•"/>
            </a:pPr>
            <a:r>
              <a:rPr lang="en-US" sz="1800" b="0" i="0" u="none" strike="noStrike" baseline="0" dirty="0">
                <a:solidFill>
                  <a:srgbClr val="D2FEFE"/>
                </a:solidFill>
                <a:latin typeface="Open Sans" panose="020B0606030504020204" pitchFamily="34" charset="0"/>
                <a:hlinkClick r:id="rId2">
                  <a:extLst>
                    <a:ext uri="{A12FA001-AC4F-418D-AE19-62706E023703}">
                      <ahyp:hlinkClr xmlns:ahyp="http://schemas.microsoft.com/office/drawing/2018/hyperlinkcolor" val="tx"/>
                    </a:ext>
                  </a:extLst>
                </a:hlinkClick>
              </a:rPr>
              <a:t>https://mtsamples.com/</a:t>
            </a:r>
            <a:endParaRPr lang="en-US" sz="1800" b="0" i="0" u="none" strike="noStrike" baseline="0" dirty="0">
              <a:solidFill>
                <a:srgbClr val="D2FEFE"/>
              </a:solidFill>
              <a:latin typeface="Open Sans" panose="020B0606030504020204" pitchFamily="34" charset="0"/>
            </a:endParaRPr>
          </a:p>
          <a:p>
            <a:pPr marL="285750" indent="-285750">
              <a:buFont typeface="Arial" panose="020B0604020202020204" pitchFamily="34" charset="0"/>
              <a:buChar char="•"/>
            </a:pPr>
            <a:r>
              <a:rPr lang="en-US" dirty="0">
                <a:solidFill>
                  <a:srgbClr val="D2FEFE"/>
                </a:solidFill>
                <a:hlinkClick r:id="rId3">
                  <a:extLst>
                    <a:ext uri="{A12FA001-AC4F-418D-AE19-62706E023703}">
                      <ahyp:hlinkClr xmlns:ahyp="http://schemas.microsoft.com/office/drawing/2018/hyperlinkcolor" val="tx"/>
                    </a:ext>
                  </a:extLst>
                </a:hlinkClick>
              </a:rPr>
              <a:t>https://towardsdatascience.com/understanding-word-n-grams-and-n-gram-probability-in-natural-language-processing-9d9eef0fa058</a:t>
            </a:r>
            <a:endParaRPr lang="en-US" dirty="0">
              <a:solidFill>
                <a:srgbClr val="D2FEFE"/>
              </a:solidFill>
              <a:latin typeface="Open Sans" panose="020B0606030504020204" pitchFamily="34" charset="0"/>
            </a:endParaRPr>
          </a:p>
          <a:p>
            <a:pPr marL="285750" indent="-285750">
              <a:buFont typeface="Arial" panose="020B0604020202020204" pitchFamily="34" charset="0"/>
              <a:buChar char="•"/>
            </a:pPr>
            <a:r>
              <a:rPr lang="en-US" dirty="0">
                <a:solidFill>
                  <a:srgbClr val="D2FEFE"/>
                </a:solidFill>
                <a:hlinkClick r:id="rId4">
                  <a:extLst>
                    <a:ext uri="{A12FA001-AC4F-418D-AE19-62706E023703}">
                      <ahyp:hlinkClr xmlns:ahyp="http://schemas.microsoft.com/office/drawing/2018/hyperlinkcolor" val="tx"/>
                    </a:ext>
                  </a:extLst>
                </a:hlinkClick>
              </a:rPr>
              <a:t>https://towardsdatascience.com/machine-learning-basics-with-the-k-nearest-neighbors-algorithm-6a6e71d01761</a:t>
            </a:r>
            <a:endParaRPr lang="en-US" dirty="0">
              <a:solidFill>
                <a:srgbClr val="D2FEFE"/>
              </a:solidFill>
              <a:latin typeface="Open Sans" panose="020B0606030504020204" pitchFamily="34" charset="0"/>
            </a:endParaRPr>
          </a:p>
          <a:p>
            <a:pPr marL="285750" indent="-285750">
              <a:buFont typeface="Arial" panose="020B0604020202020204" pitchFamily="34" charset="0"/>
              <a:buChar char="•"/>
            </a:pPr>
            <a:r>
              <a:rPr lang="en-US" dirty="0">
                <a:solidFill>
                  <a:srgbClr val="D2FEFE"/>
                </a:solidFill>
                <a:hlinkClick r:id="rId5">
                  <a:extLst>
                    <a:ext uri="{A12FA001-AC4F-418D-AE19-62706E023703}">
                      <ahyp:hlinkClr xmlns:ahyp="http://schemas.microsoft.com/office/drawing/2018/hyperlinkcolor" val="tx"/>
                    </a:ext>
                  </a:extLst>
                </a:hlinkClick>
              </a:rPr>
              <a:t>https://www.geeksforgeeks.org/using-countvectorizer-to-extracting-features-from-text/</a:t>
            </a:r>
            <a:endParaRPr lang="en-US" dirty="0">
              <a:solidFill>
                <a:srgbClr val="D2FEFE"/>
              </a:solidFill>
              <a:latin typeface="Open Sans" panose="020B0606030504020204" pitchFamily="34" charset="0"/>
            </a:endParaRPr>
          </a:p>
          <a:p>
            <a:pPr marL="285750" indent="-285750">
              <a:buFont typeface="Arial" panose="020B0604020202020204" pitchFamily="34" charset="0"/>
              <a:buChar char="•"/>
            </a:pPr>
            <a:r>
              <a:rPr lang="en-US" dirty="0">
                <a:solidFill>
                  <a:srgbClr val="D2FEFE"/>
                </a:solidFill>
                <a:hlinkClick r:id="rId6">
                  <a:extLst>
                    <a:ext uri="{A12FA001-AC4F-418D-AE19-62706E023703}">
                      <ahyp:hlinkClr xmlns:ahyp="http://schemas.microsoft.com/office/drawing/2018/hyperlinkcolor" val="tx"/>
                    </a:ext>
                  </a:extLst>
                </a:hlinkClick>
              </a:rPr>
              <a:t>https://medium.com/analytics-vidhya/understanding-logistic-regression-b3c672deac04</a:t>
            </a:r>
            <a:endParaRPr lang="en-US" dirty="0">
              <a:solidFill>
                <a:srgbClr val="D2FEFE"/>
              </a:solidFill>
              <a:latin typeface="Open Sans" panose="020B0606030504020204" pitchFamily="34" charset="0"/>
            </a:endParaRPr>
          </a:p>
          <a:p>
            <a:pPr marL="285750" indent="-285750">
              <a:buFont typeface="Arial" panose="020B0604020202020204" pitchFamily="34" charset="0"/>
              <a:buChar char="•"/>
            </a:pPr>
            <a:r>
              <a:rPr lang="en-US" dirty="0">
                <a:solidFill>
                  <a:srgbClr val="D2FEFE"/>
                </a:solidFill>
                <a:hlinkClick r:id="rId7">
                  <a:extLst>
                    <a:ext uri="{A12FA001-AC4F-418D-AE19-62706E023703}">
                      <ahyp:hlinkClr xmlns:ahyp="http://schemas.microsoft.com/office/drawing/2018/hyperlinkcolor" val="tx"/>
                    </a:ext>
                  </a:extLst>
                </a:hlinkClick>
              </a:rPr>
              <a:t>https://machinelearningmastery.com/logistic-regression-for-machine-learning</a:t>
            </a:r>
            <a:endParaRPr lang="en-US" dirty="0">
              <a:solidFill>
                <a:srgbClr val="D2FEFE"/>
              </a:solidFill>
            </a:endParaRPr>
          </a:p>
          <a:p>
            <a:pPr marL="285750" indent="-285750">
              <a:buFont typeface="Arial" panose="020B0604020202020204" pitchFamily="34" charset="0"/>
              <a:buChar char="•"/>
            </a:pPr>
            <a:r>
              <a:rPr lang="en-US" dirty="0">
                <a:solidFill>
                  <a:srgbClr val="D2FEFE"/>
                </a:solidFill>
                <a:hlinkClick r:id="rId8">
                  <a:extLst>
                    <a:ext uri="{A12FA001-AC4F-418D-AE19-62706E023703}">
                      <ahyp:hlinkClr xmlns:ahyp="http://schemas.microsoft.com/office/drawing/2018/hyperlinkcolor" val="tx"/>
                    </a:ext>
                  </a:extLst>
                </a:hlinkClick>
              </a:rPr>
              <a:t>https://www.analyticsvidhya.com/blog/2021/06/understanding-random-forest/</a:t>
            </a:r>
            <a:endParaRPr lang="en-US" dirty="0">
              <a:solidFill>
                <a:srgbClr val="D2FEFE"/>
              </a:solidFill>
            </a:endParaRPr>
          </a:p>
          <a:p>
            <a:pPr marL="285750" indent="-285750">
              <a:buFont typeface="Arial" panose="020B0604020202020204" pitchFamily="34" charset="0"/>
              <a:buChar char="•"/>
            </a:pPr>
            <a:r>
              <a:rPr lang="en-US" dirty="0">
                <a:solidFill>
                  <a:srgbClr val="D2FEFE"/>
                </a:solidFill>
                <a:hlinkClick r:id="rId9">
                  <a:extLst>
                    <a:ext uri="{A12FA001-AC4F-418D-AE19-62706E023703}">
                      <ahyp:hlinkClr xmlns:ahyp="http://schemas.microsoft.com/office/drawing/2018/hyperlinkcolor" val="tx"/>
                    </a:ext>
                  </a:extLst>
                </a:hlinkClick>
              </a:rPr>
              <a:t>https://www.simplilearn.com/regression-vs-classification-in-machine-learning-article</a:t>
            </a:r>
            <a:endParaRPr lang="en-US" dirty="0">
              <a:solidFill>
                <a:srgbClr val="D2FEFE"/>
              </a:solidFill>
            </a:endParaRPr>
          </a:p>
        </p:txBody>
      </p:sp>
    </p:spTree>
    <p:extLst>
      <p:ext uri="{BB962C8B-B14F-4D97-AF65-F5344CB8AC3E}">
        <p14:creationId xmlns:p14="http://schemas.microsoft.com/office/powerpoint/2010/main" val="697246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57A7BD"/>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bg1"/>
                </a:solidFill>
              </a:rPr>
              <a:t>Thank you</a:t>
            </a:r>
            <a:endParaRPr lang="ko-KR" altLang="en-US" dirty="0">
              <a:solidFill>
                <a:schemeClr val="bg1"/>
              </a:solidFill>
            </a:endParaRPr>
          </a:p>
        </p:txBody>
      </p:sp>
    </p:spTree>
    <p:extLst>
      <p:ext uri="{BB962C8B-B14F-4D97-AF65-F5344CB8AC3E}">
        <p14:creationId xmlns:p14="http://schemas.microsoft.com/office/powerpoint/2010/main" val="61455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6D80C9-CD62-D847-FCA8-B371C0F323F7}"/>
              </a:ext>
            </a:extLst>
          </p:cNvPr>
          <p:cNvSpPr>
            <a:spLocks noGrp="1"/>
          </p:cNvSpPr>
          <p:nvPr>
            <p:ph type="body" sz="quarter" idx="10"/>
          </p:nvPr>
        </p:nvSpPr>
        <p:spPr>
          <a:xfrm>
            <a:off x="161764" y="267494"/>
            <a:ext cx="8820472" cy="576064"/>
          </a:xfrm>
        </p:spPr>
        <p:txBody>
          <a:bodyPr/>
          <a:lstStyle/>
          <a:p>
            <a:r>
              <a:rPr lang="en-US" dirty="0"/>
              <a:t>Medical Transcriptions</a:t>
            </a:r>
          </a:p>
        </p:txBody>
      </p:sp>
      <p:sp>
        <p:nvSpPr>
          <p:cNvPr id="4" name="TextBox 3">
            <a:extLst>
              <a:ext uri="{FF2B5EF4-FFF2-40B4-BE49-F238E27FC236}">
                <a16:creationId xmlns:a16="http://schemas.microsoft.com/office/drawing/2014/main" id="{11071FC5-E6B3-965B-1441-A46CF7EC07FD}"/>
              </a:ext>
            </a:extLst>
          </p:cNvPr>
          <p:cNvSpPr txBox="1"/>
          <p:nvPr/>
        </p:nvSpPr>
        <p:spPr>
          <a:xfrm>
            <a:off x="161764" y="1059582"/>
            <a:ext cx="8946740" cy="2031325"/>
          </a:xfrm>
          <a:prstGeom prst="rect">
            <a:avLst/>
          </a:prstGeom>
          <a:noFill/>
        </p:spPr>
        <p:txBody>
          <a:bodyPr wrap="square" rtlCol="0">
            <a:spAutoFit/>
          </a:bodyPr>
          <a:lstStyle/>
          <a:p>
            <a:pPr algn="l"/>
            <a:r>
              <a:rPr lang="en-US" b="0" i="0" u="none" strike="noStrike" dirty="0">
                <a:solidFill>
                  <a:schemeClr val="bg1"/>
                </a:solidFill>
                <a:effectLst/>
                <a:latin typeface="Arial" panose="020B0604020202020204" pitchFamily="34" charset="0"/>
              </a:rPr>
              <a:t>Transcription</a:t>
            </a:r>
            <a:r>
              <a:rPr lang="en-US" b="0" i="0" dirty="0">
                <a:solidFill>
                  <a:schemeClr val="bg1"/>
                </a:solidFill>
                <a:effectLst/>
                <a:latin typeface="Arial" panose="020B0604020202020204" pitchFamily="34" charset="0"/>
              </a:rPr>
              <a:t> means to listen to a recorded voice and to write down what it is saying.</a:t>
            </a:r>
          </a:p>
          <a:p>
            <a:pPr algn="l"/>
            <a:r>
              <a:rPr lang="en-US" b="1" i="0" dirty="0">
                <a:solidFill>
                  <a:schemeClr val="bg1"/>
                </a:solidFill>
                <a:effectLst/>
                <a:latin typeface="Arial" panose="020B0604020202020204" pitchFamily="34" charset="0"/>
              </a:rPr>
              <a:t>Medical transcription</a:t>
            </a:r>
            <a:r>
              <a:rPr lang="en-US" b="0" i="0" dirty="0">
                <a:solidFill>
                  <a:schemeClr val="bg1"/>
                </a:solidFill>
                <a:effectLst/>
                <a:latin typeface="Arial" panose="020B0604020202020204" pitchFamily="34" charset="0"/>
              </a:rPr>
              <a:t> means to do this for a </a:t>
            </a:r>
            <a:r>
              <a:rPr lang="en-US" b="0" i="0" u="none" strike="noStrike" dirty="0">
                <a:solidFill>
                  <a:schemeClr val="bg1"/>
                </a:solidFill>
                <a:effectLst/>
                <a:latin typeface="Arial" panose="020B0604020202020204" pitchFamily="34" charset="0"/>
              </a:rPr>
              <a:t>hospital</a:t>
            </a:r>
            <a:r>
              <a:rPr lang="en-US" b="0" i="0" dirty="0">
                <a:solidFill>
                  <a:schemeClr val="bg1"/>
                </a:solidFill>
                <a:effectLst/>
                <a:latin typeface="Arial" panose="020B0604020202020204" pitchFamily="34" charset="0"/>
              </a:rPr>
              <a:t>, doctor's office or other medical place. when </a:t>
            </a:r>
            <a:r>
              <a:rPr lang="en-US" b="0" i="0" u="none" strike="noStrike" dirty="0">
                <a:solidFill>
                  <a:schemeClr val="bg1"/>
                </a:solidFill>
                <a:effectLst/>
                <a:latin typeface="Arial" panose="020B0604020202020204" pitchFamily="34" charset="0"/>
              </a:rPr>
              <a:t>doctors</a:t>
            </a:r>
            <a:r>
              <a:rPr lang="en-US" b="0" i="0" dirty="0">
                <a:solidFill>
                  <a:schemeClr val="bg1"/>
                </a:solidFill>
                <a:effectLst/>
                <a:latin typeface="Arial" panose="020B0604020202020204" pitchFamily="34" charset="0"/>
              </a:rPr>
              <a:t> and </a:t>
            </a:r>
            <a:r>
              <a:rPr lang="en-US" b="0" i="0" u="none" strike="noStrike" dirty="0">
                <a:solidFill>
                  <a:schemeClr val="bg1"/>
                </a:solidFill>
                <a:effectLst/>
                <a:latin typeface="Arial" panose="020B0604020202020204" pitchFamily="34" charset="0"/>
              </a:rPr>
              <a:t>nurses</a:t>
            </a:r>
            <a:r>
              <a:rPr lang="en-US" b="0" i="0" dirty="0">
                <a:solidFill>
                  <a:schemeClr val="bg1"/>
                </a:solidFill>
                <a:effectLst/>
                <a:latin typeface="Arial" panose="020B0604020202020204" pitchFamily="34" charset="0"/>
              </a:rPr>
              <a:t> help someone in the hospital, they do not have time to write down what they saw or heard. So later they record what they saw and heard, so someone else can write it down. The notes are then added to the hospital’s </a:t>
            </a:r>
          </a:p>
          <a:p>
            <a:pPr algn="l"/>
            <a:r>
              <a:rPr lang="en-US" b="0" i="0" dirty="0">
                <a:solidFill>
                  <a:schemeClr val="bg1"/>
                </a:solidFill>
                <a:effectLst/>
                <a:latin typeface="Arial" panose="020B0604020202020204" pitchFamily="34" charset="0"/>
              </a:rPr>
              <a:t>history. </a:t>
            </a:r>
            <a:br>
              <a:rPr lang="en-US" i="1" u="sng" dirty="0">
                <a:solidFill>
                  <a:schemeClr val="bg1">
                    <a:lumMod val="85000"/>
                  </a:schemeClr>
                </a:solidFill>
              </a:rPr>
            </a:br>
            <a:endParaRPr lang="en-US" i="1" u="sng" dirty="0">
              <a:solidFill>
                <a:schemeClr val="bg1">
                  <a:lumMod val="85000"/>
                </a:schemeClr>
              </a:solidFill>
            </a:endParaRPr>
          </a:p>
        </p:txBody>
      </p:sp>
    </p:spTree>
    <p:extLst>
      <p:ext uri="{BB962C8B-B14F-4D97-AF65-F5344CB8AC3E}">
        <p14:creationId xmlns:p14="http://schemas.microsoft.com/office/powerpoint/2010/main" val="1544810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9B6CC"/>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491880" y="2247370"/>
            <a:ext cx="5436096" cy="473576"/>
          </a:xfrm>
        </p:spPr>
        <p:txBody>
          <a:bodyPr/>
          <a:lstStyle/>
          <a:p>
            <a:pPr algn="l"/>
            <a:r>
              <a:rPr lang="en-US" sz="1200" b="0" i="1" u="sng" dirty="0">
                <a:effectLst/>
                <a:latin typeface="Open Sans" panose="020B0606030504020204" pitchFamily="34" charset="0"/>
              </a:rPr>
              <a:t>“This 5-year-old male presents to Children's Hospital Emergency Department by the mother with "have asthma." Mother states he has been wheezing and coughing. They saw their primary medical doctor. He was evaluated at the clinic, given the breathing treatment and discharged home, was not having asthma, prescribed prednisone and an antibiotic. They told to go to the ER if he got worse. He has had some vomiting and some abdominal pain. His peak flows on the morning are normal at 150, but in the morning, they were down to 100 and subsequently decreased to 75 over the course of the day.”</a:t>
            </a:r>
            <a:endParaRPr lang="en-US" sz="2400" b="0" i="0" dirty="0">
              <a:effectLst/>
              <a:latin typeface="Arial" panose="020B0604020202020204" pitchFamily="34" charset="0"/>
            </a:endParaRPr>
          </a:p>
        </p:txBody>
      </p:sp>
      <p:sp>
        <p:nvSpPr>
          <p:cNvPr id="6" name="Rounded Rectangle 40">
            <a:extLst>
              <a:ext uri="{FF2B5EF4-FFF2-40B4-BE49-F238E27FC236}">
                <a16:creationId xmlns:a16="http://schemas.microsoft.com/office/drawing/2014/main" id="{87ECA7A6-0951-025D-8DFB-B953FF2123BF}"/>
              </a:ext>
            </a:extLst>
          </p:cNvPr>
          <p:cNvSpPr/>
          <p:nvPr/>
        </p:nvSpPr>
        <p:spPr>
          <a:xfrm rot="2942052">
            <a:off x="1956272" y="2258160"/>
            <a:ext cx="910976" cy="925573"/>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101234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043607" y="3759882"/>
            <a:ext cx="3672407" cy="516830"/>
            <a:chOff x="5004048" y="933547"/>
            <a:chExt cx="3456384" cy="516830"/>
          </a:xfrm>
        </p:grpSpPr>
        <p:sp>
          <p:nvSpPr>
            <p:cNvPr id="9" name="Text Placeholder 17"/>
            <p:cNvSpPr txBox="1">
              <a:spLocks/>
            </p:cNvSpPr>
            <p:nvPr/>
          </p:nvSpPr>
          <p:spPr>
            <a:xfrm>
              <a:off x="5004048" y="933547"/>
              <a:ext cx="3456384" cy="246087"/>
            </a:xfrm>
            <a:prstGeom prst="rect">
              <a:avLst/>
            </a:prstGeom>
            <a:noFill/>
            <a:ln w="19050">
              <a:noFill/>
            </a:ln>
          </p:spPr>
          <p:txBody>
            <a:bodyPr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X</a:t>
              </a:r>
            </a:p>
          </p:txBody>
        </p:sp>
        <p:sp>
          <p:nvSpPr>
            <p:cNvPr id="10" name="TextBox 9"/>
            <p:cNvSpPr txBox="1"/>
            <p:nvPr/>
          </p:nvSpPr>
          <p:spPr>
            <a:xfrm>
              <a:off x="5004048" y="1173378"/>
              <a:ext cx="3456384" cy="27699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dirty="0">
                  <a:solidFill>
                    <a:schemeClr val="bg1"/>
                  </a:solidFill>
                  <a:cs typeface="Arial" pitchFamily="34" charset="0"/>
                </a:rPr>
                <a:t>+</a:t>
              </a:r>
              <a:endParaRPr lang="ko-KR" altLang="en-US" sz="1200" dirty="0">
                <a:solidFill>
                  <a:schemeClr val="tx1">
                    <a:lumMod val="75000"/>
                    <a:lumOff val="25000"/>
                  </a:schemeClr>
                </a:solidFill>
                <a:cs typeface="Arial" pitchFamily="34" charset="0"/>
              </a:endParaRPr>
            </a:p>
          </p:txBody>
        </p:sp>
      </p:grpSp>
      <p:sp>
        <p:nvSpPr>
          <p:cNvPr id="13" name="Text Placeholder 17"/>
          <p:cNvSpPr txBox="1">
            <a:spLocks/>
          </p:cNvSpPr>
          <p:nvPr/>
        </p:nvSpPr>
        <p:spPr>
          <a:xfrm>
            <a:off x="4716016" y="3802553"/>
            <a:ext cx="3672408" cy="246087"/>
          </a:xfrm>
          <a:prstGeom prst="rect">
            <a:avLst/>
          </a:prstGeom>
          <a:noFill/>
          <a:ln w="19050">
            <a:noFill/>
          </a:ln>
        </p:spPr>
        <p:txBody>
          <a:bodyPr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Y</a:t>
            </a:r>
          </a:p>
        </p:txBody>
      </p:sp>
      <p:sp>
        <p:nvSpPr>
          <p:cNvPr id="22" name="Text Placeholder 1"/>
          <p:cNvSpPr txBox="1">
            <a:spLocks/>
          </p:cNvSpPr>
          <p:nvPr/>
        </p:nvSpPr>
        <p:spPr>
          <a:xfrm>
            <a:off x="1691680" y="55688"/>
            <a:ext cx="5173047" cy="1031033"/>
          </a:xfrm>
          <a:prstGeom prst="rect">
            <a:avLst/>
          </a:prstGeom>
        </p:spPr>
        <p:txBody>
          <a:bodyPr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indent="0">
              <a:buNone/>
            </a:pPr>
            <a:r>
              <a:rPr lang="en-US" altLang="ko-KR" sz="3600" b="1" dirty="0">
                <a:solidFill>
                  <a:schemeClr val="bg1"/>
                </a:solidFill>
                <a:latin typeface="+mj-lt"/>
                <a:cs typeface="Arial" pitchFamily="34" charset="0"/>
              </a:rPr>
              <a:t>Our data set</a:t>
            </a:r>
          </a:p>
        </p:txBody>
      </p:sp>
      <p:sp>
        <p:nvSpPr>
          <p:cNvPr id="2" name="Picture Placeholder 1">
            <a:extLst>
              <a:ext uri="{FF2B5EF4-FFF2-40B4-BE49-F238E27FC236}">
                <a16:creationId xmlns:a16="http://schemas.microsoft.com/office/drawing/2014/main" id="{944E3558-CCCC-A040-BD34-03B92A950185}"/>
              </a:ext>
            </a:extLst>
          </p:cNvPr>
          <p:cNvSpPr>
            <a:spLocks noGrp="1"/>
          </p:cNvSpPr>
          <p:nvPr>
            <p:ph type="pic" idx="1"/>
          </p:nvPr>
        </p:nvSpPr>
        <p:spPr>
          <a:xfrm>
            <a:off x="1979712" y="1635646"/>
            <a:ext cx="1800200" cy="1799456"/>
          </a:xfrm>
          <a:prstGeom prst="ellipse">
            <a:avLst/>
          </a:prstGeom>
          <a:solidFill>
            <a:schemeClr val="bg1"/>
          </a:solidFill>
          <a:ln w="412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2060"/>
                </a:solidFill>
              </a:rPr>
              <a:t>transcriptions</a:t>
            </a:r>
          </a:p>
        </p:txBody>
      </p:sp>
      <p:sp>
        <p:nvSpPr>
          <p:cNvPr id="8" name="Picture Placeholder 1">
            <a:extLst>
              <a:ext uri="{FF2B5EF4-FFF2-40B4-BE49-F238E27FC236}">
                <a16:creationId xmlns:a16="http://schemas.microsoft.com/office/drawing/2014/main" id="{862B2CE6-EF01-BBD3-EF0E-20C799587E18}"/>
              </a:ext>
            </a:extLst>
          </p:cNvPr>
          <p:cNvSpPr txBox="1">
            <a:spLocks/>
          </p:cNvSpPr>
          <p:nvPr/>
        </p:nvSpPr>
        <p:spPr>
          <a:xfrm>
            <a:off x="5580112" y="1672022"/>
            <a:ext cx="1800200" cy="1799456"/>
          </a:xfrm>
          <a:prstGeom prst="ellipse">
            <a:avLst/>
          </a:prstGeom>
          <a:solidFill>
            <a:schemeClr val="bg1"/>
          </a:solidFill>
          <a:ln w="41275" cap="flat" cmpd="sng" algn="ctr">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defTabSz="914400" rtl="0" eaLnBrk="1" latinLnBrk="1" hangingPunct="1">
              <a:spcBef>
                <a:spcPct val="20000"/>
              </a:spcBef>
              <a:buFont typeface="Arial" pitchFamily="34" charset="0"/>
              <a:buNone/>
              <a:defRPr sz="1200" kern="1200" baseline="0">
                <a:solidFill>
                  <a:schemeClr val="tx1">
                    <a:lumMod val="75000"/>
                    <a:lumOff val="25000"/>
                  </a:schemeClr>
                </a:solidFill>
                <a:latin typeface="+mn-lt"/>
                <a:ea typeface="+mn-ea"/>
                <a:cs typeface="Arial" pitchFamily="34" charset="0"/>
              </a:defRPr>
            </a:lvl1pPr>
            <a:lvl2pPr marL="457200" indent="0" algn="l" defTabSz="914400" rtl="0" eaLnBrk="1" latinLnBrk="1" hangingPunct="1">
              <a:spcBef>
                <a:spcPct val="20000"/>
              </a:spcBef>
              <a:buFont typeface="Arial" pitchFamily="34" charset="0"/>
              <a:buNone/>
              <a:defRPr sz="2800" kern="1200">
                <a:solidFill>
                  <a:schemeClr val="lt1"/>
                </a:solidFill>
                <a:latin typeface="+mn-lt"/>
                <a:ea typeface="+mn-ea"/>
                <a:cs typeface="+mn-cs"/>
              </a:defRPr>
            </a:lvl2pPr>
            <a:lvl3pPr marL="914400" indent="0" algn="l" defTabSz="914400" rtl="0" eaLnBrk="1" latinLnBrk="1" hangingPunct="1">
              <a:spcBef>
                <a:spcPct val="20000"/>
              </a:spcBef>
              <a:buFont typeface="Arial" pitchFamily="34" charset="0"/>
              <a:buNone/>
              <a:defRPr sz="2400" kern="1200">
                <a:solidFill>
                  <a:schemeClr val="lt1"/>
                </a:solidFill>
                <a:latin typeface="+mn-lt"/>
                <a:ea typeface="+mn-ea"/>
                <a:cs typeface="+mn-cs"/>
              </a:defRPr>
            </a:lvl3pPr>
            <a:lvl4pPr marL="1371600" indent="0" algn="l" defTabSz="914400" rtl="0" eaLnBrk="1" latinLnBrk="1" hangingPunct="1">
              <a:spcBef>
                <a:spcPct val="20000"/>
              </a:spcBef>
              <a:buFont typeface="Arial" pitchFamily="34" charset="0"/>
              <a:buNone/>
              <a:defRPr sz="2000" kern="1200">
                <a:solidFill>
                  <a:schemeClr val="lt1"/>
                </a:solidFill>
                <a:latin typeface="+mn-lt"/>
                <a:ea typeface="+mn-ea"/>
                <a:cs typeface="+mn-cs"/>
              </a:defRPr>
            </a:lvl4pPr>
            <a:lvl5pPr marL="1828800" indent="0" algn="l" defTabSz="914400" rtl="0" eaLnBrk="1" latinLnBrk="1" hangingPunct="1">
              <a:spcBef>
                <a:spcPct val="20000"/>
              </a:spcBef>
              <a:buFont typeface="Arial" pitchFamily="34" charset="0"/>
              <a:buNone/>
              <a:defRPr sz="2000" kern="1200">
                <a:solidFill>
                  <a:schemeClr val="lt1"/>
                </a:solidFill>
                <a:latin typeface="+mn-lt"/>
                <a:ea typeface="+mn-ea"/>
                <a:cs typeface="+mn-cs"/>
              </a:defRPr>
            </a:lvl5pPr>
            <a:lvl6pPr marL="2286000" indent="0" algn="l" defTabSz="914400" rtl="0" eaLnBrk="1" latinLnBrk="1" hangingPunct="1">
              <a:spcBef>
                <a:spcPct val="20000"/>
              </a:spcBef>
              <a:buFont typeface="Arial" pitchFamily="34" charset="0"/>
              <a:buNone/>
              <a:defRPr sz="2000" kern="1200">
                <a:solidFill>
                  <a:schemeClr val="lt1"/>
                </a:solidFill>
                <a:latin typeface="+mn-lt"/>
                <a:ea typeface="+mn-ea"/>
                <a:cs typeface="+mn-cs"/>
              </a:defRPr>
            </a:lvl6pPr>
            <a:lvl7pPr marL="2743200" indent="0" algn="l" defTabSz="914400" rtl="0" eaLnBrk="1" latinLnBrk="1" hangingPunct="1">
              <a:spcBef>
                <a:spcPct val="20000"/>
              </a:spcBef>
              <a:buFont typeface="Arial" pitchFamily="34" charset="0"/>
              <a:buNone/>
              <a:defRPr sz="2000" kern="1200">
                <a:solidFill>
                  <a:schemeClr val="lt1"/>
                </a:solidFill>
                <a:latin typeface="+mn-lt"/>
                <a:ea typeface="+mn-ea"/>
                <a:cs typeface="+mn-cs"/>
              </a:defRPr>
            </a:lvl7pPr>
            <a:lvl8pPr marL="3200400" indent="0" algn="l" defTabSz="914400" rtl="0" eaLnBrk="1" latinLnBrk="1" hangingPunct="1">
              <a:spcBef>
                <a:spcPct val="20000"/>
              </a:spcBef>
              <a:buFont typeface="Arial" pitchFamily="34" charset="0"/>
              <a:buNone/>
              <a:defRPr sz="2000" kern="1200">
                <a:solidFill>
                  <a:schemeClr val="lt1"/>
                </a:solidFill>
                <a:latin typeface="+mn-lt"/>
                <a:ea typeface="+mn-ea"/>
                <a:cs typeface="+mn-cs"/>
              </a:defRPr>
            </a:lvl8pPr>
            <a:lvl9pPr marL="3657600" indent="0" algn="l" defTabSz="914400" rtl="0" eaLnBrk="1" latinLnBrk="1" hangingPunct="1">
              <a:spcBef>
                <a:spcPct val="20000"/>
              </a:spcBef>
              <a:buFont typeface="Arial" pitchFamily="34" charset="0"/>
              <a:buNone/>
              <a:defRPr sz="2000" kern="1200">
                <a:solidFill>
                  <a:schemeClr val="lt1"/>
                </a:solidFill>
                <a:latin typeface="+mn-lt"/>
                <a:ea typeface="+mn-ea"/>
                <a:cs typeface="+mn-cs"/>
              </a:defRPr>
            </a:lvl9pPr>
          </a:lstStyle>
          <a:p>
            <a:r>
              <a:rPr lang="en-US" sz="1400" dirty="0">
                <a:solidFill>
                  <a:srgbClr val="002060"/>
                </a:solidFill>
              </a:rPr>
              <a:t>Medical</a:t>
            </a:r>
          </a:p>
          <a:p>
            <a:r>
              <a:rPr lang="en-US" sz="1400" dirty="0">
                <a:solidFill>
                  <a:srgbClr val="002060"/>
                </a:solidFill>
              </a:rPr>
              <a:t>specialty</a:t>
            </a:r>
          </a:p>
        </p:txBody>
      </p:sp>
      <p:cxnSp>
        <p:nvCxnSpPr>
          <p:cNvPr id="19" name="Straight Arrow Connector 18">
            <a:extLst>
              <a:ext uri="{FF2B5EF4-FFF2-40B4-BE49-F238E27FC236}">
                <a16:creationId xmlns:a16="http://schemas.microsoft.com/office/drawing/2014/main" id="{6C261FD4-2B11-4873-0CFF-C788C90BA28E}"/>
              </a:ext>
            </a:extLst>
          </p:cNvPr>
          <p:cNvCxnSpPr>
            <a:cxnSpLocks/>
          </p:cNvCxnSpPr>
          <p:nvPr/>
        </p:nvCxnSpPr>
        <p:spPr>
          <a:xfrm>
            <a:off x="3779910" y="3885421"/>
            <a:ext cx="1872208" cy="0"/>
          </a:xfrm>
          <a:prstGeom prst="straightConnector1">
            <a:avLst/>
          </a:prstGeom>
          <a:ln>
            <a:solidFill>
              <a:schemeClr val="bg1"/>
            </a:solidFill>
            <a:tailEnd type="triangle"/>
          </a:ln>
        </p:spPr>
        <p:style>
          <a:lnRef idx="3">
            <a:schemeClr val="accent6"/>
          </a:lnRef>
          <a:fillRef idx="0">
            <a:schemeClr val="accent6"/>
          </a:fillRef>
          <a:effectRef idx="2">
            <a:schemeClr val="accent6"/>
          </a:effectRef>
          <a:fontRef idx="minor">
            <a:schemeClr val="tx1"/>
          </a:fontRef>
        </p:style>
      </p:cxnSp>
      <p:sp>
        <p:nvSpPr>
          <p:cNvPr id="21" name="TextBox 20">
            <a:extLst>
              <a:ext uri="{FF2B5EF4-FFF2-40B4-BE49-F238E27FC236}">
                <a16:creationId xmlns:a16="http://schemas.microsoft.com/office/drawing/2014/main" id="{A2781929-1985-5B6D-0901-914D772EC338}"/>
              </a:ext>
            </a:extLst>
          </p:cNvPr>
          <p:cNvSpPr txBox="1"/>
          <p:nvPr/>
        </p:nvSpPr>
        <p:spPr>
          <a:xfrm>
            <a:off x="5796136" y="3999713"/>
            <a:ext cx="1656184" cy="261610"/>
          </a:xfrm>
          <a:prstGeom prst="rect">
            <a:avLst/>
          </a:prstGeom>
          <a:noFill/>
        </p:spPr>
        <p:txBody>
          <a:bodyPr wrap="square" rtlCol="0">
            <a:spAutoFit/>
          </a:bodyPr>
          <a:lstStyle/>
          <a:p>
            <a:r>
              <a:rPr lang="en-US" sz="1100" b="0" i="0" u="none" strike="noStrike" dirty="0">
                <a:solidFill>
                  <a:schemeClr val="bg1"/>
                </a:solidFill>
                <a:effectLst/>
                <a:latin typeface="Open Sans" panose="020B0606030504020204" pitchFamily="34" charset="0"/>
              </a:rPr>
              <a:t>Allergy / Immunology</a:t>
            </a:r>
            <a:endParaRPr lang="en-US" sz="1100" dirty="0">
              <a:solidFill>
                <a:schemeClr val="bg1"/>
              </a:solidFill>
            </a:endParaRPr>
          </a:p>
        </p:txBody>
      </p:sp>
    </p:spTree>
    <p:extLst>
      <p:ext uri="{BB962C8B-B14F-4D97-AF65-F5344CB8AC3E}">
        <p14:creationId xmlns:p14="http://schemas.microsoft.com/office/powerpoint/2010/main" val="3228106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How can we predict?</a:t>
            </a:r>
            <a:endParaRPr lang="ko-KR" altLang="en-US" dirty="0"/>
          </a:p>
        </p:txBody>
      </p:sp>
      <p:sp>
        <p:nvSpPr>
          <p:cNvPr id="3" name="Text Placeholder 2"/>
          <p:cNvSpPr>
            <a:spLocks noGrp="1"/>
          </p:cNvSpPr>
          <p:nvPr>
            <p:ph type="body" sz="quarter" idx="11"/>
          </p:nvPr>
        </p:nvSpPr>
        <p:spPr/>
        <p:txBody>
          <a:bodyPr/>
          <a:lstStyle/>
          <a:p>
            <a:pPr lvl="0"/>
            <a:r>
              <a:rPr lang="en-US" altLang="ko-KR" dirty="0"/>
              <a:t>Regression and classification</a:t>
            </a:r>
          </a:p>
        </p:txBody>
      </p:sp>
      <p:pic>
        <p:nvPicPr>
          <p:cNvPr id="9" name="Picture 8">
            <a:extLst>
              <a:ext uri="{FF2B5EF4-FFF2-40B4-BE49-F238E27FC236}">
                <a16:creationId xmlns:a16="http://schemas.microsoft.com/office/drawing/2014/main" id="{FF088222-00DA-36B5-FB64-B0BB834157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7475" y="1059582"/>
            <a:ext cx="6342855" cy="3567856"/>
          </a:xfrm>
          <a:prstGeom prst="rect">
            <a:avLst/>
          </a:prstGeom>
        </p:spPr>
      </p:pic>
      <p:cxnSp>
        <p:nvCxnSpPr>
          <p:cNvPr id="20" name="Straight Arrow Connector 19">
            <a:extLst>
              <a:ext uri="{FF2B5EF4-FFF2-40B4-BE49-F238E27FC236}">
                <a16:creationId xmlns:a16="http://schemas.microsoft.com/office/drawing/2014/main" id="{52E8E738-C52E-E67A-C032-280FB5849C79}"/>
              </a:ext>
            </a:extLst>
          </p:cNvPr>
          <p:cNvCxnSpPr>
            <a:cxnSpLocks/>
          </p:cNvCxnSpPr>
          <p:nvPr/>
        </p:nvCxnSpPr>
        <p:spPr>
          <a:xfrm flipH="1">
            <a:off x="7308304" y="843558"/>
            <a:ext cx="432048" cy="936104"/>
          </a:xfrm>
          <a:prstGeom prst="straightConnector1">
            <a:avLst/>
          </a:prstGeom>
          <a:ln>
            <a:solidFill>
              <a:schemeClr val="tx1">
                <a:lumMod val="95000"/>
                <a:lumOff val="5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31" name="TextBox 30">
            <a:extLst>
              <a:ext uri="{FF2B5EF4-FFF2-40B4-BE49-F238E27FC236}">
                <a16:creationId xmlns:a16="http://schemas.microsoft.com/office/drawing/2014/main" id="{61FA0163-F31D-89E1-7816-A1D1141BF655}"/>
              </a:ext>
            </a:extLst>
          </p:cNvPr>
          <p:cNvSpPr txBox="1"/>
          <p:nvPr/>
        </p:nvSpPr>
        <p:spPr>
          <a:xfrm>
            <a:off x="7394266" y="509650"/>
            <a:ext cx="922150" cy="307777"/>
          </a:xfrm>
          <a:prstGeom prst="rect">
            <a:avLst/>
          </a:prstGeom>
          <a:noFill/>
        </p:spPr>
        <p:txBody>
          <a:bodyPr wrap="square" rtlCol="0">
            <a:spAutoFit/>
          </a:bodyPr>
          <a:lstStyle/>
          <a:p>
            <a:r>
              <a:rPr lang="en-US" sz="1400" dirty="0">
                <a:solidFill>
                  <a:schemeClr val="bg1"/>
                </a:solidFill>
              </a:rPr>
              <a:t>Our case</a:t>
            </a:r>
          </a:p>
        </p:txBody>
      </p:sp>
    </p:spTree>
    <p:extLst>
      <p:ext uri="{BB962C8B-B14F-4D97-AF65-F5344CB8AC3E}">
        <p14:creationId xmlns:p14="http://schemas.microsoft.com/office/powerpoint/2010/main" val="1015111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9B6CC"/>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582146" y="2218392"/>
            <a:ext cx="5436096" cy="473576"/>
          </a:xfrm>
        </p:spPr>
        <p:txBody>
          <a:bodyPr/>
          <a:lstStyle/>
          <a:p>
            <a:pPr algn="l"/>
            <a:r>
              <a:rPr lang="en-US" sz="2400" b="0" i="0" dirty="0">
                <a:effectLst/>
                <a:latin typeface="Arial" panose="020B0604020202020204" pitchFamily="34" charset="0"/>
              </a:rPr>
              <a:t>But what should we do with text?</a:t>
            </a:r>
          </a:p>
        </p:txBody>
      </p:sp>
      <p:sp>
        <p:nvSpPr>
          <p:cNvPr id="3" name="Freeform 18">
            <a:extLst>
              <a:ext uri="{FF2B5EF4-FFF2-40B4-BE49-F238E27FC236}">
                <a16:creationId xmlns:a16="http://schemas.microsoft.com/office/drawing/2014/main" id="{3F7432D3-0719-B3F8-BF74-167F98703C73}"/>
              </a:ext>
            </a:extLst>
          </p:cNvPr>
          <p:cNvSpPr/>
          <p:nvPr/>
        </p:nvSpPr>
        <p:spPr>
          <a:xfrm>
            <a:off x="1979712" y="2218392"/>
            <a:ext cx="864096" cy="780378"/>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188638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CA80C47C-4656-E3F7-C112-77C97AA04DA2}"/>
              </a:ext>
            </a:extLst>
          </p:cNvPr>
          <p:cNvSpPr/>
          <p:nvPr/>
        </p:nvSpPr>
        <p:spPr>
          <a:xfrm>
            <a:off x="5458254" y="621626"/>
            <a:ext cx="3290210" cy="1450820"/>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1030ADCC-E477-A620-B0A6-02DA0031A09C}"/>
              </a:ext>
            </a:extLst>
          </p:cNvPr>
          <p:cNvSpPr/>
          <p:nvPr/>
        </p:nvSpPr>
        <p:spPr>
          <a:xfrm>
            <a:off x="5458254" y="2129407"/>
            <a:ext cx="3290210" cy="1378812"/>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Oval 5"/>
          <p:cNvSpPr/>
          <p:nvPr/>
        </p:nvSpPr>
        <p:spPr>
          <a:xfrm>
            <a:off x="4692781" y="699542"/>
            <a:ext cx="1247371" cy="1234796"/>
          </a:xfrm>
          <a:prstGeom prst="ellipse">
            <a:avLst/>
          </a:prstGeom>
          <a:solidFill>
            <a:schemeClr val="bg1"/>
          </a:solidFill>
          <a:ln w="41275">
            <a:solidFill>
              <a:srgbClr val="69B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Rounded Corners 30">
            <a:extLst>
              <a:ext uri="{FF2B5EF4-FFF2-40B4-BE49-F238E27FC236}">
                <a16:creationId xmlns:a16="http://schemas.microsoft.com/office/drawing/2014/main" id="{6F94B33B-A396-ACCD-EAAD-7C1B7CC35524}"/>
              </a:ext>
            </a:extLst>
          </p:cNvPr>
          <p:cNvSpPr/>
          <p:nvPr/>
        </p:nvSpPr>
        <p:spPr>
          <a:xfrm>
            <a:off x="5436096" y="3555131"/>
            <a:ext cx="3290210" cy="1464891"/>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Oval 18">
            <a:extLst>
              <a:ext uri="{FF2B5EF4-FFF2-40B4-BE49-F238E27FC236}">
                <a16:creationId xmlns:a16="http://schemas.microsoft.com/office/drawing/2014/main" id="{3F1DD942-DD78-7A65-8FD1-26997F3DCE94}"/>
              </a:ext>
            </a:extLst>
          </p:cNvPr>
          <p:cNvSpPr/>
          <p:nvPr/>
        </p:nvSpPr>
        <p:spPr>
          <a:xfrm>
            <a:off x="4692780" y="2171106"/>
            <a:ext cx="1247371" cy="1234796"/>
          </a:xfrm>
          <a:prstGeom prst="ellipse">
            <a:avLst/>
          </a:prstGeom>
          <a:solidFill>
            <a:schemeClr val="bg1"/>
          </a:solidFill>
          <a:ln w="41275">
            <a:solidFill>
              <a:srgbClr val="69B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D2BD580-92AB-16A8-3269-BDAD97541038}"/>
              </a:ext>
            </a:extLst>
          </p:cNvPr>
          <p:cNvSpPr/>
          <p:nvPr/>
        </p:nvSpPr>
        <p:spPr>
          <a:xfrm>
            <a:off x="4692779" y="3600971"/>
            <a:ext cx="1247371" cy="1234796"/>
          </a:xfrm>
          <a:prstGeom prst="ellipse">
            <a:avLst/>
          </a:prstGeom>
          <a:solidFill>
            <a:schemeClr val="bg1"/>
          </a:solidFill>
          <a:ln w="41275">
            <a:solidFill>
              <a:srgbClr val="69B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F55EEB3D-07AC-4750-F96B-96CCAC070062}"/>
              </a:ext>
            </a:extLst>
          </p:cNvPr>
          <p:cNvSpPr txBox="1"/>
          <p:nvPr/>
        </p:nvSpPr>
        <p:spPr>
          <a:xfrm>
            <a:off x="1331640" y="2355726"/>
            <a:ext cx="2880320" cy="646331"/>
          </a:xfrm>
          <a:prstGeom prst="rect">
            <a:avLst/>
          </a:prstGeom>
          <a:noFill/>
        </p:spPr>
        <p:txBody>
          <a:bodyPr wrap="square" rtlCol="0">
            <a:spAutoFit/>
          </a:bodyPr>
          <a:lstStyle/>
          <a:p>
            <a:r>
              <a:rPr lang="en-US" dirty="0">
                <a:solidFill>
                  <a:srgbClr val="D2FEFE"/>
                </a:solidFill>
              </a:rPr>
              <a:t>The first step is always </a:t>
            </a:r>
          </a:p>
          <a:p>
            <a:r>
              <a:rPr lang="en-US" dirty="0">
                <a:solidFill>
                  <a:srgbClr val="D2FEFE"/>
                </a:solidFill>
              </a:rPr>
              <a:t>Preprocessing!</a:t>
            </a:r>
          </a:p>
        </p:txBody>
      </p:sp>
      <p:sp>
        <p:nvSpPr>
          <p:cNvPr id="37" name="TextBox 36">
            <a:extLst>
              <a:ext uri="{FF2B5EF4-FFF2-40B4-BE49-F238E27FC236}">
                <a16:creationId xmlns:a16="http://schemas.microsoft.com/office/drawing/2014/main" id="{58F85007-8DA0-3D94-D616-1FF868AE91CC}"/>
              </a:ext>
            </a:extLst>
          </p:cNvPr>
          <p:cNvSpPr txBox="1"/>
          <p:nvPr/>
        </p:nvSpPr>
        <p:spPr>
          <a:xfrm>
            <a:off x="4680657" y="1132274"/>
            <a:ext cx="1331503" cy="369332"/>
          </a:xfrm>
          <a:prstGeom prst="rect">
            <a:avLst/>
          </a:prstGeom>
          <a:noFill/>
        </p:spPr>
        <p:txBody>
          <a:bodyPr wrap="square" rtlCol="0">
            <a:spAutoFit/>
          </a:bodyPr>
          <a:lstStyle/>
          <a:p>
            <a:pPr algn="ctr"/>
            <a:r>
              <a:rPr lang="en-US" dirty="0"/>
              <a:t>Tokenizing</a:t>
            </a:r>
          </a:p>
        </p:txBody>
      </p:sp>
      <p:sp>
        <p:nvSpPr>
          <p:cNvPr id="38" name="TextBox 37">
            <a:extLst>
              <a:ext uri="{FF2B5EF4-FFF2-40B4-BE49-F238E27FC236}">
                <a16:creationId xmlns:a16="http://schemas.microsoft.com/office/drawing/2014/main" id="{CB0FEF22-A764-4767-0913-2AF3E27E0DDB}"/>
              </a:ext>
            </a:extLst>
          </p:cNvPr>
          <p:cNvSpPr txBox="1"/>
          <p:nvPr/>
        </p:nvSpPr>
        <p:spPr>
          <a:xfrm>
            <a:off x="4680657" y="4013058"/>
            <a:ext cx="1247371" cy="369332"/>
          </a:xfrm>
          <a:prstGeom prst="rect">
            <a:avLst/>
          </a:prstGeom>
          <a:noFill/>
        </p:spPr>
        <p:txBody>
          <a:bodyPr wrap="square" rtlCol="0">
            <a:spAutoFit/>
          </a:bodyPr>
          <a:lstStyle/>
          <a:p>
            <a:pPr algn="ctr"/>
            <a:r>
              <a:rPr lang="en-US" dirty="0"/>
              <a:t>Stemming</a:t>
            </a:r>
          </a:p>
        </p:txBody>
      </p:sp>
      <p:sp>
        <p:nvSpPr>
          <p:cNvPr id="39" name="TextBox 38">
            <a:extLst>
              <a:ext uri="{FF2B5EF4-FFF2-40B4-BE49-F238E27FC236}">
                <a16:creationId xmlns:a16="http://schemas.microsoft.com/office/drawing/2014/main" id="{10C2E80D-9F9B-6AB3-D27E-7F1B8400F298}"/>
              </a:ext>
            </a:extLst>
          </p:cNvPr>
          <p:cNvSpPr txBox="1"/>
          <p:nvPr/>
        </p:nvSpPr>
        <p:spPr>
          <a:xfrm>
            <a:off x="4638590" y="2598927"/>
            <a:ext cx="1331503" cy="369332"/>
          </a:xfrm>
          <a:prstGeom prst="rect">
            <a:avLst/>
          </a:prstGeom>
          <a:noFill/>
        </p:spPr>
        <p:txBody>
          <a:bodyPr wrap="square" rtlCol="0">
            <a:spAutoFit/>
          </a:bodyPr>
          <a:lstStyle/>
          <a:p>
            <a:pPr algn="ctr"/>
            <a:r>
              <a:rPr lang="en-US" dirty="0"/>
              <a:t>Stop words</a:t>
            </a:r>
          </a:p>
        </p:txBody>
      </p:sp>
      <p:sp>
        <p:nvSpPr>
          <p:cNvPr id="40" name="TextBox 39">
            <a:extLst>
              <a:ext uri="{FF2B5EF4-FFF2-40B4-BE49-F238E27FC236}">
                <a16:creationId xmlns:a16="http://schemas.microsoft.com/office/drawing/2014/main" id="{2A6E6C15-6146-3DDE-0431-9DB8D6D04DD8}"/>
              </a:ext>
            </a:extLst>
          </p:cNvPr>
          <p:cNvSpPr txBox="1"/>
          <p:nvPr/>
        </p:nvSpPr>
        <p:spPr>
          <a:xfrm>
            <a:off x="6012160" y="771550"/>
            <a:ext cx="2520280" cy="338554"/>
          </a:xfrm>
          <a:prstGeom prst="rect">
            <a:avLst/>
          </a:prstGeom>
          <a:noFill/>
        </p:spPr>
        <p:txBody>
          <a:bodyPr wrap="square" rtlCol="0">
            <a:spAutoFit/>
          </a:bodyPr>
          <a:lstStyle/>
          <a:p>
            <a:r>
              <a:rPr lang="en-US" sz="1600" dirty="0"/>
              <a:t>We work with words!</a:t>
            </a:r>
          </a:p>
        </p:txBody>
      </p:sp>
      <p:sp>
        <p:nvSpPr>
          <p:cNvPr id="41" name="TextBox 40">
            <a:extLst>
              <a:ext uri="{FF2B5EF4-FFF2-40B4-BE49-F238E27FC236}">
                <a16:creationId xmlns:a16="http://schemas.microsoft.com/office/drawing/2014/main" id="{084247C7-C4F0-15B2-9698-A8125EB83BDE}"/>
              </a:ext>
            </a:extLst>
          </p:cNvPr>
          <p:cNvSpPr txBox="1"/>
          <p:nvPr/>
        </p:nvSpPr>
        <p:spPr>
          <a:xfrm>
            <a:off x="6024283" y="2283718"/>
            <a:ext cx="2364141" cy="584775"/>
          </a:xfrm>
          <a:prstGeom prst="rect">
            <a:avLst/>
          </a:prstGeom>
          <a:noFill/>
        </p:spPr>
        <p:txBody>
          <a:bodyPr wrap="square" rtlCol="0">
            <a:spAutoFit/>
          </a:bodyPr>
          <a:lstStyle/>
          <a:p>
            <a:r>
              <a:rPr lang="en-US" sz="1600" dirty="0"/>
              <a:t>Some words don’t add anything</a:t>
            </a:r>
          </a:p>
        </p:txBody>
      </p:sp>
      <p:sp>
        <p:nvSpPr>
          <p:cNvPr id="42" name="TextBox 41">
            <a:extLst>
              <a:ext uri="{FF2B5EF4-FFF2-40B4-BE49-F238E27FC236}">
                <a16:creationId xmlns:a16="http://schemas.microsoft.com/office/drawing/2014/main" id="{8A9749BA-15B7-D0AC-964D-51F19578893B}"/>
              </a:ext>
            </a:extLst>
          </p:cNvPr>
          <p:cNvSpPr txBox="1"/>
          <p:nvPr/>
        </p:nvSpPr>
        <p:spPr>
          <a:xfrm>
            <a:off x="6084168" y="3723878"/>
            <a:ext cx="2304256" cy="369332"/>
          </a:xfrm>
          <a:prstGeom prst="rect">
            <a:avLst/>
          </a:prstGeom>
          <a:noFill/>
        </p:spPr>
        <p:txBody>
          <a:bodyPr wrap="square" rtlCol="0">
            <a:spAutoFit/>
          </a:bodyPr>
          <a:lstStyle/>
          <a:p>
            <a:r>
              <a:rPr lang="en-US" dirty="0"/>
              <a:t>We need the roots</a:t>
            </a:r>
          </a:p>
        </p:txBody>
      </p:sp>
      <p:sp>
        <p:nvSpPr>
          <p:cNvPr id="43" name="TextBox 42">
            <a:extLst>
              <a:ext uri="{FF2B5EF4-FFF2-40B4-BE49-F238E27FC236}">
                <a16:creationId xmlns:a16="http://schemas.microsoft.com/office/drawing/2014/main" id="{9F00D041-28BC-1882-C857-58FE25B158FC}"/>
              </a:ext>
            </a:extLst>
          </p:cNvPr>
          <p:cNvSpPr txBox="1"/>
          <p:nvPr/>
        </p:nvSpPr>
        <p:spPr>
          <a:xfrm>
            <a:off x="6156176" y="1210936"/>
            <a:ext cx="2088232" cy="461665"/>
          </a:xfrm>
          <a:prstGeom prst="rect">
            <a:avLst/>
          </a:prstGeom>
          <a:noFill/>
        </p:spPr>
        <p:txBody>
          <a:bodyPr wrap="square" rtlCol="0">
            <a:spAutoFit/>
          </a:bodyPr>
          <a:lstStyle/>
          <a:p>
            <a:r>
              <a:rPr lang="en-US" sz="1200" b="0" i="0" dirty="0">
                <a:solidFill>
                  <a:srgbClr val="222222"/>
                </a:solidFill>
                <a:effectLst/>
                <a:latin typeface="Lato" panose="020F0502020204030203" pitchFamily="34" charset="0"/>
              </a:rPr>
              <a:t>[“</a:t>
            </a:r>
            <a:r>
              <a:rPr lang="en-US" sz="1200" dirty="0">
                <a:solidFill>
                  <a:srgbClr val="222222"/>
                </a:solidFill>
                <a:latin typeface="Lato" panose="020F0502020204030203" pitchFamily="34" charset="0"/>
              </a:rPr>
              <a:t>N</a:t>
            </a:r>
            <a:r>
              <a:rPr lang="en-US" sz="1200" b="0" i="0" dirty="0">
                <a:solidFill>
                  <a:srgbClr val="222222"/>
                </a:solidFill>
                <a:effectLst/>
                <a:latin typeface="Lato" panose="020F0502020204030203" pitchFamily="34" charset="0"/>
              </a:rPr>
              <a:t>ever give up”]</a:t>
            </a:r>
          </a:p>
          <a:p>
            <a:r>
              <a:rPr lang="en-US" sz="1200" b="0" i="0" dirty="0">
                <a:solidFill>
                  <a:srgbClr val="222222"/>
                </a:solidFill>
                <a:effectLst/>
                <a:latin typeface="Lato" panose="020F0502020204030203" pitchFamily="34" charset="0"/>
              </a:rPr>
              <a:t>[”</a:t>
            </a:r>
            <a:r>
              <a:rPr lang="en-US" sz="1200" b="0" i="0" dirty="0" err="1">
                <a:solidFill>
                  <a:srgbClr val="222222"/>
                </a:solidFill>
                <a:effectLst/>
                <a:latin typeface="Lato" panose="020F0502020204030203" pitchFamily="34" charset="0"/>
              </a:rPr>
              <a:t>Never”,“give”,“up</a:t>
            </a:r>
            <a:r>
              <a:rPr lang="en-US" sz="1200" b="0" i="0" dirty="0">
                <a:solidFill>
                  <a:srgbClr val="222222"/>
                </a:solidFill>
                <a:effectLst/>
                <a:latin typeface="Lato" panose="020F0502020204030203" pitchFamily="34" charset="0"/>
              </a:rPr>
              <a:t>”]</a:t>
            </a:r>
            <a:endParaRPr lang="en-US" sz="1200" dirty="0"/>
          </a:p>
        </p:txBody>
      </p:sp>
      <p:sp>
        <p:nvSpPr>
          <p:cNvPr id="44" name="Isosceles Triangle 43">
            <a:extLst>
              <a:ext uri="{FF2B5EF4-FFF2-40B4-BE49-F238E27FC236}">
                <a16:creationId xmlns:a16="http://schemas.microsoft.com/office/drawing/2014/main" id="{ABF2C166-A954-7A12-327E-BBF041187342}"/>
              </a:ext>
            </a:extLst>
          </p:cNvPr>
          <p:cNvSpPr/>
          <p:nvPr/>
        </p:nvSpPr>
        <p:spPr>
          <a:xfrm>
            <a:off x="1337230" y="3723878"/>
            <a:ext cx="282442" cy="289180"/>
          </a:xfrm>
          <a:prstGeom prst="triangl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5" name="TextBox 44">
            <a:extLst>
              <a:ext uri="{FF2B5EF4-FFF2-40B4-BE49-F238E27FC236}">
                <a16:creationId xmlns:a16="http://schemas.microsoft.com/office/drawing/2014/main" id="{368DFBB0-63A5-48D9-E547-BB4AB497F9A5}"/>
              </a:ext>
            </a:extLst>
          </p:cNvPr>
          <p:cNvSpPr txBox="1"/>
          <p:nvPr/>
        </p:nvSpPr>
        <p:spPr>
          <a:xfrm>
            <a:off x="1406443" y="3722459"/>
            <a:ext cx="72008" cy="369332"/>
          </a:xfrm>
          <a:prstGeom prst="rect">
            <a:avLst/>
          </a:prstGeom>
          <a:noFill/>
        </p:spPr>
        <p:txBody>
          <a:bodyPr wrap="square" rtlCol="0">
            <a:spAutoFit/>
          </a:bodyPr>
          <a:lstStyle/>
          <a:p>
            <a:r>
              <a:rPr lang="en-US" dirty="0">
                <a:solidFill>
                  <a:srgbClr val="69B6CC"/>
                </a:solidFill>
              </a:rPr>
              <a:t>!</a:t>
            </a:r>
          </a:p>
        </p:txBody>
      </p:sp>
      <p:sp>
        <p:nvSpPr>
          <p:cNvPr id="46" name="TextBox 45">
            <a:extLst>
              <a:ext uri="{FF2B5EF4-FFF2-40B4-BE49-F238E27FC236}">
                <a16:creationId xmlns:a16="http://schemas.microsoft.com/office/drawing/2014/main" id="{5EDF7DE9-306F-BFB5-EDEE-205F56C9D9D6}"/>
              </a:ext>
            </a:extLst>
          </p:cNvPr>
          <p:cNvSpPr txBox="1"/>
          <p:nvPr/>
        </p:nvSpPr>
        <p:spPr>
          <a:xfrm>
            <a:off x="1600999" y="3695149"/>
            <a:ext cx="2771664" cy="523220"/>
          </a:xfrm>
          <a:prstGeom prst="rect">
            <a:avLst/>
          </a:prstGeom>
          <a:noFill/>
        </p:spPr>
        <p:txBody>
          <a:bodyPr wrap="square" rtlCol="0">
            <a:spAutoFit/>
          </a:bodyPr>
          <a:lstStyle/>
          <a:p>
            <a:r>
              <a:rPr lang="en-US" sz="1400" dirty="0">
                <a:solidFill>
                  <a:schemeClr val="bg1"/>
                </a:solidFill>
              </a:rPr>
              <a:t>Don’t forget to lowercase the </a:t>
            </a:r>
          </a:p>
          <a:p>
            <a:r>
              <a:rPr lang="en-US" sz="1400" dirty="0">
                <a:solidFill>
                  <a:schemeClr val="bg1"/>
                </a:solidFill>
              </a:rPr>
              <a:t>words </a:t>
            </a:r>
          </a:p>
        </p:txBody>
      </p:sp>
      <p:sp>
        <p:nvSpPr>
          <p:cNvPr id="48" name="TextBox 47">
            <a:extLst>
              <a:ext uri="{FF2B5EF4-FFF2-40B4-BE49-F238E27FC236}">
                <a16:creationId xmlns:a16="http://schemas.microsoft.com/office/drawing/2014/main" id="{B9B57C98-D227-9EE7-A8A1-031194E35F66}"/>
              </a:ext>
            </a:extLst>
          </p:cNvPr>
          <p:cNvSpPr txBox="1"/>
          <p:nvPr/>
        </p:nvSpPr>
        <p:spPr>
          <a:xfrm>
            <a:off x="5970093" y="2888645"/>
            <a:ext cx="2706363" cy="523220"/>
          </a:xfrm>
          <a:prstGeom prst="rect">
            <a:avLst/>
          </a:prstGeom>
          <a:noFill/>
        </p:spPr>
        <p:txBody>
          <a:bodyPr wrap="square" rtlCol="0">
            <a:spAutoFit/>
          </a:bodyPr>
          <a:lstStyle/>
          <a:p>
            <a:r>
              <a:rPr lang="en-US" sz="1400" b="0" i="0" dirty="0">
                <a:solidFill>
                  <a:srgbClr val="273239"/>
                </a:solidFill>
                <a:effectLst/>
                <a:latin typeface="urw-din"/>
              </a:rPr>
              <a:t>[‘between’, ‘yourself’, ‘but’, ‘again’, ‘there’]</a:t>
            </a:r>
            <a:endParaRPr lang="en-US" sz="1400" dirty="0"/>
          </a:p>
        </p:txBody>
      </p:sp>
      <p:sp>
        <p:nvSpPr>
          <p:cNvPr id="50" name="TextBox 49">
            <a:extLst>
              <a:ext uri="{FF2B5EF4-FFF2-40B4-BE49-F238E27FC236}">
                <a16:creationId xmlns:a16="http://schemas.microsoft.com/office/drawing/2014/main" id="{B2EBFCCD-C6EA-8D84-519C-0E6774ECC8A1}"/>
              </a:ext>
            </a:extLst>
          </p:cNvPr>
          <p:cNvSpPr txBox="1"/>
          <p:nvPr/>
        </p:nvSpPr>
        <p:spPr>
          <a:xfrm>
            <a:off x="6156176" y="4094306"/>
            <a:ext cx="1408078" cy="954107"/>
          </a:xfrm>
          <a:prstGeom prst="rect">
            <a:avLst/>
          </a:prstGeom>
          <a:noFill/>
        </p:spPr>
        <p:txBody>
          <a:bodyPr wrap="square" rtlCol="0">
            <a:spAutoFit/>
          </a:bodyPr>
          <a:lstStyle/>
          <a:p>
            <a:r>
              <a:rPr lang="en-US" sz="1400" dirty="0"/>
              <a:t>Creating</a:t>
            </a:r>
          </a:p>
          <a:p>
            <a:r>
              <a:rPr lang="en-US" sz="1400" dirty="0"/>
              <a:t>Creative</a:t>
            </a:r>
          </a:p>
          <a:p>
            <a:r>
              <a:rPr lang="en-US" sz="1400" dirty="0"/>
              <a:t>Creates</a:t>
            </a:r>
          </a:p>
          <a:p>
            <a:r>
              <a:rPr lang="en-US" sz="1400" dirty="0"/>
              <a:t>Created</a:t>
            </a:r>
          </a:p>
        </p:txBody>
      </p:sp>
      <p:cxnSp>
        <p:nvCxnSpPr>
          <p:cNvPr id="52" name="Straight Connector 51">
            <a:extLst>
              <a:ext uri="{FF2B5EF4-FFF2-40B4-BE49-F238E27FC236}">
                <a16:creationId xmlns:a16="http://schemas.microsoft.com/office/drawing/2014/main" id="{3030C242-06E0-2F11-5ED7-23E4012A1D60}"/>
              </a:ext>
            </a:extLst>
          </p:cNvPr>
          <p:cNvCxnSpPr/>
          <p:nvPr/>
        </p:nvCxnSpPr>
        <p:spPr>
          <a:xfrm>
            <a:off x="7020272" y="4218369"/>
            <a:ext cx="360040" cy="225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9668977-D91B-B8A3-FA6C-B0A2A2D0D3CB}"/>
              </a:ext>
            </a:extLst>
          </p:cNvPr>
          <p:cNvCxnSpPr/>
          <p:nvPr/>
        </p:nvCxnSpPr>
        <p:spPr>
          <a:xfrm>
            <a:off x="6948264" y="4443958"/>
            <a:ext cx="4320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6E9347C-3128-8021-F940-E1B749B895B8}"/>
              </a:ext>
            </a:extLst>
          </p:cNvPr>
          <p:cNvCxnSpPr/>
          <p:nvPr/>
        </p:nvCxnSpPr>
        <p:spPr>
          <a:xfrm flipH="1">
            <a:off x="6948264" y="4443958"/>
            <a:ext cx="432048"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AD0C206-AFDE-474A-C792-A662FB5128A0}"/>
              </a:ext>
            </a:extLst>
          </p:cNvPr>
          <p:cNvCxnSpPr/>
          <p:nvPr/>
        </p:nvCxnSpPr>
        <p:spPr>
          <a:xfrm flipH="1">
            <a:off x="6948264" y="4443958"/>
            <a:ext cx="432048"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E336AF04-0CD2-61A3-13AD-77DD1A77F3C4}"/>
              </a:ext>
            </a:extLst>
          </p:cNvPr>
          <p:cNvCxnSpPr/>
          <p:nvPr/>
        </p:nvCxnSpPr>
        <p:spPr>
          <a:xfrm>
            <a:off x="7380312" y="4443958"/>
            <a:ext cx="360040"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67" name="TextBox 66">
            <a:extLst>
              <a:ext uri="{FF2B5EF4-FFF2-40B4-BE49-F238E27FC236}">
                <a16:creationId xmlns:a16="http://schemas.microsoft.com/office/drawing/2014/main" id="{2F08C699-F6A0-F1B1-D19E-F30E3E3FE98D}"/>
              </a:ext>
            </a:extLst>
          </p:cNvPr>
          <p:cNvSpPr txBox="1"/>
          <p:nvPr/>
        </p:nvSpPr>
        <p:spPr>
          <a:xfrm>
            <a:off x="7828399" y="4283339"/>
            <a:ext cx="985956" cy="307777"/>
          </a:xfrm>
          <a:prstGeom prst="rect">
            <a:avLst/>
          </a:prstGeom>
          <a:noFill/>
        </p:spPr>
        <p:txBody>
          <a:bodyPr wrap="square" rtlCol="0">
            <a:spAutoFit/>
          </a:bodyPr>
          <a:lstStyle/>
          <a:p>
            <a:r>
              <a:rPr lang="en-US" sz="1400" dirty="0"/>
              <a:t>create</a:t>
            </a:r>
          </a:p>
        </p:txBody>
      </p:sp>
    </p:spTree>
    <p:extLst>
      <p:ext uri="{BB962C8B-B14F-4D97-AF65-F5344CB8AC3E}">
        <p14:creationId xmlns:p14="http://schemas.microsoft.com/office/powerpoint/2010/main" val="2524404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CBF393B-04B9-FC79-8B1D-8E08530FE393}"/>
              </a:ext>
            </a:extLst>
          </p:cNvPr>
          <p:cNvSpPr>
            <a:spLocks noGrp="1"/>
          </p:cNvSpPr>
          <p:nvPr>
            <p:ph type="body" sz="quarter" idx="10"/>
          </p:nvPr>
        </p:nvSpPr>
        <p:spPr/>
        <p:txBody>
          <a:bodyPr/>
          <a:lstStyle/>
          <a:p>
            <a:r>
              <a:rPr lang="en-US"/>
              <a:t>Imbalanced data</a:t>
            </a:r>
            <a:endParaRPr lang="en-US" dirty="0"/>
          </a:p>
        </p:txBody>
      </p:sp>
      <p:sp>
        <p:nvSpPr>
          <p:cNvPr id="3" name="Text Placeholder 2">
            <a:extLst>
              <a:ext uri="{FF2B5EF4-FFF2-40B4-BE49-F238E27FC236}">
                <a16:creationId xmlns:a16="http://schemas.microsoft.com/office/drawing/2014/main" id="{B83D5649-527F-9C46-23E3-8DFBDD5620BA}"/>
              </a:ext>
            </a:extLst>
          </p:cNvPr>
          <p:cNvSpPr>
            <a:spLocks noGrp="1"/>
          </p:cNvSpPr>
          <p:nvPr>
            <p:ph type="body" sz="quarter" idx="11"/>
          </p:nvPr>
        </p:nvSpPr>
        <p:spPr/>
        <p:txBody>
          <a:bodyPr/>
          <a:lstStyle/>
          <a:p>
            <a:r>
              <a:rPr lang="en-US" dirty="0"/>
              <a:t>An issue which can occur more often than you think</a:t>
            </a:r>
          </a:p>
        </p:txBody>
      </p:sp>
      <p:pic>
        <p:nvPicPr>
          <p:cNvPr id="5" name="Picture 4">
            <a:extLst>
              <a:ext uri="{FF2B5EF4-FFF2-40B4-BE49-F238E27FC236}">
                <a16:creationId xmlns:a16="http://schemas.microsoft.com/office/drawing/2014/main" id="{6C0FF928-3325-9A86-1044-F42FDB0D89EF}"/>
              </a:ext>
            </a:extLst>
          </p:cNvPr>
          <p:cNvPicPr>
            <a:picLocks noChangeAspect="1"/>
          </p:cNvPicPr>
          <p:nvPr/>
        </p:nvPicPr>
        <p:blipFill rotWithShape="1">
          <a:blip r:embed="rId2">
            <a:extLst>
              <a:ext uri="{28A0092B-C50C-407E-A947-70E740481C1C}">
                <a14:useLocalDpi xmlns:a14="http://schemas.microsoft.com/office/drawing/2010/main" val="0"/>
              </a:ext>
            </a:extLst>
          </a:blip>
          <a:srcRect l="24014" t="30402" r="40550" b="10800"/>
          <a:stretch/>
        </p:blipFill>
        <p:spPr>
          <a:xfrm>
            <a:off x="1043608" y="1275606"/>
            <a:ext cx="3240360" cy="3024336"/>
          </a:xfrm>
          <a:prstGeom prst="rect">
            <a:avLst/>
          </a:prstGeom>
        </p:spPr>
      </p:pic>
      <p:sp>
        <p:nvSpPr>
          <p:cNvPr id="6" name="TextBox 5">
            <a:extLst>
              <a:ext uri="{FF2B5EF4-FFF2-40B4-BE49-F238E27FC236}">
                <a16:creationId xmlns:a16="http://schemas.microsoft.com/office/drawing/2014/main" id="{42538E06-EB02-A06B-7315-7D7C034F7D45}"/>
              </a:ext>
            </a:extLst>
          </p:cNvPr>
          <p:cNvSpPr txBox="1"/>
          <p:nvPr/>
        </p:nvSpPr>
        <p:spPr>
          <a:xfrm>
            <a:off x="4860034" y="1633031"/>
            <a:ext cx="3168350" cy="1384995"/>
          </a:xfrm>
          <a:prstGeom prst="rect">
            <a:avLst/>
          </a:prstGeom>
          <a:noFill/>
        </p:spPr>
        <p:txBody>
          <a:bodyPr wrap="square" rtlCol="0">
            <a:spAutoFit/>
          </a:bodyPr>
          <a:lstStyle/>
          <a:p>
            <a:r>
              <a:rPr lang="en-US" dirty="0">
                <a:solidFill>
                  <a:schemeClr val="bg1"/>
                </a:solidFill>
              </a:rPr>
              <a:t>We chose:</a:t>
            </a:r>
          </a:p>
          <a:p>
            <a:endParaRPr lang="en-US" dirty="0">
              <a:solidFill>
                <a:schemeClr val="bg1"/>
              </a:solidFill>
            </a:endParaRPr>
          </a:p>
          <a:p>
            <a:pPr marL="285750" indent="-285750">
              <a:buFont typeface="Arial" panose="020B0604020202020204" pitchFamily="34" charset="0"/>
              <a:buChar char="•"/>
            </a:pPr>
            <a:r>
              <a:rPr lang="en-US" sz="1600" b="0" dirty="0">
                <a:solidFill>
                  <a:schemeClr val="bg1"/>
                </a:solidFill>
                <a:effectLst/>
                <a:latin typeface="Consolas" panose="020B0609020204030204" pitchFamily="49" charset="0"/>
              </a:rPr>
              <a:t>Obstetrics / Gynecology</a:t>
            </a:r>
          </a:p>
          <a:p>
            <a:pPr marL="285750" indent="-285750">
              <a:buFont typeface="Arial" panose="020B0604020202020204" pitchFamily="34" charset="0"/>
              <a:buChar char="•"/>
            </a:pPr>
            <a:r>
              <a:rPr lang="en-US" sz="1600" b="0" dirty="0">
                <a:solidFill>
                  <a:schemeClr val="bg1"/>
                </a:solidFill>
                <a:effectLst/>
                <a:latin typeface="Consolas" panose="020B0609020204030204" pitchFamily="49" charset="0"/>
              </a:rPr>
              <a:t>ENT – Otolaryngology</a:t>
            </a:r>
          </a:p>
          <a:p>
            <a:pPr marL="285750" indent="-285750">
              <a:buFont typeface="Arial" panose="020B0604020202020204" pitchFamily="34" charset="0"/>
              <a:buChar char="•"/>
            </a:pPr>
            <a:r>
              <a:rPr lang="en-US" sz="1600" b="0" dirty="0">
                <a:solidFill>
                  <a:schemeClr val="bg1"/>
                </a:solidFill>
                <a:effectLst/>
                <a:latin typeface="Consolas" panose="020B0609020204030204" pitchFamily="49" charset="0"/>
              </a:rPr>
              <a:t>Urology</a:t>
            </a:r>
            <a:endParaRPr lang="en-US" sz="1600" dirty="0">
              <a:solidFill>
                <a:schemeClr val="bg1"/>
              </a:solidFill>
            </a:endParaRPr>
          </a:p>
        </p:txBody>
      </p:sp>
    </p:spTree>
    <p:extLst>
      <p:ext uri="{BB962C8B-B14F-4D97-AF65-F5344CB8AC3E}">
        <p14:creationId xmlns:p14="http://schemas.microsoft.com/office/powerpoint/2010/main" val="3311605050"/>
      </p:ext>
    </p:extLst>
  </p:cSld>
  <p:clrMapOvr>
    <a:masterClrMapping/>
  </p:clrMapOvr>
</p:sld>
</file>

<file path=ppt/theme/theme1.xml><?xml version="1.0" encoding="utf-8"?>
<a:theme xmlns:a="http://schemas.openxmlformats.org/drawingml/2006/main" name="Cover and End Slide Master">
  <a:themeElements>
    <a:clrScheme name="ALLPPT-COLOR-A24">
      <a:dk1>
        <a:sysClr val="windowText" lastClr="000000"/>
      </a:dk1>
      <a:lt1>
        <a:sysClr val="window" lastClr="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4">
      <a:dk1>
        <a:sysClr val="windowText" lastClr="000000"/>
      </a:dk1>
      <a:lt1>
        <a:sysClr val="window" lastClr="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4">
      <a:dk1>
        <a:sysClr val="windowText" lastClr="000000"/>
      </a:dk1>
      <a:lt1>
        <a:sysClr val="window" lastClr="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2782</TotalTime>
  <Words>749</Words>
  <Application>Microsoft Office PowerPoint</Application>
  <PresentationFormat>On-screen Show (16:9)</PresentationFormat>
  <Paragraphs>139</Paragraphs>
  <Slides>21</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21</vt:i4>
      </vt:variant>
    </vt:vector>
  </HeadingPairs>
  <TitlesOfParts>
    <vt:vector size="32" baseType="lpstr">
      <vt:lpstr>맑은 고딕</vt:lpstr>
      <vt:lpstr>Arial</vt:lpstr>
      <vt:lpstr>Consolas</vt:lpstr>
      <vt:lpstr>Lato</vt:lpstr>
      <vt:lpstr>Open Sans</vt:lpstr>
      <vt:lpstr>sohne</vt:lpstr>
      <vt:lpstr>urw-din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Delaram Fartoot</cp:lastModifiedBy>
  <cp:revision>109</cp:revision>
  <dcterms:created xsi:type="dcterms:W3CDTF">2016-12-05T23:26:54Z</dcterms:created>
  <dcterms:modified xsi:type="dcterms:W3CDTF">2023-02-11T19:30:42Z</dcterms:modified>
</cp:coreProperties>
</file>