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59" r:id="rId3"/>
    <p:sldId id="260" r:id="rId4"/>
    <p:sldId id="261" r:id="rId5"/>
    <p:sldId id="262" r:id="rId6"/>
    <p:sldId id="263" r:id="rId7"/>
    <p:sldId id="264" r:id="rId8"/>
    <p:sldId id="265" r:id="rId9"/>
    <p:sldId id="266" r:id="rId10"/>
    <p:sldId id="267" r:id="rId11"/>
    <p:sldId id="274" r:id="rId12"/>
    <p:sldId id="273" r:id="rId13"/>
    <p:sldId id="268" r:id="rId14"/>
    <p:sldId id="269" r:id="rId15"/>
    <p:sldId id="270" r:id="rId16"/>
    <p:sldId id="271" r:id="rId17"/>
    <p:sldId id="272" r:id="rId1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3947" autoAdjust="0"/>
  </p:normalViewPr>
  <p:slideViewPr>
    <p:cSldViewPr snapToGrid="0">
      <p:cViewPr>
        <p:scale>
          <a:sx n="66" d="100"/>
          <a:sy n="66" d="100"/>
        </p:scale>
        <p:origin x="4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CE97D-37A0-4A8E-896C-07932231FC40}" type="datetimeFigureOut">
              <a:rPr lang="en-US" smtClean="0"/>
              <a:t>7/29/2018</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DEB697-863E-4E96-AF21-307D0EF18338}" type="slidenum">
              <a:rPr lang="en-US" smtClean="0"/>
              <a:t>‹Nº›</a:t>
            </a:fld>
            <a:endParaRPr lang="en-US"/>
          </a:p>
        </p:txBody>
      </p:sp>
    </p:spTree>
    <p:extLst>
      <p:ext uri="{BB962C8B-B14F-4D97-AF65-F5344CB8AC3E}">
        <p14:creationId xmlns:p14="http://schemas.microsoft.com/office/powerpoint/2010/main" val="3667117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27DEB697-863E-4E96-AF21-307D0EF18338}" type="slidenum">
              <a:rPr lang="en-US" smtClean="0"/>
              <a:t>1</a:t>
            </a:fld>
            <a:endParaRPr lang="en-US"/>
          </a:p>
        </p:txBody>
      </p:sp>
    </p:spTree>
    <p:extLst>
      <p:ext uri="{BB962C8B-B14F-4D97-AF65-F5344CB8AC3E}">
        <p14:creationId xmlns:p14="http://schemas.microsoft.com/office/powerpoint/2010/main" val="1482128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7DEB697-863E-4E96-AF21-307D0EF18338}" type="slidenum">
              <a:rPr lang="en-US" smtClean="0"/>
              <a:t>10</a:t>
            </a:fld>
            <a:endParaRPr lang="en-US"/>
          </a:p>
        </p:txBody>
      </p:sp>
    </p:spTree>
    <p:extLst>
      <p:ext uri="{BB962C8B-B14F-4D97-AF65-F5344CB8AC3E}">
        <p14:creationId xmlns:p14="http://schemas.microsoft.com/office/powerpoint/2010/main" val="2814851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7DEB697-863E-4E96-AF21-307D0EF18338}" type="slidenum">
              <a:rPr lang="en-US" smtClean="0"/>
              <a:t>11</a:t>
            </a:fld>
            <a:endParaRPr lang="en-US"/>
          </a:p>
        </p:txBody>
      </p:sp>
    </p:spTree>
    <p:extLst>
      <p:ext uri="{BB962C8B-B14F-4D97-AF65-F5344CB8AC3E}">
        <p14:creationId xmlns:p14="http://schemas.microsoft.com/office/powerpoint/2010/main" val="338100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7DEB697-863E-4E96-AF21-307D0EF18338}" type="slidenum">
              <a:rPr lang="en-US" smtClean="0"/>
              <a:t>12</a:t>
            </a:fld>
            <a:endParaRPr lang="en-US"/>
          </a:p>
        </p:txBody>
      </p:sp>
    </p:spTree>
    <p:extLst>
      <p:ext uri="{BB962C8B-B14F-4D97-AF65-F5344CB8AC3E}">
        <p14:creationId xmlns:p14="http://schemas.microsoft.com/office/powerpoint/2010/main" val="1662679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7DEB697-863E-4E96-AF21-307D0EF18338}" type="slidenum">
              <a:rPr lang="en-US" smtClean="0"/>
              <a:t>13</a:t>
            </a:fld>
            <a:endParaRPr lang="en-US"/>
          </a:p>
        </p:txBody>
      </p:sp>
    </p:spTree>
    <p:extLst>
      <p:ext uri="{BB962C8B-B14F-4D97-AF65-F5344CB8AC3E}">
        <p14:creationId xmlns:p14="http://schemas.microsoft.com/office/powerpoint/2010/main" val="2947047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7DEB697-863E-4E96-AF21-307D0EF18338}" type="slidenum">
              <a:rPr lang="en-US" smtClean="0"/>
              <a:t>14</a:t>
            </a:fld>
            <a:endParaRPr lang="en-US"/>
          </a:p>
        </p:txBody>
      </p:sp>
    </p:spTree>
    <p:extLst>
      <p:ext uri="{BB962C8B-B14F-4D97-AF65-F5344CB8AC3E}">
        <p14:creationId xmlns:p14="http://schemas.microsoft.com/office/powerpoint/2010/main" val="1343845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7DEB697-863E-4E96-AF21-307D0EF18338}" type="slidenum">
              <a:rPr lang="en-US" smtClean="0"/>
              <a:t>15</a:t>
            </a:fld>
            <a:endParaRPr lang="en-US"/>
          </a:p>
        </p:txBody>
      </p:sp>
    </p:spTree>
    <p:extLst>
      <p:ext uri="{BB962C8B-B14F-4D97-AF65-F5344CB8AC3E}">
        <p14:creationId xmlns:p14="http://schemas.microsoft.com/office/powerpoint/2010/main" val="1840332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7DEB697-863E-4E96-AF21-307D0EF18338}" type="slidenum">
              <a:rPr lang="en-US" smtClean="0"/>
              <a:t>16</a:t>
            </a:fld>
            <a:endParaRPr lang="en-US"/>
          </a:p>
        </p:txBody>
      </p:sp>
    </p:spTree>
    <p:extLst>
      <p:ext uri="{BB962C8B-B14F-4D97-AF65-F5344CB8AC3E}">
        <p14:creationId xmlns:p14="http://schemas.microsoft.com/office/powerpoint/2010/main" val="3260220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7DEB697-863E-4E96-AF21-307D0EF18338}" type="slidenum">
              <a:rPr lang="en-US" smtClean="0"/>
              <a:t>17</a:t>
            </a:fld>
            <a:endParaRPr lang="en-US"/>
          </a:p>
        </p:txBody>
      </p:sp>
    </p:spTree>
    <p:extLst>
      <p:ext uri="{BB962C8B-B14F-4D97-AF65-F5344CB8AC3E}">
        <p14:creationId xmlns:p14="http://schemas.microsoft.com/office/powerpoint/2010/main" val="1694751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27DEB697-863E-4E96-AF21-307D0EF18338}" type="slidenum">
              <a:rPr lang="en-US" smtClean="0"/>
              <a:t>2</a:t>
            </a:fld>
            <a:endParaRPr lang="en-US"/>
          </a:p>
        </p:txBody>
      </p:sp>
    </p:spTree>
    <p:extLst>
      <p:ext uri="{BB962C8B-B14F-4D97-AF65-F5344CB8AC3E}">
        <p14:creationId xmlns:p14="http://schemas.microsoft.com/office/powerpoint/2010/main" val="4087927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Cardiovascular diseases (CVD) are the leading cause of death globally according to the WHO and thus are a major burden to health care systems. Adequate functioning of the heart crucially relies on blood supply to the myocardium via its surrounding arteries. Inadequate blood supply due to obstructions of the vessel lumen can lead to myocardial ischemia, which refers to a lack of oxygen supply to the heart tissue. In the extreme case myocardial ischemia results in myocardial infarction (heart attack) and tissue death. Computational modelling of the blood supply chain to the heart can help us better understand the mechanisms of obstructive CVDs such as coronary heart disease and identify risk factors. The aim of this project is to build a </a:t>
            </a:r>
            <a:r>
              <a:rPr lang="en-US" sz="1200" b="0" i="0" u="none" strike="noStrike" kern="1200" baseline="0" dirty="0" err="1" smtClean="0">
                <a:solidFill>
                  <a:schemeClr val="tx1"/>
                </a:solidFill>
                <a:latin typeface="+mn-lt"/>
                <a:ea typeface="+mn-ea"/>
                <a:cs typeface="+mn-cs"/>
              </a:rPr>
              <a:t>mutliscale</a:t>
            </a:r>
            <a:r>
              <a:rPr lang="en-US" sz="1200" b="0" i="0" u="none" strike="noStrike" kern="1200" baseline="0" dirty="0" smtClean="0">
                <a:solidFill>
                  <a:schemeClr val="tx1"/>
                </a:solidFill>
                <a:latin typeface="+mn-lt"/>
                <a:ea typeface="+mn-ea"/>
                <a:cs typeface="+mn-cs"/>
              </a:rPr>
              <a:t> model of blood supply to the myocardium and explore the effects of myocardial ischemia on various aspects of the blood flow dynamics within the model. </a:t>
            </a:r>
            <a:endParaRPr lang="en-US" dirty="0"/>
          </a:p>
        </p:txBody>
      </p:sp>
      <p:sp>
        <p:nvSpPr>
          <p:cNvPr id="4" name="Marcador de número de diapositiva 3"/>
          <p:cNvSpPr>
            <a:spLocks noGrp="1"/>
          </p:cNvSpPr>
          <p:nvPr>
            <p:ph type="sldNum" sz="quarter" idx="10"/>
          </p:nvPr>
        </p:nvSpPr>
        <p:spPr/>
        <p:txBody>
          <a:bodyPr/>
          <a:lstStyle/>
          <a:p>
            <a:fld id="{27DEB697-863E-4E96-AF21-307D0EF18338}" type="slidenum">
              <a:rPr lang="en-US" smtClean="0"/>
              <a:t>3</a:t>
            </a:fld>
            <a:endParaRPr lang="en-US"/>
          </a:p>
        </p:txBody>
      </p:sp>
    </p:spTree>
    <p:extLst>
      <p:ext uri="{BB962C8B-B14F-4D97-AF65-F5344CB8AC3E}">
        <p14:creationId xmlns:p14="http://schemas.microsoft.com/office/powerpoint/2010/main" val="788411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27DEB697-863E-4E96-AF21-307D0EF18338}" type="slidenum">
              <a:rPr lang="en-US" smtClean="0"/>
              <a:t>4</a:t>
            </a:fld>
            <a:endParaRPr lang="en-US"/>
          </a:p>
        </p:txBody>
      </p:sp>
    </p:spTree>
    <p:extLst>
      <p:ext uri="{BB962C8B-B14F-4D97-AF65-F5344CB8AC3E}">
        <p14:creationId xmlns:p14="http://schemas.microsoft.com/office/powerpoint/2010/main" val="202171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27DEB697-863E-4E96-AF21-307D0EF18338}" type="slidenum">
              <a:rPr lang="en-US" smtClean="0"/>
              <a:t>5</a:t>
            </a:fld>
            <a:endParaRPr lang="en-US"/>
          </a:p>
        </p:txBody>
      </p:sp>
    </p:spTree>
    <p:extLst>
      <p:ext uri="{BB962C8B-B14F-4D97-AF65-F5344CB8AC3E}">
        <p14:creationId xmlns:p14="http://schemas.microsoft.com/office/powerpoint/2010/main" val="1642554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27DEB697-863E-4E96-AF21-307D0EF18338}" type="slidenum">
              <a:rPr lang="en-US" smtClean="0"/>
              <a:t>6</a:t>
            </a:fld>
            <a:endParaRPr lang="en-US"/>
          </a:p>
        </p:txBody>
      </p:sp>
    </p:spTree>
    <p:extLst>
      <p:ext uri="{BB962C8B-B14F-4D97-AF65-F5344CB8AC3E}">
        <p14:creationId xmlns:p14="http://schemas.microsoft.com/office/powerpoint/2010/main" val="3536755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the flow of oxygen-rich blood to your heart muscle is reduced or blocked, angina or a heart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atack</a:t>
            </a:r>
            <a:r>
              <a:rPr lang="en-US" sz="1200" b="0" i="0" kern="1200" dirty="0" smtClean="0">
                <a:solidFill>
                  <a:schemeClr val="tx1"/>
                </a:solidFill>
                <a:effectLst/>
                <a:latin typeface="+mn-lt"/>
                <a:ea typeface="+mn-ea"/>
                <a:cs typeface="+mn-cs"/>
              </a:rPr>
              <a:t> can occur.</a:t>
            </a:r>
          </a:p>
          <a:p>
            <a:r>
              <a:rPr lang="en-US" sz="1200" b="0" i="0" kern="1200" dirty="0" smtClean="0">
                <a:solidFill>
                  <a:schemeClr val="tx1"/>
                </a:solidFill>
                <a:effectLst/>
                <a:latin typeface="+mn-lt"/>
                <a:ea typeface="+mn-ea"/>
                <a:cs typeface="+mn-cs"/>
              </a:rPr>
              <a:t>Angina is chest pain or discomfort. It may feel like pressure or squeezing in your chest. The pain also can occur in your shoulders, arms, neck, jaw, or back. Angina pain may even feel like indigestion.</a:t>
            </a:r>
          </a:p>
          <a:p>
            <a:r>
              <a:rPr lang="en-US" sz="1200" b="0" i="0" kern="1200" dirty="0" smtClean="0">
                <a:solidFill>
                  <a:schemeClr val="tx1"/>
                </a:solidFill>
                <a:effectLst/>
                <a:latin typeface="+mn-lt"/>
                <a:ea typeface="+mn-ea"/>
                <a:cs typeface="+mn-cs"/>
              </a:rPr>
              <a:t>A heart attack occurs if the flow of oxygen-rich blood to a section of heart muscle is cut off. If blood flow isn’t restored quickly, the section of heart muscle begins to die. Without quick treatment, a heart attack can lead to serious health problems or death.</a:t>
            </a:r>
          </a:p>
          <a:p>
            <a:r>
              <a:rPr lang="en-US" sz="1200" b="0" i="0" kern="1200" dirty="0" smtClean="0">
                <a:solidFill>
                  <a:schemeClr val="tx1"/>
                </a:solidFill>
                <a:effectLst/>
                <a:latin typeface="+mn-lt"/>
                <a:ea typeface="+mn-ea"/>
                <a:cs typeface="+mn-cs"/>
              </a:rPr>
              <a:t>Over time, CHD can weaken the heart muscle and lead to heart failure and arrhythmias. Heart failure is a condition in which your heart can't pump enough blood to meet your body’s needs. Arrhythmias are problems with the rate or rhythm of the heartbeat.</a:t>
            </a:r>
          </a:p>
          <a:p>
            <a:endParaRPr lang="en-US" dirty="0"/>
          </a:p>
        </p:txBody>
      </p:sp>
      <p:sp>
        <p:nvSpPr>
          <p:cNvPr id="4" name="Marcador de número de diapositiva 3"/>
          <p:cNvSpPr>
            <a:spLocks noGrp="1"/>
          </p:cNvSpPr>
          <p:nvPr>
            <p:ph type="sldNum" sz="quarter" idx="10"/>
          </p:nvPr>
        </p:nvSpPr>
        <p:spPr/>
        <p:txBody>
          <a:bodyPr/>
          <a:lstStyle/>
          <a:p>
            <a:fld id="{27DEB697-863E-4E96-AF21-307D0EF18338}" type="slidenum">
              <a:rPr lang="en-US" smtClean="0"/>
              <a:t>7</a:t>
            </a:fld>
            <a:endParaRPr lang="en-US"/>
          </a:p>
        </p:txBody>
      </p:sp>
    </p:spTree>
    <p:extLst>
      <p:ext uri="{BB962C8B-B14F-4D97-AF65-F5344CB8AC3E}">
        <p14:creationId xmlns:p14="http://schemas.microsoft.com/office/powerpoint/2010/main" val="3174041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7DEB697-863E-4E96-AF21-307D0EF18338}" type="slidenum">
              <a:rPr lang="en-US" smtClean="0"/>
              <a:t>8</a:t>
            </a:fld>
            <a:endParaRPr lang="en-US"/>
          </a:p>
        </p:txBody>
      </p:sp>
    </p:spTree>
    <p:extLst>
      <p:ext uri="{BB962C8B-B14F-4D97-AF65-F5344CB8AC3E}">
        <p14:creationId xmlns:p14="http://schemas.microsoft.com/office/powerpoint/2010/main" val="3761904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7DEB697-863E-4E96-AF21-307D0EF18338}" type="slidenum">
              <a:rPr lang="en-US" smtClean="0"/>
              <a:t>9</a:t>
            </a:fld>
            <a:endParaRPr lang="en-US"/>
          </a:p>
        </p:txBody>
      </p:sp>
    </p:spTree>
    <p:extLst>
      <p:ext uri="{BB962C8B-B14F-4D97-AF65-F5344CB8AC3E}">
        <p14:creationId xmlns:p14="http://schemas.microsoft.com/office/powerpoint/2010/main" val="2572522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5AB9BAC1-33D8-40E9-BBCB-B1019F1F0A35}" type="datetime1">
              <a:rPr lang="en-US" smtClean="0"/>
              <a:t>7/29/2018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62EA5A5-F449-456E-B444-A91810689C1F}" type="slidenum">
              <a:rPr lang="en-US" smtClean="0"/>
              <a:t>‹Nº›</a:t>
            </a:fld>
            <a:endParaRPr lang="en-US"/>
          </a:p>
        </p:txBody>
      </p:sp>
    </p:spTree>
    <p:extLst>
      <p:ext uri="{BB962C8B-B14F-4D97-AF65-F5344CB8AC3E}">
        <p14:creationId xmlns:p14="http://schemas.microsoft.com/office/powerpoint/2010/main" val="2567760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A175E238-A149-46D1-8D3F-0001E113AAE2}" type="datetime1">
              <a:rPr lang="en-US" smtClean="0"/>
              <a:t>7/29/2018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62EA5A5-F449-456E-B444-A91810689C1F}" type="slidenum">
              <a:rPr lang="en-US" smtClean="0"/>
              <a:t>‹Nº›</a:t>
            </a:fld>
            <a:endParaRPr lang="en-US"/>
          </a:p>
        </p:txBody>
      </p:sp>
    </p:spTree>
    <p:extLst>
      <p:ext uri="{BB962C8B-B14F-4D97-AF65-F5344CB8AC3E}">
        <p14:creationId xmlns:p14="http://schemas.microsoft.com/office/powerpoint/2010/main" val="72949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0E21CFBE-4747-4A53-B283-A046D49F1044}" type="datetime1">
              <a:rPr lang="en-US" smtClean="0"/>
              <a:t>7/29/2018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62EA5A5-F449-456E-B444-A91810689C1F}" type="slidenum">
              <a:rPr lang="en-US" smtClean="0"/>
              <a:t>‹Nº›</a:t>
            </a:fld>
            <a:endParaRPr lang="en-US"/>
          </a:p>
        </p:txBody>
      </p:sp>
    </p:spTree>
    <p:extLst>
      <p:ext uri="{BB962C8B-B14F-4D97-AF65-F5344CB8AC3E}">
        <p14:creationId xmlns:p14="http://schemas.microsoft.com/office/powerpoint/2010/main" val="306586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2B76F69F-CD4A-4CBE-8934-CE5F2CE9DB5B}" type="datetime1">
              <a:rPr lang="en-US" smtClean="0"/>
              <a:t>7/29/2018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62EA5A5-F449-456E-B444-A91810689C1F}" type="slidenum">
              <a:rPr lang="en-US" smtClean="0"/>
              <a:t>‹Nº›</a:t>
            </a:fld>
            <a:endParaRPr lang="en-US"/>
          </a:p>
        </p:txBody>
      </p:sp>
    </p:spTree>
    <p:extLst>
      <p:ext uri="{BB962C8B-B14F-4D97-AF65-F5344CB8AC3E}">
        <p14:creationId xmlns:p14="http://schemas.microsoft.com/office/powerpoint/2010/main" val="189524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2D44A8C-97CB-4279-A091-B6390E4F604F}" type="datetime1">
              <a:rPr lang="en-US" smtClean="0"/>
              <a:t>7/29/2018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62EA5A5-F449-456E-B444-A91810689C1F}" type="slidenum">
              <a:rPr lang="en-US" smtClean="0"/>
              <a:t>‹Nº›</a:t>
            </a:fld>
            <a:endParaRPr lang="en-US"/>
          </a:p>
        </p:txBody>
      </p:sp>
    </p:spTree>
    <p:extLst>
      <p:ext uri="{BB962C8B-B14F-4D97-AF65-F5344CB8AC3E}">
        <p14:creationId xmlns:p14="http://schemas.microsoft.com/office/powerpoint/2010/main" val="3266375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00003C32-6E6C-4397-9C84-718A001918D9}" type="datetime1">
              <a:rPr lang="en-US" smtClean="0"/>
              <a:t>7/29/2018</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62EA5A5-F449-456E-B444-A91810689C1F}" type="slidenum">
              <a:rPr lang="en-US" smtClean="0"/>
              <a:t>‹Nº›</a:t>
            </a:fld>
            <a:endParaRPr lang="en-US"/>
          </a:p>
        </p:txBody>
      </p:sp>
    </p:spTree>
    <p:extLst>
      <p:ext uri="{BB962C8B-B14F-4D97-AF65-F5344CB8AC3E}">
        <p14:creationId xmlns:p14="http://schemas.microsoft.com/office/powerpoint/2010/main" val="2929472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CF74C0A0-D333-490F-99B4-91F49F7C0575}" type="datetime1">
              <a:rPr lang="en-US" smtClean="0"/>
              <a:t>7/29/2018</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062EA5A5-F449-456E-B444-A91810689C1F}" type="slidenum">
              <a:rPr lang="en-US" smtClean="0"/>
              <a:t>‹Nº›</a:t>
            </a:fld>
            <a:endParaRPr lang="en-US"/>
          </a:p>
        </p:txBody>
      </p:sp>
    </p:spTree>
    <p:extLst>
      <p:ext uri="{BB962C8B-B14F-4D97-AF65-F5344CB8AC3E}">
        <p14:creationId xmlns:p14="http://schemas.microsoft.com/office/powerpoint/2010/main" val="1601483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A3CF7521-AD4B-4E8C-A727-6EA12BE99CFD}" type="datetime1">
              <a:rPr lang="en-US" smtClean="0"/>
              <a:t>7/29/2018</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062EA5A5-F449-456E-B444-A91810689C1F}" type="slidenum">
              <a:rPr lang="en-US" smtClean="0"/>
              <a:t>‹Nº›</a:t>
            </a:fld>
            <a:endParaRPr lang="en-US"/>
          </a:p>
        </p:txBody>
      </p:sp>
    </p:spTree>
    <p:extLst>
      <p:ext uri="{BB962C8B-B14F-4D97-AF65-F5344CB8AC3E}">
        <p14:creationId xmlns:p14="http://schemas.microsoft.com/office/powerpoint/2010/main" val="2651842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BBB9202-2CA8-4004-88AC-7E5865CCD702}" type="datetime1">
              <a:rPr lang="en-US" smtClean="0"/>
              <a:t>7/29/2018</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062EA5A5-F449-456E-B444-A91810689C1F}" type="slidenum">
              <a:rPr lang="en-US" smtClean="0"/>
              <a:t>‹Nº›</a:t>
            </a:fld>
            <a:endParaRPr lang="en-US"/>
          </a:p>
        </p:txBody>
      </p:sp>
    </p:spTree>
    <p:extLst>
      <p:ext uri="{BB962C8B-B14F-4D97-AF65-F5344CB8AC3E}">
        <p14:creationId xmlns:p14="http://schemas.microsoft.com/office/powerpoint/2010/main" val="1515210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38A8306-6E53-46B7-8417-DB9094AF5DA0}" type="datetime1">
              <a:rPr lang="en-US" smtClean="0"/>
              <a:t>7/29/2018</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62EA5A5-F449-456E-B444-A91810689C1F}" type="slidenum">
              <a:rPr lang="en-US" smtClean="0"/>
              <a:t>‹Nº›</a:t>
            </a:fld>
            <a:endParaRPr lang="en-US"/>
          </a:p>
        </p:txBody>
      </p:sp>
    </p:spTree>
    <p:extLst>
      <p:ext uri="{BB962C8B-B14F-4D97-AF65-F5344CB8AC3E}">
        <p14:creationId xmlns:p14="http://schemas.microsoft.com/office/powerpoint/2010/main" val="3722902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5FCD38E-52CB-4B7D-B100-308FC184F7C1}" type="datetime1">
              <a:rPr lang="en-US" smtClean="0"/>
              <a:t>7/29/2018</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62EA5A5-F449-456E-B444-A91810689C1F}" type="slidenum">
              <a:rPr lang="en-US" smtClean="0"/>
              <a:t>‹Nº›</a:t>
            </a:fld>
            <a:endParaRPr lang="en-US"/>
          </a:p>
        </p:txBody>
      </p:sp>
    </p:spTree>
    <p:extLst>
      <p:ext uri="{BB962C8B-B14F-4D97-AF65-F5344CB8AC3E}">
        <p14:creationId xmlns:p14="http://schemas.microsoft.com/office/powerpoint/2010/main" val="343694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8D9C41-EE95-4815-806E-981A6EFC6F84}" type="datetime1">
              <a:rPr lang="en-US" smtClean="0"/>
              <a:t>7/29/2018</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EA5A5-F449-456E-B444-A91810689C1F}" type="slidenum">
              <a:rPr lang="en-US" smtClean="0"/>
              <a:t>‹Nº›</a:t>
            </a:fld>
            <a:endParaRPr lang="en-US"/>
          </a:p>
        </p:txBody>
      </p:sp>
    </p:spTree>
    <p:extLst>
      <p:ext uri="{BB962C8B-B14F-4D97-AF65-F5344CB8AC3E}">
        <p14:creationId xmlns:p14="http://schemas.microsoft.com/office/powerpoint/2010/main" val="800105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4.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6.jpeg"/><Relationship Id="rId10"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6.jpe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6.jpe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4.png"/><Relationship Id="rId7"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6.jpe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jp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jpg"/><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n-US" sz="2800" dirty="0" smtClean="0"/>
              <a:t>2018 Summer School in Computational Cardiac Physiology</a:t>
            </a:r>
            <a:endParaRPr lang="en-US" sz="2800" dirty="0"/>
          </a:p>
        </p:txBody>
      </p:sp>
      <p:sp>
        <p:nvSpPr>
          <p:cNvPr id="3" name="Subtítulo 2"/>
          <p:cNvSpPr>
            <a:spLocks noGrp="1"/>
          </p:cNvSpPr>
          <p:nvPr>
            <p:ph type="subTitle" idx="1"/>
          </p:nvPr>
        </p:nvSpPr>
        <p:spPr/>
        <p:txBody>
          <a:bodyPr/>
          <a:lstStyle/>
          <a:p>
            <a:r>
              <a:rPr lang="en-US" b="1" dirty="0"/>
              <a:t>SSCP 2018, La Jolla, CA, USA 8-17 August 2018</a:t>
            </a:r>
          </a:p>
          <a:p>
            <a:endParaRPr lang="en-US" dirty="0"/>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111" y="1475851"/>
            <a:ext cx="2332519" cy="880162"/>
          </a:xfrm>
          <a:prstGeom prst="rect">
            <a:avLst/>
          </a:prstGeom>
        </p:spPr>
      </p:pic>
      <p:pic>
        <p:nvPicPr>
          <p:cNvPr id="10" name="Imagen 9"/>
          <p:cNvPicPr>
            <a:picLocks noChangeAspect="1"/>
          </p:cNvPicPr>
          <p:nvPr/>
        </p:nvPicPr>
        <p:blipFill rotWithShape="1">
          <a:blip r:embed="rId4" cstate="print">
            <a:extLst>
              <a:ext uri="{28A0092B-C50C-407E-A947-70E740481C1C}">
                <a14:useLocalDpi xmlns:a14="http://schemas.microsoft.com/office/drawing/2010/main" val="0"/>
              </a:ext>
            </a:extLst>
          </a:blip>
          <a:srcRect l="21147"/>
          <a:stretch/>
        </p:blipFill>
        <p:spPr>
          <a:xfrm>
            <a:off x="3924205" y="1349906"/>
            <a:ext cx="4502619" cy="966257"/>
          </a:xfrm>
          <a:prstGeom prst="rect">
            <a:avLst/>
          </a:prstGeom>
        </p:spPr>
      </p:pic>
      <p:pic>
        <p:nvPicPr>
          <p:cNvPr id="12" name="Imagen 11"/>
          <p:cNvPicPr>
            <a:picLocks noChangeAspect="1"/>
          </p:cNvPicPr>
          <p:nvPr/>
        </p:nvPicPr>
        <p:blipFill rotWithShape="1">
          <a:blip r:embed="rId5" cstate="print">
            <a:extLst>
              <a:ext uri="{28A0092B-C50C-407E-A947-70E740481C1C}">
                <a14:useLocalDpi xmlns:a14="http://schemas.microsoft.com/office/drawing/2010/main" val="0"/>
              </a:ext>
            </a:extLst>
          </a:blip>
          <a:srcRect l="15508" t="29529" r="16310" b="36612"/>
          <a:stretch/>
        </p:blipFill>
        <p:spPr>
          <a:xfrm>
            <a:off x="9529482" y="1585924"/>
            <a:ext cx="1775012" cy="494219"/>
          </a:xfrm>
          <a:prstGeom prst="rect">
            <a:avLst/>
          </a:prstGeom>
        </p:spPr>
      </p:pic>
    </p:spTree>
    <p:extLst>
      <p:ext uri="{BB962C8B-B14F-4D97-AF65-F5344CB8AC3E}">
        <p14:creationId xmlns:p14="http://schemas.microsoft.com/office/powerpoint/2010/main" val="35103101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03412" y="561975"/>
            <a:ext cx="11510682" cy="5444379"/>
          </a:xfrm>
        </p:spPr>
        <p:txBody>
          <a:bodyPr>
            <a:normAutofit/>
          </a:bodyPr>
          <a:lstStyle/>
          <a:p>
            <a:pPr algn="l"/>
            <a:r>
              <a:rPr lang="en-US" b="1" dirty="0" smtClean="0">
                <a:latin typeface="+mj-lt"/>
              </a:rPr>
              <a:t>Methods</a:t>
            </a:r>
            <a:endParaRPr lang="en-US" sz="2000" b="1" dirty="0" smtClean="0">
              <a:latin typeface="+mj-lt"/>
            </a:endParaRPr>
          </a:p>
          <a:p>
            <a:pPr algn="l"/>
            <a:r>
              <a:rPr lang="en-US" sz="2000" b="1" dirty="0">
                <a:latin typeface="+mj-lt"/>
              </a:rPr>
              <a:t>Regional Perfusion Modelling by Porous Media </a:t>
            </a:r>
            <a:r>
              <a:rPr lang="en-US" sz="2000" b="1" dirty="0" smtClean="0">
                <a:latin typeface="+mj-lt"/>
              </a:rPr>
              <a:t>Flow / Multi compartment </a:t>
            </a:r>
          </a:p>
          <a:p>
            <a:pPr algn="l"/>
            <a:endParaRPr lang="en-US" sz="2000" b="1" dirty="0">
              <a:latin typeface="+mj-lt"/>
            </a:endParaRPr>
          </a:p>
        </p:txBody>
      </p:sp>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3629" b="27740"/>
          <a:stretch/>
        </p:blipFill>
        <p:spPr>
          <a:xfrm>
            <a:off x="1" y="6574226"/>
            <a:ext cx="1120588" cy="247917"/>
          </a:xfrm>
          <a:prstGeom prst="rect">
            <a:avLst/>
          </a:prstGeom>
        </p:spPr>
      </p:pic>
      <p:sp>
        <p:nvSpPr>
          <p:cNvPr id="7" name="Rectángulo 6"/>
          <p:cNvSpPr/>
          <p:nvPr/>
        </p:nvSpPr>
        <p:spPr>
          <a:xfrm>
            <a:off x="0" y="6266329"/>
            <a:ext cx="12192000" cy="58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rPr>
              <a:t>SSCP 2018, La Jolla, CA, USA 8-17 August 2018</a:t>
            </a:r>
            <a:endParaRPr lang="en-US" sz="1400" b="1" dirty="0">
              <a:solidFill>
                <a:schemeClr val="tx1"/>
              </a:solidFill>
              <a:latin typeface="+mj-lt"/>
            </a:endParaRPr>
          </a:p>
        </p:txBody>
      </p:sp>
      <p:pic>
        <p:nvPicPr>
          <p:cNvPr id="8" name="Imagen 7"/>
          <p:cNvPicPr>
            <a:picLocks noChangeAspect="1"/>
          </p:cNvPicPr>
          <p:nvPr/>
        </p:nvPicPr>
        <p:blipFill rotWithShape="1">
          <a:blip r:embed="rId4" cstate="print">
            <a:extLst>
              <a:ext uri="{28A0092B-C50C-407E-A947-70E740481C1C}">
                <a14:useLocalDpi xmlns:a14="http://schemas.microsoft.com/office/drawing/2010/main" val="0"/>
              </a:ext>
            </a:extLst>
          </a:blip>
          <a:srcRect l="20489" t="28687" b="23278"/>
          <a:stretch/>
        </p:blipFill>
        <p:spPr>
          <a:xfrm>
            <a:off x="1524000" y="6603113"/>
            <a:ext cx="2142565" cy="219027"/>
          </a:xfrm>
          <a:prstGeom prst="rect">
            <a:avLst/>
          </a:prstGeom>
        </p:spPr>
      </p:pic>
      <p:pic>
        <p:nvPicPr>
          <p:cNvPr id="9" name="Imagen 8"/>
          <p:cNvPicPr>
            <a:picLocks noChangeAspect="1"/>
          </p:cNvPicPr>
          <p:nvPr/>
        </p:nvPicPr>
        <p:blipFill rotWithShape="1">
          <a:blip r:embed="rId5" cstate="print">
            <a:extLst>
              <a:ext uri="{28A0092B-C50C-407E-A947-70E740481C1C}">
                <a14:useLocalDpi xmlns:a14="http://schemas.microsoft.com/office/drawing/2010/main" val="0"/>
              </a:ext>
            </a:extLst>
          </a:blip>
          <a:srcRect l="15508" t="29529" r="16310" b="36612"/>
          <a:stretch/>
        </p:blipFill>
        <p:spPr>
          <a:xfrm>
            <a:off x="4181135" y="6576663"/>
            <a:ext cx="740490" cy="206176"/>
          </a:xfrm>
          <a:prstGeom prst="rect">
            <a:avLst/>
          </a:prstGeom>
        </p:spPr>
      </p:pic>
      <p:sp>
        <p:nvSpPr>
          <p:cNvPr id="10" name="Marcador de número de diapositiva 9"/>
          <p:cNvSpPr>
            <a:spLocks noGrp="1"/>
          </p:cNvSpPr>
          <p:nvPr>
            <p:ph type="sldNum" sz="quarter" idx="12"/>
          </p:nvPr>
        </p:nvSpPr>
        <p:spPr/>
        <p:txBody>
          <a:bodyPr/>
          <a:lstStyle/>
          <a:p>
            <a:fld id="{062EA5A5-F449-456E-B444-A91810689C1F}" type="slidenum">
              <a:rPr lang="en-US" smtClean="0"/>
              <a:t>10</a:t>
            </a:fld>
            <a:endParaRPr lang="en-US"/>
          </a:p>
        </p:txBody>
      </p:sp>
      <p:pic>
        <p:nvPicPr>
          <p:cNvPr id="4" name="Imagen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64812" y="2305056"/>
            <a:ext cx="4853606" cy="1191069"/>
          </a:xfrm>
          <a:prstGeom prst="rect">
            <a:avLst/>
          </a:prstGeom>
        </p:spPr>
      </p:pic>
      <mc:AlternateContent xmlns:mc="http://schemas.openxmlformats.org/markup-compatibility/2006">
        <mc:Choice xmlns:a14="http://schemas.microsoft.com/office/drawing/2010/main" Requires="a14">
          <p:sp>
            <p:nvSpPr>
              <p:cNvPr id="11" name="Rectángulo 10"/>
              <p:cNvSpPr/>
              <p:nvPr/>
            </p:nvSpPr>
            <p:spPr>
              <a:xfrm>
                <a:off x="4124350" y="3936083"/>
                <a:ext cx="4247317" cy="4001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𝐾</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=0                            </m:t>
                      </m:r>
                      <m:r>
                        <a:rPr lang="en-US" sz="2000" b="0" i="1" smtClean="0">
                          <a:latin typeface="Cambria Math" panose="02040503050406030204" pitchFamily="18" charset="0"/>
                        </a:rPr>
                        <m:t>𝑖𝑛</m:t>
                      </m:r>
                      <m:r>
                        <a:rPr lang="en-US" sz="2000" b="0" i="1" smtClean="0">
                          <a:latin typeface="Cambria Math" panose="02040503050406030204" pitchFamily="18" charset="0"/>
                        </a:rPr>
                        <m:t> Ω</m:t>
                      </m:r>
                    </m:oMath>
                  </m:oMathPara>
                </a14:m>
                <a:endParaRPr lang="en-US" sz="1600" dirty="0"/>
              </a:p>
            </p:txBody>
          </p:sp>
        </mc:Choice>
        <mc:Fallback>
          <p:sp>
            <p:nvSpPr>
              <p:cNvPr id="11" name="Rectángulo 10"/>
              <p:cNvSpPr>
                <a:spLocks noRot="1" noChangeAspect="1" noMove="1" noResize="1" noEditPoints="1" noAdjustHandles="1" noChangeArrowheads="1" noChangeShapeType="1" noTextEdit="1"/>
              </p:cNvSpPr>
              <p:nvPr/>
            </p:nvSpPr>
            <p:spPr>
              <a:xfrm>
                <a:off x="4124350" y="3936083"/>
                <a:ext cx="4247317" cy="400110"/>
              </a:xfrm>
              <a:prstGeom prst="rect">
                <a:avLst/>
              </a:prstGeom>
              <a:blipFill rotWithShape="0">
                <a:blip r:embed="rId7"/>
                <a:stretch>
                  <a:fillRect b="-76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CuadroTexto 12"/>
              <p:cNvSpPr txBox="1"/>
              <p:nvPr/>
            </p:nvSpPr>
            <p:spPr>
              <a:xfrm>
                <a:off x="4124350" y="4462267"/>
                <a:ext cx="4068806" cy="77886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Ω</m:t>
                      </m:r>
                    </m:oMath>
                  </m:oMathPara>
                </a14:m>
                <a:endParaRPr lang="en-US" dirty="0"/>
              </a:p>
            </p:txBody>
          </p:sp>
        </mc:Choice>
        <mc:Fallback>
          <p:sp>
            <p:nvSpPr>
              <p:cNvPr id="13" name="CuadroTexto 12"/>
              <p:cNvSpPr txBox="1">
                <a:spLocks noRot="1" noChangeAspect="1" noMove="1" noResize="1" noEditPoints="1" noAdjustHandles="1" noChangeArrowheads="1" noChangeShapeType="1" noTextEdit="1"/>
              </p:cNvSpPr>
              <p:nvPr/>
            </p:nvSpPr>
            <p:spPr>
              <a:xfrm>
                <a:off x="4124350" y="4462267"/>
                <a:ext cx="4068806" cy="778868"/>
              </a:xfrm>
              <a:prstGeom prst="rect">
                <a:avLst/>
              </a:prstGeom>
              <a:blipFill rotWithShape="0">
                <a:blip r:embed="rId8"/>
                <a:stretch>
                  <a:fillRect/>
                </a:stretch>
              </a:blipFill>
            </p:spPr>
            <p:txBody>
              <a:bodyPr/>
              <a:lstStyle/>
              <a:p>
                <a:r>
                  <a:rPr lang="en-US">
                    <a:noFill/>
                  </a:rPr>
                  <a:t> </a:t>
                </a:r>
              </a:p>
            </p:txBody>
          </p:sp>
        </mc:Fallback>
      </mc:AlternateContent>
      <p:pic>
        <p:nvPicPr>
          <p:cNvPr id="15" name="Imagen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84218" y="1524758"/>
            <a:ext cx="2139167" cy="2411325"/>
          </a:xfrm>
          <a:prstGeom prst="rect">
            <a:avLst/>
          </a:prstGeom>
        </p:spPr>
      </p:pic>
      <mc:AlternateContent xmlns:mc="http://schemas.openxmlformats.org/markup-compatibility/2006">
        <mc:Choice xmlns:a14="http://schemas.microsoft.com/office/drawing/2010/main" Requires="a14">
          <p:sp>
            <p:nvSpPr>
              <p:cNvPr id="16" name="Rectángulo 15"/>
              <p:cNvSpPr/>
              <p:nvPr/>
            </p:nvSpPr>
            <p:spPr>
              <a:xfrm>
                <a:off x="403412" y="4536518"/>
                <a:ext cx="6096000" cy="1077218"/>
              </a:xfrm>
              <a:prstGeom prst="rect">
                <a:avLst/>
              </a:prstGeom>
            </p:spPr>
            <p:txBody>
              <a:bodyPr>
                <a:spAutoFit/>
              </a:bodyPr>
              <a:lstStyle/>
              <a:p>
                <a:pPr/>
                <a14:m>
                  <m:oMathPara xmlns:m="http://schemas.openxmlformats.org/officeDocument/2006/math">
                    <m:oMathParaPr>
                      <m:jc m:val="left"/>
                    </m:oMathParaPr>
                    <m:oMath xmlns:m="http://schemas.openxmlformats.org/officeDocument/2006/math">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𝑤</m:t>
                          </m:r>
                        </m:e>
                      </m:acc>
                      <m:r>
                        <a:rPr lang="en-US" sz="1600" b="0" i="1" smtClean="0">
                          <a:latin typeface="Cambria Math" panose="02040503050406030204" pitchFamily="18" charset="0"/>
                        </a:rPr>
                        <m:t>=</m:t>
                      </m:r>
                      <m:r>
                        <a:rPr lang="en-US" sz="1600" b="0" i="1" smtClean="0">
                          <a:latin typeface="Cambria Math" panose="02040503050406030204" pitchFamily="18" charset="0"/>
                        </a:rPr>
                        <m:t>𝐷𝑎𝑟𝑐𝑦</m:t>
                      </m:r>
                      <m:r>
                        <a:rPr lang="en-US" sz="1600" b="0" i="1" smtClean="0">
                          <a:latin typeface="Cambria Math" panose="02040503050406030204" pitchFamily="18" charset="0"/>
                        </a:rPr>
                        <m:t> </m:t>
                      </m:r>
                      <m:r>
                        <a:rPr lang="en-US" sz="1600" b="0" i="1" smtClean="0">
                          <a:latin typeface="Cambria Math" panose="02040503050406030204" pitchFamily="18" charset="0"/>
                        </a:rPr>
                        <m:t>𝑣𝑒𝑙𝑜𝑐𝑖𝑡𝑦</m:t>
                      </m:r>
                    </m:oMath>
                  </m:oMathPara>
                </a14:m>
                <a:endParaRPr lang="en-US" sz="1600" dirty="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𝐾</m:t>
                      </m:r>
                      <m:r>
                        <a:rPr lang="en-US" sz="1600" b="0" i="1" smtClean="0">
                          <a:latin typeface="Cambria Math" panose="02040503050406030204" pitchFamily="18" charset="0"/>
                        </a:rPr>
                        <m:t>=</m:t>
                      </m:r>
                      <m:r>
                        <a:rPr lang="en-US" sz="1600" b="0" i="1" smtClean="0">
                          <a:latin typeface="Cambria Math" panose="02040503050406030204" pitchFamily="18" charset="0"/>
                        </a:rPr>
                        <m:t>𝑝𝑒𝑟𝑚𝑖𝑎𝑏𝑖𝑙𝑖𝑡𝑦</m:t>
                      </m:r>
                    </m:oMath>
                  </m:oMathPara>
                </a14:m>
                <a:endParaRPr lang="en-US" sz="1600" dirty="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𝑝𝑟𝑒𝑠𝑠𝑢𝑟𝑒</m:t>
                      </m:r>
                    </m:oMath>
                  </m:oMathPara>
                </a14:m>
                <a:endParaRPr lang="en-US" sz="1600"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𝑆𝑣</m:t>
                      </m:r>
                      <m:r>
                        <a:rPr lang="en-US" sz="1600" b="0" i="1" smtClean="0">
                          <a:latin typeface="Cambria Math" panose="02040503050406030204" pitchFamily="18" charset="0"/>
                        </a:rPr>
                        <m:t>=</m:t>
                      </m:r>
                      <m:r>
                        <a:rPr lang="en-US" sz="1600" b="0" i="1" smtClean="0">
                          <a:latin typeface="Cambria Math" panose="02040503050406030204" pitchFamily="18" charset="0"/>
                        </a:rPr>
                        <m:t>𝑓𝑙𝑢𝑖𝑑</m:t>
                      </m:r>
                      <m:r>
                        <a:rPr lang="en-US" sz="1600" b="0" i="1" smtClean="0">
                          <a:latin typeface="Cambria Math" panose="02040503050406030204" pitchFamily="18" charset="0"/>
                        </a:rPr>
                        <m:t> </m:t>
                      </m:r>
                      <m:r>
                        <a:rPr lang="en-US" sz="1600" b="0" i="1" smtClean="0">
                          <a:latin typeface="Cambria Math" panose="02040503050406030204" pitchFamily="18" charset="0"/>
                        </a:rPr>
                        <m:t>𝑣𝑜𝑙𝑢𝑚𝑒𝑡𝑟𝑖𝑐</m:t>
                      </m:r>
                      <m:r>
                        <a:rPr lang="en-US" sz="1600" b="0" i="1" smtClean="0">
                          <a:latin typeface="Cambria Math" panose="02040503050406030204" pitchFamily="18" charset="0"/>
                        </a:rPr>
                        <m:t> </m:t>
                      </m:r>
                      <m:r>
                        <a:rPr lang="en-US" sz="1600" b="0" i="1" smtClean="0">
                          <a:latin typeface="Cambria Math" panose="02040503050406030204" pitchFamily="18" charset="0"/>
                        </a:rPr>
                        <m:t>𝑠𝑜𝑢𝑟𝑐𝑒</m:t>
                      </m:r>
                      <m:r>
                        <a:rPr lang="en-US" sz="1600" b="0" i="1" smtClean="0">
                          <a:latin typeface="Cambria Math" panose="02040503050406030204" pitchFamily="18" charset="0"/>
                        </a:rPr>
                        <m:t> </m:t>
                      </m:r>
                      <m:r>
                        <a:rPr lang="en-US" sz="1600" b="0" i="1" smtClean="0">
                          <a:latin typeface="Cambria Math" panose="02040503050406030204" pitchFamily="18" charset="0"/>
                        </a:rPr>
                        <m:t>𝑓𝑖𝑒𝑙𝑑</m:t>
                      </m:r>
                    </m:oMath>
                  </m:oMathPara>
                </a14:m>
                <a:endParaRPr lang="en-US" sz="1600" dirty="0"/>
              </a:p>
            </p:txBody>
          </p:sp>
        </mc:Choice>
        <mc:Fallback>
          <p:sp>
            <p:nvSpPr>
              <p:cNvPr id="16" name="Rectángulo 15"/>
              <p:cNvSpPr>
                <a:spLocks noRot="1" noChangeAspect="1" noMove="1" noResize="1" noEditPoints="1" noAdjustHandles="1" noChangeArrowheads="1" noChangeShapeType="1" noTextEdit="1"/>
              </p:cNvSpPr>
              <p:nvPr/>
            </p:nvSpPr>
            <p:spPr>
              <a:xfrm>
                <a:off x="403412" y="4536518"/>
                <a:ext cx="6096000" cy="1077218"/>
              </a:xfrm>
              <a:prstGeom prst="rect">
                <a:avLst/>
              </a:prstGeom>
              <a:blipFill rotWithShape="0">
                <a:blip r:embed="rId10"/>
                <a:stretch>
                  <a:fillRect b="-2260"/>
                </a:stretch>
              </a:blipFill>
            </p:spPr>
            <p:txBody>
              <a:bodyPr/>
              <a:lstStyle/>
              <a:p>
                <a:r>
                  <a:rPr lang="en-US">
                    <a:noFill/>
                  </a:rPr>
                  <a:t> </a:t>
                </a:r>
              </a:p>
            </p:txBody>
          </p:sp>
        </mc:Fallback>
      </mc:AlternateContent>
    </p:spTree>
    <p:extLst>
      <p:ext uri="{BB962C8B-B14F-4D97-AF65-F5344CB8AC3E}">
        <p14:creationId xmlns:p14="http://schemas.microsoft.com/office/powerpoint/2010/main" val="666425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03412" y="561975"/>
            <a:ext cx="11510682" cy="5444379"/>
          </a:xfrm>
        </p:spPr>
        <p:txBody>
          <a:bodyPr>
            <a:normAutofit/>
          </a:bodyPr>
          <a:lstStyle/>
          <a:p>
            <a:pPr algn="l"/>
            <a:r>
              <a:rPr lang="en-US" b="1" dirty="0" smtClean="0">
                <a:latin typeface="+mj-lt"/>
              </a:rPr>
              <a:t>Implementation</a:t>
            </a:r>
            <a:endParaRPr lang="en-US" sz="2000" b="1" dirty="0" smtClean="0">
              <a:latin typeface="+mj-lt"/>
            </a:endParaRPr>
          </a:p>
          <a:p>
            <a:pPr algn="l"/>
            <a:r>
              <a:rPr lang="en-US" sz="2000" b="1" dirty="0">
                <a:latin typeface="+mj-lt"/>
              </a:rPr>
              <a:t>Regional Perfusion Modelling by Porous Media </a:t>
            </a:r>
            <a:r>
              <a:rPr lang="en-US" sz="2000" b="1" dirty="0" smtClean="0">
                <a:latin typeface="+mj-lt"/>
              </a:rPr>
              <a:t>Flow / Multi compartment </a:t>
            </a:r>
          </a:p>
          <a:p>
            <a:pPr algn="l"/>
            <a:r>
              <a:rPr lang="en-US" sz="2000" dirty="0">
                <a:solidFill>
                  <a:srgbClr val="0070C0"/>
                </a:solidFill>
                <a:latin typeface="+mj-lt"/>
              </a:rPr>
              <a:t>Simple implementation (Boxes)</a:t>
            </a:r>
          </a:p>
          <a:p>
            <a:pPr algn="l"/>
            <a:endParaRPr lang="en-US" sz="2000" dirty="0" smtClean="0">
              <a:latin typeface="+mj-lt"/>
            </a:endParaRPr>
          </a:p>
          <a:p>
            <a:pPr marL="342900" indent="-342900" algn="l">
              <a:buFont typeface="Arial" panose="020B0604020202020204" pitchFamily="34" charset="0"/>
              <a:buChar char="•"/>
            </a:pPr>
            <a:r>
              <a:rPr lang="en-US" sz="2000" dirty="0" smtClean="0">
                <a:solidFill>
                  <a:srgbClr val="0070C0"/>
                </a:solidFill>
                <a:latin typeface="+mj-lt"/>
              </a:rPr>
              <a:t>Geometry – Square  (Dimensions)</a:t>
            </a:r>
          </a:p>
          <a:p>
            <a:pPr marL="342900" indent="-342900" algn="l">
              <a:buFont typeface="Arial" panose="020B0604020202020204" pitchFamily="34" charset="0"/>
              <a:buChar char="•"/>
            </a:pPr>
            <a:r>
              <a:rPr lang="en-US" sz="2000" dirty="0" smtClean="0">
                <a:solidFill>
                  <a:srgbClr val="0070C0"/>
                </a:solidFill>
                <a:latin typeface="+mj-lt"/>
              </a:rPr>
              <a:t>Pressure (Field value)</a:t>
            </a:r>
          </a:p>
          <a:p>
            <a:pPr marL="342900" indent="-342900" algn="l">
              <a:buFont typeface="Arial" panose="020B0604020202020204" pitchFamily="34" charset="0"/>
              <a:buChar char="•"/>
            </a:pPr>
            <a:r>
              <a:rPr lang="en-US" sz="2000" dirty="0" smtClean="0">
                <a:solidFill>
                  <a:srgbClr val="0070C0"/>
                </a:solidFill>
                <a:latin typeface="+mj-lt"/>
              </a:rPr>
              <a:t>Boundary conditions (Permeability facet and of input and output)</a:t>
            </a:r>
          </a:p>
          <a:p>
            <a:pPr marL="342900" indent="-342900" algn="l">
              <a:buFont typeface="Arial" panose="020B0604020202020204" pitchFamily="34" charset="0"/>
              <a:buChar char="•"/>
            </a:pPr>
            <a:r>
              <a:rPr lang="en-US" sz="2000" dirty="0" smtClean="0">
                <a:solidFill>
                  <a:srgbClr val="0070C0"/>
                </a:solidFill>
                <a:latin typeface="+mj-lt"/>
              </a:rPr>
              <a:t>Permeability constants between compartments</a:t>
            </a:r>
            <a:endParaRPr lang="en-US" sz="2000" dirty="0">
              <a:solidFill>
                <a:srgbClr val="0070C0"/>
              </a:solidFill>
              <a:latin typeface="+mj-lt"/>
            </a:endParaRPr>
          </a:p>
        </p:txBody>
      </p:sp>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3629" b="27740"/>
          <a:stretch/>
        </p:blipFill>
        <p:spPr>
          <a:xfrm>
            <a:off x="1" y="6574226"/>
            <a:ext cx="1120588" cy="247917"/>
          </a:xfrm>
          <a:prstGeom prst="rect">
            <a:avLst/>
          </a:prstGeom>
        </p:spPr>
      </p:pic>
      <p:sp>
        <p:nvSpPr>
          <p:cNvPr id="7" name="Rectángulo 6"/>
          <p:cNvSpPr/>
          <p:nvPr/>
        </p:nvSpPr>
        <p:spPr>
          <a:xfrm>
            <a:off x="0" y="6266329"/>
            <a:ext cx="12192000" cy="58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rPr>
              <a:t>SSCP 2018, La Jolla, CA, USA 8-17 August 2018</a:t>
            </a:r>
            <a:endParaRPr lang="en-US" sz="1400" b="1" dirty="0">
              <a:solidFill>
                <a:schemeClr val="tx1"/>
              </a:solidFill>
              <a:latin typeface="+mj-lt"/>
            </a:endParaRPr>
          </a:p>
        </p:txBody>
      </p:sp>
      <p:pic>
        <p:nvPicPr>
          <p:cNvPr id="8" name="Imagen 7"/>
          <p:cNvPicPr>
            <a:picLocks noChangeAspect="1"/>
          </p:cNvPicPr>
          <p:nvPr/>
        </p:nvPicPr>
        <p:blipFill rotWithShape="1">
          <a:blip r:embed="rId4" cstate="print">
            <a:extLst>
              <a:ext uri="{28A0092B-C50C-407E-A947-70E740481C1C}">
                <a14:useLocalDpi xmlns:a14="http://schemas.microsoft.com/office/drawing/2010/main" val="0"/>
              </a:ext>
            </a:extLst>
          </a:blip>
          <a:srcRect l="20489" t="28687" b="23278"/>
          <a:stretch/>
        </p:blipFill>
        <p:spPr>
          <a:xfrm>
            <a:off x="1524000" y="6603113"/>
            <a:ext cx="2142565" cy="219027"/>
          </a:xfrm>
          <a:prstGeom prst="rect">
            <a:avLst/>
          </a:prstGeom>
        </p:spPr>
      </p:pic>
      <p:pic>
        <p:nvPicPr>
          <p:cNvPr id="9" name="Imagen 8"/>
          <p:cNvPicPr>
            <a:picLocks noChangeAspect="1"/>
          </p:cNvPicPr>
          <p:nvPr/>
        </p:nvPicPr>
        <p:blipFill rotWithShape="1">
          <a:blip r:embed="rId5" cstate="print">
            <a:extLst>
              <a:ext uri="{28A0092B-C50C-407E-A947-70E740481C1C}">
                <a14:useLocalDpi xmlns:a14="http://schemas.microsoft.com/office/drawing/2010/main" val="0"/>
              </a:ext>
            </a:extLst>
          </a:blip>
          <a:srcRect l="15508" t="29529" r="16310" b="36612"/>
          <a:stretch/>
        </p:blipFill>
        <p:spPr>
          <a:xfrm>
            <a:off x="4181135" y="6576663"/>
            <a:ext cx="740490" cy="206176"/>
          </a:xfrm>
          <a:prstGeom prst="rect">
            <a:avLst/>
          </a:prstGeom>
        </p:spPr>
      </p:pic>
      <p:sp>
        <p:nvSpPr>
          <p:cNvPr id="10" name="Marcador de número de diapositiva 9"/>
          <p:cNvSpPr>
            <a:spLocks noGrp="1"/>
          </p:cNvSpPr>
          <p:nvPr>
            <p:ph type="sldNum" sz="quarter" idx="12"/>
          </p:nvPr>
        </p:nvSpPr>
        <p:spPr/>
        <p:txBody>
          <a:bodyPr/>
          <a:lstStyle/>
          <a:p>
            <a:fld id="{062EA5A5-F449-456E-B444-A91810689C1F}" type="slidenum">
              <a:rPr lang="en-US" smtClean="0"/>
              <a:t>11</a:t>
            </a:fld>
            <a:endParaRPr lang="en-US"/>
          </a:p>
        </p:txBody>
      </p:sp>
    </p:spTree>
    <p:extLst>
      <p:ext uri="{BB962C8B-B14F-4D97-AF65-F5344CB8AC3E}">
        <p14:creationId xmlns:p14="http://schemas.microsoft.com/office/powerpoint/2010/main" val="3550718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03412" y="561975"/>
            <a:ext cx="11510682" cy="5444379"/>
          </a:xfrm>
        </p:spPr>
        <p:txBody>
          <a:bodyPr>
            <a:normAutofit/>
          </a:bodyPr>
          <a:lstStyle/>
          <a:p>
            <a:pPr algn="l"/>
            <a:r>
              <a:rPr lang="en-US" b="1" dirty="0" smtClean="0">
                <a:latin typeface="+mj-lt"/>
              </a:rPr>
              <a:t>Implementation</a:t>
            </a:r>
            <a:endParaRPr lang="en-US" sz="2000" b="1" dirty="0" smtClean="0">
              <a:latin typeface="+mj-lt"/>
            </a:endParaRPr>
          </a:p>
          <a:p>
            <a:pPr algn="l"/>
            <a:r>
              <a:rPr lang="en-US" sz="2000" b="1" dirty="0">
                <a:latin typeface="+mj-lt"/>
              </a:rPr>
              <a:t>Regional Perfusion Modelling by Porous Media </a:t>
            </a:r>
            <a:r>
              <a:rPr lang="en-US" sz="2000" b="1" dirty="0" smtClean="0">
                <a:latin typeface="+mj-lt"/>
              </a:rPr>
              <a:t>Flow / Multi compartment </a:t>
            </a:r>
          </a:p>
          <a:p>
            <a:pPr algn="l"/>
            <a:r>
              <a:rPr lang="en-US" sz="2000" dirty="0" smtClean="0">
                <a:solidFill>
                  <a:srgbClr val="0070C0"/>
                </a:solidFill>
                <a:latin typeface="+mj-lt"/>
              </a:rPr>
              <a:t>Simple implementation (Boxes)</a:t>
            </a:r>
          </a:p>
          <a:p>
            <a:pPr algn="l"/>
            <a:endParaRPr lang="en-US" sz="2000" b="1" dirty="0">
              <a:latin typeface="+mj-lt"/>
            </a:endParaRPr>
          </a:p>
        </p:txBody>
      </p:sp>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3629" b="27740"/>
          <a:stretch/>
        </p:blipFill>
        <p:spPr>
          <a:xfrm>
            <a:off x="1" y="6574226"/>
            <a:ext cx="1120588" cy="247917"/>
          </a:xfrm>
          <a:prstGeom prst="rect">
            <a:avLst/>
          </a:prstGeom>
        </p:spPr>
      </p:pic>
      <p:sp>
        <p:nvSpPr>
          <p:cNvPr id="7" name="Rectángulo 6"/>
          <p:cNvSpPr/>
          <p:nvPr/>
        </p:nvSpPr>
        <p:spPr>
          <a:xfrm>
            <a:off x="0" y="6266329"/>
            <a:ext cx="12192000" cy="58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rPr>
              <a:t>SSCP 2018, La Jolla, CA, USA 8-17 August 2018</a:t>
            </a:r>
            <a:endParaRPr lang="en-US" sz="1400" b="1" dirty="0">
              <a:solidFill>
                <a:schemeClr val="tx1"/>
              </a:solidFill>
              <a:latin typeface="+mj-lt"/>
            </a:endParaRPr>
          </a:p>
        </p:txBody>
      </p:sp>
      <p:pic>
        <p:nvPicPr>
          <p:cNvPr id="8" name="Imagen 7"/>
          <p:cNvPicPr>
            <a:picLocks noChangeAspect="1"/>
          </p:cNvPicPr>
          <p:nvPr/>
        </p:nvPicPr>
        <p:blipFill rotWithShape="1">
          <a:blip r:embed="rId4" cstate="print">
            <a:extLst>
              <a:ext uri="{28A0092B-C50C-407E-A947-70E740481C1C}">
                <a14:useLocalDpi xmlns:a14="http://schemas.microsoft.com/office/drawing/2010/main" val="0"/>
              </a:ext>
            </a:extLst>
          </a:blip>
          <a:srcRect l="20489" t="28687" b="23278"/>
          <a:stretch/>
        </p:blipFill>
        <p:spPr>
          <a:xfrm>
            <a:off x="1524000" y="6603113"/>
            <a:ext cx="2142565" cy="219027"/>
          </a:xfrm>
          <a:prstGeom prst="rect">
            <a:avLst/>
          </a:prstGeom>
        </p:spPr>
      </p:pic>
      <p:pic>
        <p:nvPicPr>
          <p:cNvPr id="9" name="Imagen 8"/>
          <p:cNvPicPr>
            <a:picLocks noChangeAspect="1"/>
          </p:cNvPicPr>
          <p:nvPr/>
        </p:nvPicPr>
        <p:blipFill rotWithShape="1">
          <a:blip r:embed="rId5" cstate="print">
            <a:extLst>
              <a:ext uri="{28A0092B-C50C-407E-A947-70E740481C1C}">
                <a14:useLocalDpi xmlns:a14="http://schemas.microsoft.com/office/drawing/2010/main" val="0"/>
              </a:ext>
            </a:extLst>
          </a:blip>
          <a:srcRect l="15508" t="29529" r="16310" b="36612"/>
          <a:stretch/>
        </p:blipFill>
        <p:spPr>
          <a:xfrm>
            <a:off x="4181135" y="6576663"/>
            <a:ext cx="740490" cy="206176"/>
          </a:xfrm>
          <a:prstGeom prst="rect">
            <a:avLst/>
          </a:prstGeom>
        </p:spPr>
      </p:pic>
      <p:sp>
        <p:nvSpPr>
          <p:cNvPr id="10" name="Marcador de número de diapositiva 9"/>
          <p:cNvSpPr>
            <a:spLocks noGrp="1"/>
          </p:cNvSpPr>
          <p:nvPr>
            <p:ph type="sldNum" sz="quarter" idx="12"/>
          </p:nvPr>
        </p:nvSpPr>
        <p:spPr/>
        <p:txBody>
          <a:bodyPr/>
          <a:lstStyle/>
          <a:p>
            <a:fld id="{062EA5A5-F449-456E-B444-A91810689C1F}" type="slidenum">
              <a:rPr lang="en-US" smtClean="0"/>
              <a:t>12</a:t>
            </a:fld>
            <a:endParaRPr lang="en-US"/>
          </a:p>
        </p:txBody>
      </p:sp>
      <p:pic>
        <p:nvPicPr>
          <p:cNvPr id="4" name="Imagen 3"/>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313062" y="2688629"/>
            <a:ext cx="4853606" cy="1191069"/>
          </a:xfrm>
          <a:prstGeom prst="rect">
            <a:avLst/>
          </a:prstGeom>
        </p:spPr>
      </p:pic>
      <p:sp>
        <p:nvSpPr>
          <p:cNvPr id="14" name="CuadroTexto 13"/>
          <p:cNvSpPr txBox="1"/>
          <p:nvPr/>
        </p:nvSpPr>
        <p:spPr>
          <a:xfrm>
            <a:off x="2098307" y="4216482"/>
            <a:ext cx="7642459" cy="338554"/>
          </a:xfrm>
          <a:prstGeom prst="rect">
            <a:avLst/>
          </a:prstGeom>
          <a:noFill/>
        </p:spPr>
        <p:txBody>
          <a:bodyPr wrap="square" rtlCol="0">
            <a:spAutoFit/>
          </a:bodyPr>
          <a:lstStyle/>
          <a:p>
            <a:pPr algn="ctr"/>
            <a:r>
              <a:rPr lang="en-US" sz="1600" dirty="0" smtClean="0">
                <a:solidFill>
                  <a:srgbClr val="0070C0"/>
                </a:solidFill>
                <a:latin typeface="Calibri Light" panose="020F0302020204030204" pitchFamily="34" charset="0"/>
              </a:rPr>
              <a:t>Our results, of implementing the problem on a simple geometry</a:t>
            </a:r>
            <a:endParaRPr lang="en-US" sz="1600" dirty="0">
              <a:solidFill>
                <a:srgbClr val="0070C0"/>
              </a:solidFill>
              <a:latin typeface="Calibri Light" panose="020F0302020204030204" pitchFamily="34" charset="0"/>
            </a:endParaRPr>
          </a:p>
        </p:txBody>
      </p:sp>
    </p:spTree>
    <p:extLst>
      <p:ext uri="{BB962C8B-B14F-4D97-AF65-F5344CB8AC3E}">
        <p14:creationId xmlns:p14="http://schemas.microsoft.com/office/powerpoint/2010/main" val="3514765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03412" y="561975"/>
            <a:ext cx="11510682" cy="5444379"/>
          </a:xfrm>
        </p:spPr>
        <p:txBody>
          <a:bodyPr>
            <a:normAutofit/>
          </a:bodyPr>
          <a:lstStyle/>
          <a:p>
            <a:pPr algn="l"/>
            <a:r>
              <a:rPr lang="en-US" b="1" dirty="0" smtClean="0">
                <a:latin typeface="+mj-lt"/>
              </a:rPr>
              <a:t>Implementation</a:t>
            </a:r>
            <a:endParaRPr lang="en-US" sz="2000" b="1" dirty="0" smtClean="0">
              <a:latin typeface="+mj-lt"/>
            </a:endParaRPr>
          </a:p>
          <a:p>
            <a:pPr algn="l"/>
            <a:r>
              <a:rPr lang="en-US" sz="2000" b="1" dirty="0">
                <a:latin typeface="+mj-lt"/>
              </a:rPr>
              <a:t>Regional Perfusion Modelling by Porous Media </a:t>
            </a:r>
            <a:r>
              <a:rPr lang="en-US" sz="2000" b="1" dirty="0" smtClean="0">
                <a:latin typeface="+mj-lt"/>
              </a:rPr>
              <a:t>Flow / Multi compartment </a:t>
            </a:r>
          </a:p>
          <a:p>
            <a:pPr algn="l"/>
            <a:r>
              <a:rPr lang="en-US" sz="2000" dirty="0" smtClean="0">
                <a:latin typeface="+mj-lt"/>
              </a:rPr>
              <a:t>Real geometry implementation (Left ventricle)</a:t>
            </a:r>
          </a:p>
          <a:p>
            <a:pPr algn="l"/>
            <a:endParaRPr lang="en-US" sz="2000" b="1" dirty="0" smtClean="0">
              <a:latin typeface="+mj-lt"/>
            </a:endParaRPr>
          </a:p>
          <a:p>
            <a:pPr marL="342900" indent="-342900" algn="l">
              <a:buFont typeface="Arial" panose="020B0604020202020204" pitchFamily="34" charset="0"/>
              <a:buChar char="•"/>
            </a:pPr>
            <a:r>
              <a:rPr lang="en-US" sz="2000" dirty="0" smtClean="0">
                <a:solidFill>
                  <a:srgbClr val="0070C0"/>
                </a:solidFill>
                <a:latin typeface="+mj-lt"/>
              </a:rPr>
              <a:t>Geometry – Mesh (Real heart left ventricle geometry)</a:t>
            </a:r>
          </a:p>
          <a:p>
            <a:pPr marL="342900" indent="-342900" algn="l">
              <a:buFont typeface="Arial" panose="020B0604020202020204" pitchFamily="34" charset="0"/>
              <a:buChar char="•"/>
            </a:pPr>
            <a:r>
              <a:rPr lang="en-US" sz="2000" dirty="0" smtClean="0">
                <a:solidFill>
                  <a:srgbClr val="0070C0"/>
                </a:solidFill>
                <a:latin typeface="+mj-lt"/>
              </a:rPr>
              <a:t>Pressure (Field vs Time graph)</a:t>
            </a:r>
          </a:p>
          <a:p>
            <a:pPr marL="342900" indent="-342900" algn="l">
              <a:buFont typeface="Arial" panose="020B0604020202020204" pitchFamily="34" charset="0"/>
              <a:buChar char="•"/>
            </a:pPr>
            <a:r>
              <a:rPr lang="en-US" sz="2000" dirty="0" smtClean="0">
                <a:solidFill>
                  <a:srgbClr val="0070C0"/>
                </a:solidFill>
                <a:latin typeface="+mj-lt"/>
              </a:rPr>
              <a:t>Markers (Random data set of input)</a:t>
            </a:r>
          </a:p>
          <a:p>
            <a:pPr marL="342900" indent="-342900" algn="l">
              <a:buFont typeface="Arial" panose="020B0604020202020204" pitchFamily="34" charset="0"/>
              <a:buChar char="•"/>
            </a:pPr>
            <a:r>
              <a:rPr lang="en-US" sz="2000" dirty="0" smtClean="0">
                <a:solidFill>
                  <a:srgbClr val="0070C0"/>
                </a:solidFill>
                <a:latin typeface="+mj-lt"/>
              </a:rPr>
              <a:t>Permeability between compartments</a:t>
            </a:r>
            <a:endParaRPr lang="en-US" sz="2000" dirty="0">
              <a:solidFill>
                <a:srgbClr val="0070C0"/>
              </a:solidFill>
              <a:latin typeface="+mj-lt"/>
            </a:endParaRPr>
          </a:p>
        </p:txBody>
      </p:sp>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3629" b="27740"/>
          <a:stretch/>
        </p:blipFill>
        <p:spPr>
          <a:xfrm>
            <a:off x="1" y="6574226"/>
            <a:ext cx="1120588" cy="247917"/>
          </a:xfrm>
          <a:prstGeom prst="rect">
            <a:avLst/>
          </a:prstGeom>
        </p:spPr>
      </p:pic>
      <p:sp>
        <p:nvSpPr>
          <p:cNvPr id="7" name="Rectángulo 6"/>
          <p:cNvSpPr/>
          <p:nvPr/>
        </p:nvSpPr>
        <p:spPr>
          <a:xfrm>
            <a:off x="0" y="6266329"/>
            <a:ext cx="12192000" cy="58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rPr>
              <a:t>SSCP 2018, La Jolla, CA, USA 8-17 August 2018</a:t>
            </a:r>
            <a:endParaRPr lang="en-US" sz="1400" b="1" dirty="0">
              <a:solidFill>
                <a:schemeClr val="tx1"/>
              </a:solidFill>
              <a:latin typeface="+mj-lt"/>
            </a:endParaRPr>
          </a:p>
        </p:txBody>
      </p:sp>
      <p:pic>
        <p:nvPicPr>
          <p:cNvPr id="8" name="Imagen 7"/>
          <p:cNvPicPr>
            <a:picLocks noChangeAspect="1"/>
          </p:cNvPicPr>
          <p:nvPr/>
        </p:nvPicPr>
        <p:blipFill rotWithShape="1">
          <a:blip r:embed="rId4" cstate="print">
            <a:extLst>
              <a:ext uri="{28A0092B-C50C-407E-A947-70E740481C1C}">
                <a14:useLocalDpi xmlns:a14="http://schemas.microsoft.com/office/drawing/2010/main" val="0"/>
              </a:ext>
            </a:extLst>
          </a:blip>
          <a:srcRect l="20489" t="28687" b="23278"/>
          <a:stretch/>
        </p:blipFill>
        <p:spPr>
          <a:xfrm>
            <a:off x="1524000" y="6603113"/>
            <a:ext cx="2142565" cy="219027"/>
          </a:xfrm>
          <a:prstGeom prst="rect">
            <a:avLst/>
          </a:prstGeom>
        </p:spPr>
      </p:pic>
      <p:pic>
        <p:nvPicPr>
          <p:cNvPr id="9" name="Imagen 8"/>
          <p:cNvPicPr>
            <a:picLocks noChangeAspect="1"/>
          </p:cNvPicPr>
          <p:nvPr/>
        </p:nvPicPr>
        <p:blipFill rotWithShape="1">
          <a:blip r:embed="rId5" cstate="print">
            <a:extLst>
              <a:ext uri="{28A0092B-C50C-407E-A947-70E740481C1C}">
                <a14:useLocalDpi xmlns:a14="http://schemas.microsoft.com/office/drawing/2010/main" val="0"/>
              </a:ext>
            </a:extLst>
          </a:blip>
          <a:srcRect l="15508" t="29529" r="16310" b="36612"/>
          <a:stretch/>
        </p:blipFill>
        <p:spPr>
          <a:xfrm>
            <a:off x="4181135" y="6576663"/>
            <a:ext cx="740490" cy="206176"/>
          </a:xfrm>
          <a:prstGeom prst="rect">
            <a:avLst/>
          </a:prstGeom>
        </p:spPr>
      </p:pic>
      <p:sp>
        <p:nvSpPr>
          <p:cNvPr id="10" name="Marcador de número de diapositiva 9"/>
          <p:cNvSpPr>
            <a:spLocks noGrp="1"/>
          </p:cNvSpPr>
          <p:nvPr>
            <p:ph type="sldNum" sz="quarter" idx="12"/>
          </p:nvPr>
        </p:nvSpPr>
        <p:spPr/>
        <p:txBody>
          <a:bodyPr/>
          <a:lstStyle/>
          <a:p>
            <a:fld id="{062EA5A5-F449-456E-B444-A91810689C1F}" type="slidenum">
              <a:rPr lang="en-US" smtClean="0"/>
              <a:t>13</a:t>
            </a:fld>
            <a:endParaRPr lang="en-US"/>
          </a:p>
        </p:txBody>
      </p:sp>
    </p:spTree>
    <p:extLst>
      <p:ext uri="{BB962C8B-B14F-4D97-AF65-F5344CB8AC3E}">
        <p14:creationId xmlns:p14="http://schemas.microsoft.com/office/powerpoint/2010/main" val="7382386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03412" y="561975"/>
            <a:ext cx="11510682" cy="5444379"/>
          </a:xfrm>
        </p:spPr>
        <p:txBody>
          <a:bodyPr>
            <a:normAutofit/>
          </a:bodyPr>
          <a:lstStyle/>
          <a:p>
            <a:pPr algn="l"/>
            <a:r>
              <a:rPr lang="en-US" b="1" dirty="0" smtClean="0">
                <a:latin typeface="+mj-lt"/>
              </a:rPr>
              <a:t>Results</a:t>
            </a:r>
            <a:endParaRPr lang="en-US" sz="2000" b="1" dirty="0" smtClean="0">
              <a:latin typeface="+mj-lt"/>
            </a:endParaRPr>
          </a:p>
          <a:p>
            <a:pPr algn="l"/>
            <a:r>
              <a:rPr lang="en-US" sz="2000" b="1" dirty="0">
                <a:latin typeface="+mj-lt"/>
              </a:rPr>
              <a:t>Regional Perfusion Modelling by Porous Media </a:t>
            </a:r>
            <a:r>
              <a:rPr lang="en-US" sz="2000" b="1" dirty="0" smtClean="0">
                <a:latin typeface="+mj-lt"/>
              </a:rPr>
              <a:t>Flow / Multi compartment </a:t>
            </a:r>
          </a:p>
          <a:p>
            <a:pPr algn="l"/>
            <a:endParaRPr lang="en-US" sz="2000" b="1" dirty="0" smtClean="0">
              <a:latin typeface="+mj-lt"/>
            </a:endParaRPr>
          </a:p>
        </p:txBody>
      </p:sp>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3629" b="27740"/>
          <a:stretch/>
        </p:blipFill>
        <p:spPr>
          <a:xfrm>
            <a:off x="1" y="6574226"/>
            <a:ext cx="1120588" cy="247917"/>
          </a:xfrm>
          <a:prstGeom prst="rect">
            <a:avLst/>
          </a:prstGeom>
        </p:spPr>
      </p:pic>
      <p:sp>
        <p:nvSpPr>
          <p:cNvPr id="7" name="Rectángulo 6"/>
          <p:cNvSpPr/>
          <p:nvPr/>
        </p:nvSpPr>
        <p:spPr>
          <a:xfrm>
            <a:off x="0" y="6266329"/>
            <a:ext cx="12192000" cy="58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rPr>
              <a:t>SSCP 2018, La Jolla, CA, USA 8-17 August 2018</a:t>
            </a:r>
            <a:endParaRPr lang="en-US" sz="1400" b="1" dirty="0">
              <a:solidFill>
                <a:schemeClr val="tx1"/>
              </a:solidFill>
              <a:latin typeface="+mj-lt"/>
            </a:endParaRPr>
          </a:p>
        </p:txBody>
      </p:sp>
      <p:pic>
        <p:nvPicPr>
          <p:cNvPr id="8" name="Imagen 7"/>
          <p:cNvPicPr>
            <a:picLocks noChangeAspect="1"/>
          </p:cNvPicPr>
          <p:nvPr/>
        </p:nvPicPr>
        <p:blipFill rotWithShape="1">
          <a:blip r:embed="rId4" cstate="print">
            <a:extLst>
              <a:ext uri="{28A0092B-C50C-407E-A947-70E740481C1C}">
                <a14:useLocalDpi xmlns:a14="http://schemas.microsoft.com/office/drawing/2010/main" val="0"/>
              </a:ext>
            </a:extLst>
          </a:blip>
          <a:srcRect l="20489" t="28687" b="23278"/>
          <a:stretch/>
        </p:blipFill>
        <p:spPr>
          <a:xfrm>
            <a:off x="1524000" y="6603113"/>
            <a:ext cx="2142565" cy="219027"/>
          </a:xfrm>
          <a:prstGeom prst="rect">
            <a:avLst/>
          </a:prstGeom>
        </p:spPr>
      </p:pic>
      <p:pic>
        <p:nvPicPr>
          <p:cNvPr id="9" name="Imagen 8"/>
          <p:cNvPicPr>
            <a:picLocks noChangeAspect="1"/>
          </p:cNvPicPr>
          <p:nvPr/>
        </p:nvPicPr>
        <p:blipFill rotWithShape="1">
          <a:blip r:embed="rId5" cstate="print">
            <a:extLst>
              <a:ext uri="{28A0092B-C50C-407E-A947-70E740481C1C}">
                <a14:useLocalDpi xmlns:a14="http://schemas.microsoft.com/office/drawing/2010/main" val="0"/>
              </a:ext>
            </a:extLst>
          </a:blip>
          <a:srcRect l="15508" t="29529" r="16310" b="36612"/>
          <a:stretch/>
        </p:blipFill>
        <p:spPr>
          <a:xfrm>
            <a:off x="4181135" y="6576663"/>
            <a:ext cx="740490" cy="206176"/>
          </a:xfrm>
          <a:prstGeom prst="rect">
            <a:avLst/>
          </a:prstGeom>
        </p:spPr>
      </p:pic>
      <p:sp>
        <p:nvSpPr>
          <p:cNvPr id="10" name="Marcador de número de diapositiva 9"/>
          <p:cNvSpPr>
            <a:spLocks noGrp="1"/>
          </p:cNvSpPr>
          <p:nvPr>
            <p:ph type="sldNum" sz="quarter" idx="12"/>
          </p:nvPr>
        </p:nvSpPr>
        <p:spPr/>
        <p:txBody>
          <a:bodyPr/>
          <a:lstStyle/>
          <a:p>
            <a:fld id="{062EA5A5-F449-456E-B444-A91810689C1F}" type="slidenum">
              <a:rPr lang="en-US" smtClean="0"/>
              <a:t>14</a:t>
            </a:fld>
            <a:endParaRPr lang="en-US"/>
          </a:p>
        </p:txBody>
      </p:sp>
      <p:pic>
        <p:nvPicPr>
          <p:cNvPr id="2" name="Imagen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2095" y="2209565"/>
            <a:ext cx="3911696" cy="2520000"/>
          </a:xfrm>
          <a:prstGeom prst="rect">
            <a:avLst/>
          </a:prstGeom>
        </p:spPr>
      </p:pic>
      <p:pic>
        <p:nvPicPr>
          <p:cNvPr id="4" name="Imagen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28788" y="2265986"/>
            <a:ext cx="3846500" cy="2520000"/>
          </a:xfrm>
          <a:prstGeom prst="rect">
            <a:avLst/>
          </a:prstGeom>
        </p:spPr>
      </p:pic>
      <p:pic>
        <p:nvPicPr>
          <p:cNvPr id="6" name="Imagen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65283" y="2290134"/>
            <a:ext cx="3846501" cy="2520000"/>
          </a:xfrm>
          <a:prstGeom prst="rect">
            <a:avLst/>
          </a:prstGeom>
        </p:spPr>
      </p:pic>
      <p:sp>
        <p:nvSpPr>
          <p:cNvPr id="11" name="CuadroTexto 10"/>
          <p:cNvSpPr txBox="1"/>
          <p:nvPr/>
        </p:nvSpPr>
        <p:spPr>
          <a:xfrm>
            <a:off x="2156059" y="4941153"/>
            <a:ext cx="7642459" cy="338554"/>
          </a:xfrm>
          <a:prstGeom prst="rect">
            <a:avLst/>
          </a:prstGeom>
          <a:noFill/>
        </p:spPr>
        <p:txBody>
          <a:bodyPr wrap="square" rtlCol="0">
            <a:spAutoFit/>
          </a:bodyPr>
          <a:lstStyle/>
          <a:p>
            <a:pPr algn="ctr"/>
            <a:r>
              <a:rPr lang="en-US" sz="1600" dirty="0" smtClean="0">
                <a:solidFill>
                  <a:srgbClr val="0070C0"/>
                </a:solidFill>
                <a:latin typeface="Calibri Light" panose="020F0302020204030204" pitchFamily="34" charset="0"/>
              </a:rPr>
              <a:t>Pressure field at 0.5 seconds for …….(?)</a:t>
            </a:r>
            <a:endParaRPr lang="en-US" sz="1600" dirty="0">
              <a:solidFill>
                <a:srgbClr val="0070C0"/>
              </a:solidFill>
              <a:latin typeface="Calibri Light" panose="020F0302020204030204" pitchFamily="34" charset="0"/>
            </a:endParaRPr>
          </a:p>
        </p:txBody>
      </p:sp>
    </p:spTree>
    <p:extLst>
      <p:ext uri="{BB962C8B-B14F-4D97-AF65-F5344CB8AC3E}">
        <p14:creationId xmlns:p14="http://schemas.microsoft.com/office/powerpoint/2010/main" val="3755595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03412" y="561975"/>
            <a:ext cx="11510682" cy="5444379"/>
          </a:xfrm>
        </p:spPr>
        <p:txBody>
          <a:bodyPr>
            <a:normAutofit/>
          </a:bodyPr>
          <a:lstStyle/>
          <a:p>
            <a:pPr algn="l"/>
            <a:r>
              <a:rPr lang="en-US" b="1" dirty="0" smtClean="0">
                <a:latin typeface="+mj-lt"/>
              </a:rPr>
              <a:t>Results</a:t>
            </a:r>
            <a:endParaRPr lang="en-US" sz="2000" b="1" dirty="0" smtClean="0">
              <a:latin typeface="+mj-lt"/>
            </a:endParaRPr>
          </a:p>
          <a:p>
            <a:pPr algn="l"/>
            <a:r>
              <a:rPr lang="en-US" sz="2000" b="1" dirty="0">
                <a:latin typeface="+mj-lt"/>
              </a:rPr>
              <a:t>Regional Perfusion Modelling by Porous Media </a:t>
            </a:r>
            <a:r>
              <a:rPr lang="en-US" sz="2000" b="1" dirty="0" smtClean="0">
                <a:latin typeface="+mj-lt"/>
              </a:rPr>
              <a:t>Flow / Multi compartment </a:t>
            </a:r>
          </a:p>
          <a:p>
            <a:pPr algn="l"/>
            <a:endParaRPr lang="en-US" sz="2000" b="1" dirty="0" smtClean="0">
              <a:latin typeface="+mj-lt"/>
            </a:endParaRPr>
          </a:p>
        </p:txBody>
      </p:sp>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3629" b="27740"/>
          <a:stretch/>
        </p:blipFill>
        <p:spPr>
          <a:xfrm>
            <a:off x="1" y="6574226"/>
            <a:ext cx="1120588" cy="247917"/>
          </a:xfrm>
          <a:prstGeom prst="rect">
            <a:avLst/>
          </a:prstGeom>
        </p:spPr>
      </p:pic>
      <p:sp>
        <p:nvSpPr>
          <p:cNvPr id="7" name="Rectángulo 6"/>
          <p:cNvSpPr/>
          <p:nvPr/>
        </p:nvSpPr>
        <p:spPr>
          <a:xfrm>
            <a:off x="0" y="6266329"/>
            <a:ext cx="12192000" cy="58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rPr>
              <a:t>SSCP 2018, La Jolla, CA, USA 8-17 August 2018</a:t>
            </a:r>
            <a:endParaRPr lang="en-US" sz="1400" b="1" dirty="0">
              <a:solidFill>
                <a:schemeClr val="tx1"/>
              </a:solidFill>
              <a:latin typeface="+mj-lt"/>
            </a:endParaRPr>
          </a:p>
        </p:txBody>
      </p:sp>
      <p:pic>
        <p:nvPicPr>
          <p:cNvPr id="8" name="Imagen 7"/>
          <p:cNvPicPr>
            <a:picLocks noChangeAspect="1"/>
          </p:cNvPicPr>
          <p:nvPr/>
        </p:nvPicPr>
        <p:blipFill rotWithShape="1">
          <a:blip r:embed="rId4" cstate="print">
            <a:extLst>
              <a:ext uri="{28A0092B-C50C-407E-A947-70E740481C1C}">
                <a14:useLocalDpi xmlns:a14="http://schemas.microsoft.com/office/drawing/2010/main" val="0"/>
              </a:ext>
            </a:extLst>
          </a:blip>
          <a:srcRect l="20489" t="28687" b="23278"/>
          <a:stretch/>
        </p:blipFill>
        <p:spPr>
          <a:xfrm>
            <a:off x="1524000" y="6603113"/>
            <a:ext cx="2142565" cy="219027"/>
          </a:xfrm>
          <a:prstGeom prst="rect">
            <a:avLst/>
          </a:prstGeom>
        </p:spPr>
      </p:pic>
      <p:pic>
        <p:nvPicPr>
          <p:cNvPr id="9" name="Imagen 8"/>
          <p:cNvPicPr>
            <a:picLocks noChangeAspect="1"/>
          </p:cNvPicPr>
          <p:nvPr/>
        </p:nvPicPr>
        <p:blipFill rotWithShape="1">
          <a:blip r:embed="rId5" cstate="print">
            <a:extLst>
              <a:ext uri="{28A0092B-C50C-407E-A947-70E740481C1C}">
                <a14:useLocalDpi xmlns:a14="http://schemas.microsoft.com/office/drawing/2010/main" val="0"/>
              </a:ext>
            </a:extLst>
          </a:blip>
          <a:srcRect l="15508" t="29529" r="16310" b="36612"/>
          <a:stretch/>
        </p:blipFill>
        <p:spPr>
          <a:xfrm>
            <a:off x="4181135" y="6576663"/>
            <a:ext cx="740490" cy="206176"/>
          </a:xfrm>
          <a:prstGeom prst="rect">
            <a:avLst/>
          </a:prstGeom>
        </p:spPr>
      </p:pic>
      <p:sp>
        <p:nvSpPr>
          <p:cNvPr id="10" name="Marcador de número de diapositiva 9"/>
          <p:cNvSpPr>
            <a:spLocks noGrp="1"/>
          </p:cNvSpPr>
          <p:nvPr>
            <p:ph type="sldNum" sz="quarter" idx="12"/>
          </p:nvPr>
        </p:nvSpPr>
        <p:spPr/>
        <p:txBody>
          <a:bodyPr/>
          <a:lstStyle/>
          <a:p>
            <a:fld id="{062EA5A5-F449-456E-B444-A91810689C1F}" type="slidenum">
              <a:rPr lang="en-US" smtClean="0"/>
              <a:t>15</a:t>
            </a:fld>
            <a:endParaRPr lang="en-US"/>
          </a:p>
        </p:txBody>
      </p:sp>
      <p:pic>
        <p:nvPicPr>
          <p:cNvPr id="2" name="Imagen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4693" y="2209565"/>
            <a:ext cx="3846500" cy="2520000"/>
          </a:xfrm>
          <a:prstGeom prst="rect">
            <a:avLst/>
          </a:prstGeom>
        </p:spPr>
      </p:pic>
      <p:pic>
        <p:nvPicPr>
          <p:cNvPr id="4" name="Imagen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28788" y="2265986"/>
            <a:ext cx="3846500" cy="2520000"/>
          </a:xfrm>
          <a:prstGeom prst="rect">
            <a:avLst/>
          </a:prstGeom>
        </p:spPr>
      </p:pic>
      <p:pic>
        <p:nvPicPr>
          <p:cNvPr id="6" name="Imagen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65283" y="2290134"/>
            <a:ext cx="3846500" cy="2520000"/>
          </a:xfrm>
          <a:prstGeom prst="rect">
            <a:avLst/>
          </a:prstGeom>
        </p:spPr>
      </p:pic>
      <p:sp>
        <p:nvSpPr>
          <p:cNvPr id="11" name="CuadroTexto 10"/>
          <p:cNvSpPr txBox="1"/>
          <p:nvPr/>
        </p:nvSpPr>
        <p:spPr>
          <a:xfrm>
            <a:off x="2156059" y="4941153"/>
            <a:ext cx="7642459" cy="338554"/>
          </a:xfrm>
          <a:prstGeom prst="rect">
            <a:avLst/>
          </a:prstGeom>
          <a:noFill/>
        </p:spPr>
        <p:txBody>
          <a:bodyPr wrap="square" rtlCol="0">
            <a:spAutoFit/>
          </a:bodyPr>
          <a:lstStyle/>
          <a:p>
            <a:pPr algn="ctr"/>
            <a:r>
              <a:rPr lang="en-US" sz="1600" dirty="0" smtClean="0">
                <a:solidFill>
                  <a:srgbClr val="0070C0"/>
                </a:solidFill>
                <a:latin typeface="Calibri Light" panose="020F0302020204030204" pitchFamily="34" charset="0"/>
              </a:rPr>
              <a:t>Pressure field at 0.5 seconds for …….(?)</a:t>
            </a:r>
            <a:endParaRPr lang="en-US" sz="1600" dirty="0">
              <a:solidFill>
                <a:srgbClr val="0070C0"/>
              </a:solidFill>
              <a:latin typeface="Calibri Light" panose="020F0302020204030204" pitchFamily="34" charset="0"/>
            </a:endParaRPr>
          </a:p>
        </p:txBody>
      </p:sp>
    </p:spTree>
    <p:extLst>
      <p:ext uri="{BB962C8B-B14F-4D97-AF65-F5344CB8AC3E}">
        <p14:creationId xmlns:p14="http://schemas.microsoft.com/office/powerpoint/2010/main" val="643567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03412" y="561975"/>
            <a:ext cx="11510682" cy="5444379"/>
          </a:xfrm>
        </p:spPr>
        <p:txBody>
          <a:bodyPr>
            <a:normAutofit/>
          </a:bodyPr>
          <a:lstStyle/>
          <a:p>
            <a:pPr algn="l"/>
            <a:r>
              <a:rPr lang="en-US" b="1" dirty="0" smtClean="0">
                <a:latin typeface="+mj-lt"/>
              </a:rPr>
              <a:t>Conclusions</a:t>
            </a:r>
            <a:endParaRPr lang="en-US" sz="2000" b="1" dirty="0" smtClean="0">
              <a:latin typeface="+mj-lt"/>
            </a:endParaRPr>
          </a:p>
          <a:p>
            <a:pPr algn="l"/>
            <a:r>
              <a:rPr lang="en-US" sz="2000" b="1" dirty="0">
                <a:latin typeface="+mj-lt"/>
              </a:rPr>
              <a:t>Regional Perfusion Modelling by Porous Media </a:t>
            </a:r>
            <a:r>
              <a:rPr lang="en-US" sz="2000" b="1" dirty="0" smtClean="0">
                <a:latin typeface="+mj-lt"/>
              </a:rPr>
              <a:t>Flow / Multi compartment</a:t>
            </a:r>
          </a:p>
          <a:p>
            <a:pPr algn="l"/>
            <a:r>
              <a:rPr lang="en-US" sz="2000" dirty="0" smtClean="0">
                <a:solidFill>
                  <a:srgbClr val="0070C0"/>
                </a:solidFill>
                <a:latin typeface="+mj-lt"/>
              </a:rPr>
              <a:t>Some Remarks </a:t>
            </a:r>
          </a:p>
          <a:p>
            <a:pPr algn="l"/>
            <a:endParaRPr lang="en-US" sz="2000" b="1" dirty="0" smtClean="0">
              <a:latin typeface="+mj-lt"/>
            </a:endParaRPr>
          </a:p>
        </p:txBody>
      </p:sp>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3629" b="27740"/>
          <a:stretch/>
        </p:blipFill>
        <p:spPr>
          <a:xfrm>
            <a:off x="1" y="6574226"/>
            <a:ext cx="1120588" cy="247917"/>
          </a:xfrm>
          <a:prstGeom prst="rect">
            <a:avLst/>
          </a:prstGeom>
        </p:spPr>
      </p:pic>
      <p:sp>
        <p:nvSpPr>
          <p:cNvPr id="7" name="Rectángulo 6"/>
          <p:cNvSpPr/>
          <p:nvPr/>
        </p:nvSpPr>
        <p:spPr>
          <a:xfrm>
            <a:off x="0" y="6266329"/>
            <a:ext cx="12192000" cy="58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rPr>
              <a:t>SSCP 2018, La Jolla, CA, USA 8-17 August 2018</a:t>
            </a:r>
            <a:endParaRPr lang="en-US" sz="1400" b="1" dirty="0">
              <a:solidFill>
                <a:schemeClr val="tx1"/>
              </a:solidFill>
              <a:latin typeface="+mj-lt"/>
            </a:endParaRPr>
          </a:p>
        </p:txBody>
      </p:sp>
      <p:pic>
        <p:nvPicPr>
          <p:cNvPr id="8" name="Imagen 7"/>
          <p:cNvPicPr>
            <a:picLocks noChangeAspect="1"/>
          </p:cNvPicPr>
          <p:nvPr/>
        </p:nvPicPr>
        <p:blipFill rotWithShape="1">
          <a:blip r:embed="rId4" cstate="print">
            <a:extLst>
              <a:ext uri="{28A0092B-C50C-407E-A947-70E740481C1C}">
                <a14:useLocalDpi xmlns:a14="http://schemas.microsoft.com/office/drawing/2010/main" val="0"/>
              </a:ext>
            </a:extLst>
          </a:blip>
          <a:srcRect l="20489" t="28687" b="23278"/>
          <a:stretch/>
        </p:blipFill>
        <p:spPr>
          <a:xfrm>
            <a:off x="1524000" y="6603113"/>
            <a:ext cx="2142565" cy="219027"/>
          </a:xfrm>
          <a:prstGeom prst="rect">
            <a:avLst/>
          </a:prstGeom>
        </p:spPr>
      </p:pic>
      <p:pic>
        <p:nvPicPr>
          <p:cNvPr id="9" name="Imagen 8"/>
          <p:cNvPicPr>
            <a:picLocks noChangeAspect="1"/>
          </p:cNvPicPr>
          <p:nvPr/>
        </p:nvPicPr>
        <p:blipFill rotWithShape="1">
          <a:blip r:embed="rId5" cstate="print">
            <a:extLst>
              <a:ext uri="{28A0092B-C50C-407E-A947-70E740481C1C}">
                <a14:useLocalDpi xmlns:a14="http://schemas.microsoft.com/office/drawing/2010/main" val="0"/>
              </a:ext>
            </a:extLst>
          </a:blip>
          <a:srcRect l="15508" t="29529" r="16310" b="36612"/>
          <a:stretch/>
        </p:blipFill>
        <p:spPr>
          <a:xfrm>
            <a:off x="4181135" y="6576663"/>
            <a:ext cx="740490" cy="206176"/>
          </a:xfrm>
          <a:prstGeom prst="rect">
            <a:avLst/>
          </a:prstGeom>
        </p:spPr>
      </p:pic>
      <p:sp>
        <p:nvSpPr>
          <p:cNvPr id="10" name="Marcador de número de diapositiva 9"/>
          <p:cNvSpPr>
            <a:spLocks noGrp="1"/>
          </p:cNvSpPr>
          <p:nvPr>
            <p:ph type="sldNum" sz="quarter" idx="12"/>
          </p:nvPr>
        </p:nvSpPr>
        <p:spPr/>
        <p:txBody>
          <a:bodyPr/>
          <a:lstStyle/>
          <a:p>
            <a:fld id="{062EA5A5-F449-456E-B444-A91810689C1F}" type="slidenum">
              <a:rPr lang="en-US" smtClean="0"/>
              <a:t>16</a:t>
            </a:fld>
            <a:endParaRPr lang="en-US"/>
          </a:p>
        </p:txBody>
      </p:sp>
    </p:spTree>
    <p:extLst>
      <p:ext uri="{BB962C8B-B14F-4D97-AF65-F5344CB8AC3E}">
        <p14:creationId xmlns:p14="http://schemas.microsoft.com/office/powerpoint/2010/main" val="19854022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03412" y="561975"/>
            <a:ext cx="11510682" cy="5444379"/>
          </a:xfrm>
        </p:spPr>
        <p:txBody>
          <a:bodyPr>
            <a:normAutofit/>
          </a:bodyPr>
          <a:lstStyle/>
          <a:p>
            <a:pPr algn="l"/>
            <a:r>
              <a:rPr lang="en-US" b="1" dirty="0" smtClean="0">
                <a:latin typeface="+mj-lt"/>
              </a:rPr>
              <a:t>Future Work</a:t>
            </a:r>
            <a:endParaRPr lang="en-US" sz="2000" b="1" dirty="0" smtClean="0">
              <a:latin typeface="+mj-lt"/>
            </a:endParaRPr>
          </a:p>
          <a:p>
            <a:pPr algn="l"/>
            <a:r>
              <a:rPr lang="en-US" sz="2000" b="1" dirty="0">
                <a:latin typeface="+mj-lt"/>
              </a:rPr>
              <a:t>Regional Perfusion Modelling by Porous Media </a:t>
            </a:r>
            <a:r>
              <a:rPr lang="en-US" sz="2000" b="1" dirty="0" smtClean="0">
                <a:latin typeface="+mj-lt"/>
              </a:rPr>
              <a:t>Flow / Multi compartment</a:t>
            </a:r>
          </a:p>
          <a:p>
            <a:pPr algn="l"/>
            <a:r>
              <a:rPr lang="en-US" sz="2000" dirty="0" smtClean="0">
                <a:solidFill>
                  <a:srgbClr val="0070C0"/>
                </a:solidFill>
                <a:latin typeface="+mj-lt"/>
              </a:rPr>
              <a:t>Implementation in pathological heart conditions (San Diego work)</a:t>
            </a:r>
          </a:p>
          <a:p>
            <a:pPr algn="l"/>
            <a:endParaRPr lang="en-US" sz="2000" b="1" dirty="0" smtClean="0">
              <a:latin typeface="+mj-lt"/>
            </a:endParaRPr>
          </a:p>
        </p:txBody>
      </p:sp>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3629" b="27740"/>
          <a:stretch/>
        </p:blipFill>
        <p:spPr>
          <a:xfrm>
            <a:off x="1" y="6574226"/>
            <a:ext cx="1120588" cy="247917"/>
          </a:xfrm>
          <a:prstGeom prst="rect">
            <a:avLst/>
          </a:prstGeom>
        </p:spPr>
      </p:pic>
      <p:sp>
        <p:nvSpPr>
          <p:cNvPr id="7" name="Rectángulo 6"/>
          <p:cNvSpPr/>
          <p:nvPr/>
        </p:nvSpPr>
        <p:spPr>
          <a:xfrm>
            <a:off x="0" y="6266329"/>
            <a:ext cx="12192000" cy="58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rPr>
              <a:t>SSCP 2018, La Jolla, CA, USA 8-17 August 2018</a:t>
            </a:r>
            <a:endParaRPr lang="en-US" sz="1400" b="1" dirty="0">
              <a:solidFill>
                <a:schemeClr val="tx1"/>
              </a:solidFill>
              <a:latin typeface="+mj-lt"/>
            </a:endParaRPr>
          </a:p>
        </p:txBody>
      </p:sp>
      <p:pic>
        <p:nvPicPr>
          <p:cNvPr id="8" name="Imagen 7"/>
          <p:cNvPicPr>
            <a:picLocks noChangeAspect="1"/>
          </p:cNvPicPr>
          <p:nvPr/>
        </p:nvPicPr>
        <p:blipFill rotWithShape="1">
          <a:blip r:embed="rId4" cstate="print">
            <a:extLst>
              <a:ext uri="{28A0092B-C50C-407E-A947-70E740481C1C}">
                <a14:useLocalDpi xmlns:a14="http://schemas.microsoft.com/office/drawing/2010/main" val="0"/>
              </a:ext>
            </a:extLst>
          </a:blip>
          <a:srcRect l="20489" t="28687" b="23278"/>
          <a:stretch/>
        </p:blipFill>
        <p:spPr>
          <a:xfrm>
            <a:off x="1524000" y="6603113"/>
            <a:ext cx="2142565" cy="219027"/>
          </a:xfrm>
          <a:prstGeom prst="rect">
            <a:avLst/>
          </a:prstGeom>
        </p:spPr>
      </p:pic>
      <p:pic>
        <p:nvPicPr>
          <p:cNvPr id="9" name="Imagen 8"/>
          <p:cNvPicPr>
            <a:picLocks noChangeAspect="1"/>
          </p:cNvPicPr>
          <p:nvPr/>
        </p:nvPicPr>
        <p:blipFill rotWithShape="1">
          <a:blip r:embed="rId5" cstate="print">
            <a:extLst>
              <a:ext uri="{28A0092B-C50C-407E-A947-70E740481C1C}">
                <a14:useLocalDpi xmlns:a14="http://schemas.microsoft.com/office/drawing/2010/main" val="0"/>
              </a:ext>
            </a:extLst>
          </a:blip>
          <a:srcRect l="15508" t="29529" r="16310" b="36612"/>
          <a:stretch/>
        </p:blipFill>
        <p:spPr>
          <a:xfrm>
            <a:off x="4181135" y="6576663"/>
            <a:ext cx="740490" cy="206176"/>
          </a:xfrm>
          <a:prstGeom prst="rect">
            <a:avLst/>
          </a:prstGeom>
        </p:spPr>
      </p:pic>
      <p:sp>
        <p:nvSpPr>
          <p:cNvPr id="10" name="Marcador de número de diapositiva 9"/>
          <p:cNvSpPr>
            <a:spLocks noGrp="1"/>
          </p:cNvSpPr>
          <p:nvPr>
            <p:ph type="sldNum" sz="quarter" idx="12"/>
          </p:nvPr>
        </p:nvSpPr>
        <p:spPr/>
        <p:txBody>
          <a:bodyPr/>
          <a:lstStyle/>
          <a:p>
            <a:fld id="{062EA5A5-F449-456E-B444-A91810689C1F}" type="slidenum">
              <a:rPr lang="en-US" smtClean="0"/>
              <a:t>17</a:t>
            </a:fld>
            <a:endParaRPr lang="en-US"/>
          </a:p>
        </p:txBody>
      </p:sp>
    </p:spTree>
    <p:extLst>
      <p:ext uri="{BB962C8B-B14F-4D97-AF65-F5344CB8AC3E}">
        <p14:creationId xmlns:p14="http://schemas.microsoft.com/office/powerpoint/2010/main" val="4030979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n-US" dirty="0"/>
              <a:t/>
            </a:r>
            <a:br>
              <a:rPr lang="en-US" dirty="0"/>
            </a:br>
            <a:r>
              <a:rPr lang="en-US" dirty="0"/>
              <a:t> </a:t>
            </a:r>
            <a:r>
              <a:rPr lang="en-US" sz="2400" b="1" dirty="0"/>
              <a:t>Multiscale simulation of blood flow dynamics in the normal and ischemic coronary circulation </a:t>
            </a:r>
            <a:endParaRPr lang="en-US" b="1" dirty="0"/>
          </a:p>
        </p:txBody>
      </p:sp>
      <p:sp>
        <p:nvSpPr>
          <p:cNvPr id="3" name="Subtítulo 2"/>
          <p:cNvSpPr>
            <a:spLocks noGrp="1"/>
          </p:cNvSpPr>
          <p:nvPr>
            <p:ph type="subTitle" idx="1"/>
          </p:nvPr>
        </p:nvSpPr>
        <p:spPr>
          <a:xfrm>
            <a:off x="1524000" y="3846746"/>
            <a:ext cx="9144000" cy="1209347"/>
          </a:xfrm>
        </p:spPr>
        <p:txBody>
          <a:bodyPr>
            <a:normAutofit fontScale="92500" lnSpcReduction="10000"/>
          </a:bodyPr>
          <a:lstStyle/>
          <a:p>
            <a:r>
              <a:rPr lang="en-US" dirty="0" smtClean="0">
                <a:latin typeface="+mj-lt"/>
              </a:rPr>
              <a:t>Lars Erik </a:t>
            </a:r>
            <a:r>
              <a:rPr lang="en-US" dirty="0" err="1" smtClean="0">
                <a:latin typeface="+mj-lt"/>
              </a:rPr>
              <a:t>Ødegaard</a:t>
            </a:r>
            <a:endParaRPr lang="en-US" dirty="0" smtClean="0">
              <a:latin typeface="+mj-lt"/>
            </a:endParaRPr>
          </a:p>
          <a:p>
            <a:r>
              <a:rPr lang="en-US" dirty="0" smtClean="0">
                <a:latin typeface="+mj-lt"/>
              </a:rPr>
              <a:t>Alessandro </a:t>
            </a:r>
            <a:r>
              <a:rPr lang="en-US" dirty="0" err="1" smtClean="0">
                <a:latin typeface="+mj-lt"/>
              </a:rPr>
              <a:t>Masci</a:t>
            </a:r>
            <a:endParaRPr lang="en-US" dirty="0" smtClean="0">
              <a:latin typeface="+mj-lt"/>
            </a:endParaRPr>
          </a:p>
          <a:p>
            <a:r>
              <a:rPr lang="en-US" dirty="0" smtClean="0">
                <a:latin typeface="+mj-lt"/>
              </a:rPr>
              <a:t>J. Ivan Colorado Cervantes</a:t>
            </a:r>
            <a:endParaRPr lang="en-US" dirty="0">
              <a:latin typeface="+mj-lt"/>
            </a:endParaRPr>
          </a:p>
        </p:txBody>
      </p:sp>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3629" b="27740"/>
          <a:stretch/>
        </p:blipFill>
        <p:spPr>
          <a:xfrm>
            <a:off x="1" y="6574226"/>
            <a:ext cx="1120588" cy="247917"/>
          </a:xfrm>
          <a:prstGeom prst="rect">
            <a:avLst/>
          </a:prstGeom>
        </p:spPr>
      </p:pic>
      <p:sp>
        <p:nvSpPr>
          <p:cNvPr id="7" name="Rectángulo 6"/>
          <p:cNvSpPr/>
          <p:nvPr/>
        </p:nvSpPr>
        <p:spPr>
          <a:xfrm>
            <a:off x="0" y="6266329"/>
            <a:ext cx="12192000" cy="58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rPr>
              <a:t>SSCP 2018, La Jolla, CA, USA 8-17 August 2018</a:t>
            </a:r>
            <a:endParaRPr lang="en-US" sz="1400" b="1" dirty="0">
              <a:solidFill>
                <a:schemeClr val="tx1"/>
              </a:solidFill>
              <a:latin typeface="+mj-lt"/>
            </a:endParaRPr>
          </a:p>
        </p:txBody>
      </p:sp>
      <p:pic>
        <p:nvPicPr>
          <p:cNvPr id="8" name="Imagen 7"/>
          <p:cNvPicPr>
            <a:picLocks noChangeAspect="1"/>
          </p:cNvPicPr>
          <p:nvPr/>
        </p:nvPicPr>
        <p:blipFill rotWithShape="1">
          <a:blip r:embed="rId4" cstate="print">
            <a:extLst>
              <a:ext uri="{28A0092B-C50C-407E-A947-70E740481C1C}">
                <a14:useLocalDpi xmlns:a14="http://schemas.microsoft.com/office/drawing/2010/main" val="0"/>
              </a:ext>
            </a:extLst>
          </a:blip>
          <a:srcRect l="20489" t="28687" b="23278"/>
          <a:stretch/>
        </p:blipFill>
        <p:spPr>
          <a:xfrm>
            <a:off x="1524000" y="6603113"/>
            <a:ext cx="2142565" cy="219027"/>
          </a:xfrm>
          <a:prstGeom prst="rect">
            <a:avLst/>
          </a:prstGeom>
        </p:spPr>
      </p:pic>
      <p:pic>
        <p:nvPicPr>
          <p:cNvPr id="9" name="Imagen 8"/>
          <p:cNvPicPr>
            <a:picLocks noChangeAspect="1"/>
          </p:cNvPicPr>
          <p:nvPr/>
        </p:nvPicPr>
        <p:blipFill rotWithShape="1">
          <a:blip r:embed="rId5" cstate="print">
            <a:extLst>
              <a:ext uri="{28A0092B-C50C-407E-A947-70E740481C1C}">
                <a14:useLocalDpi xmlns:a14="http://schemas.microsoft.com/office/drawing/2010/main" val="0"/>
              </a:ext>
            </a:extLst>
          </a:blip>
          <a:srcRect l="15508" t="29529" r="16310" b="36612"/>
          <a:stretch/>
        </p:blipFill>
        <p:spPr>
          <a:xfrm>
            <a:off x="4181135" y="6576663"/>
            <a:ext cx="740490" cy="206176"/>
          </a:xfrm>
          <a:prstGeom prst="rect">
            <a:avLst/>
          </a:prstGeom>
        </p:spPr>
      </p:pic>
    </p:spTree>
    <p:extLst>
      <p:ext uri="{BB962C8B-B14F-4D97-AF65-F5344CB8AC3E}">
        <p14:creationId xmlns:p14="http://schemas.microsoft.com/office/powerpoint/2010/main" val="3107707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03412" y="322730"/>
            <a:ext cx="11510682" cy="5683624"/>
          </a:xfrm>
        </p:spPr>
        <p:txBody>
          <a:bodyPr anchor="ctr">
            <a:normAutofit/>
          </a:bodyPr>
          <a:lstStyle/>
          <a:p>
            <a:r>
              <a:rPr lang="en-US" dirty="0" smtClean="0"/>
              <a:t>Main objective:</a:t>
            </a:r>
          </a:p>
          <a:p>
            <a:pPr algn="l"/>
            <a:endParaRPr lang="en-US" dirty="0"/>
          </a:p>
          <a:p>
            <a:r>
              <a:rPr lang="en-US" dirty="0" smtClean="0"/>
              <a:t>Build multiscale </a:t>
            </a:r>
            <a:r>
              <a:rPr lang="en-US" dirty="0"/>
              <a:t>model of blood supply to the myocardium and explore the effects of myocardial ischemia on various aspects of the blood flow dynamics within the model. </a:t>
            </a:r>
            <a:endParaRPr lang="en-US" dirty="0">
              <a:latin typeface="+mj-lt"/>
            </a:endParaRPr>
          </a:p>
        </p:txBody>
      </p:sp>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3629" b="27740"/>
          <a:stretch/>
        </p:blipFill>
        <p:spPr>
          <a:xfrm>
            <a:off x="1" y="6574226"/>
            <a:ext cx="1120588" cy="247917"/>
          </a:xfrm>
          <a:prstGeom prst="rect">
            <a:avLst/>
          </a:prstGeom>
        </p:spPr>
      </p:pic>
      <p:sp>
        <p:nvSpPr>
          <p:cNvPr id="7" name="Rectángulo 6"/>
          <p:cNvSpPr/>
          <p:nvPr/>
        </p:nvSpPr>
        <p:spPr>
          <a:xfrm>
            <a:off x="0" y="6266329"/>
            <a:ext cx="12192000" cy="58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rPr>
              <a:t>SSCP 2018, La Jolla, CA, USA 8-17 August 2018</a:t>
            </a:r>
            <a:endParaRPr lang="en-US" sz="1400" b="1" dirty="0">
              <a:solidFill>
                <a:schemeClr val="tx1"/>
              </a:solidFill>
              <a:latin typeface="+mj-lt"/>
            </a:endParaRPr>
          </a:p>
        </p:txBody>
      </p:sp>
      <p:pic>
        <p:nvPicPr>
          <p:cNvPr id="8" name="Imagen 7"/>
          <p:cNvPicPr>
            <a:picLocks noChangeAspect="1"/>
          </p:cNvPicPr>
          <p:nvPr/>
        </p:nvPicPr>
        <p:blipFill rotWithShape="1">
          <a:blip r:embed="rId4" cstate="print">
            <a:extLst>
              <a:ext uri="{28A0092B-C50C-407E-A947-70E740481C1C}">
                <a14:useLocalDpi xmlns:a14="http://schemas.microsoft.com/office/drawing/2010/main" val="0"/>
              </a:ext>
            </a:extLst>
          </a:blip>
          <a:srcRect l="20489" t="28687" b="23278"/>
          <a:stretch/>
        </p:blipFill>
        <p:spPr>
          <a:xfrm>
            <a:off x="1524000" y="6603113"/>
            <a:ext cx="2142565" cy="219027"/>
          </a:xfrm>
          <a:prstGeom prst="rect">
            <a:avLst/>
          </a:prstGeom>
        </p:spPr>
      </p:pic>
      <p:pic>
        <p:nvPicPr>
          <p:cNvPr id="9" name="Imagen 8"/>
          <p:cNvPicPr>
            <a:picLocks noChangeAspect="1"/>
          </p:cNvPicPr>
          <p:nvPr/>
        </p:nvPicPr>
        <p:blipFill rotWithShape="1">
          <a:blip r:embed="rId5" cstate="print">
            <a:extLst>
              <a:ext uri="{28A0092B-C50C-407E-A947-70E740481C1C}">
                <a14:useLocalDpi xmlns:a14="http://schemas.microsoft.com/office/drawing/2010/main" val="0"/>
              </a:ext>
            </a:extLst>
          </a:blip>
          <a:srcRect l="15508" t="29529" r="16310" b="36612"/>
          <a:stretch/>
        </p:blipFill>
        <p:spPr>
          <a:xfrm>
            <a:off x="4181135" y="6576663"/>
            <a:ext cx="740490" cy="206176"/>
          </a:xfrm>
          <a:prstGeom prst="rect">
            <a:avLst/>
          </a:prstGeom>
        </p:spPr>
      </p:pic>
      <p:sp>
        <p:nvSpPr>
          <p:cNvPr id="10" name="Marcador de número de diapositiva 9"/>
          <p:cNvSpPr>
            <a:spLocks noGrp="1"/>
          </p:cNvSpPr>
          <p:nvPr>
            <p:ph type="sldNum" sz="quarter" idx="12"/>
          </p:nvPr>
        </p:nvSpPr>
        <p:spPr/>
        <p:txBody>
          <a:bodyPr/>
          <a:lstStyle/>
          <a:p>
            <a:fld id="{062EA5A5-F449-456E-B444-A91810689C1F}" type="slidenum">
              <a:rPr lang="en-US" smtClean="0"/>
              <a:t>3</a:t>
            </a:fld>
            <a:endParaRPr lang="en-US"/>
          </a:p>
        </p:txBody>
      </p:sp>
    </p:spTree>
    <p:extLst>
      <p:ext uri="{BB962C8B-B14F-4D97-AF65-F5344CB8AC3E}">
        <p14:creationId xmlns:p14="http://schemas.microsoft.com/office/powerpoint/2010/main" val="353116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03412" y="561975"/>
            <a:ext cx="11510682" cy="5444379"/>
          </a:xfrm>
        </p:spPr>
        <p:txBody>
          <a:bodyPr>
            <a:normAutofit/>
          </a:bodyPr>
          <a:lstStyle/>
          <a:p>
            <a:pPr algn="l"/>
            <a:r>
              <a:rPr lang="en-US" b="1" dirty="0" smtClean="0">
                <a:latin typeface="+mj-lt"/>
              </a:rPr>
              <a:t>Outline</a:t>
            </a:r>
          </a:p>
          <a:p>
            <a:pPr marL="342900" indent="-342900" algn="l">
              <a:buFont typeface="Arial" panose="020B0604020202020204" pitchFamily="34" charset="0"/>
              <a:buChar char="•"/>
            </a:pPr>
            <a:r>
              <a:rPr lang="en-US" dirty="0" smtClean="0">
                <a:latin typeface="+mj-lt"/>
              </a:rPr>
              <a:t>Introduction</a:t>
            </a:r>
          </a:p>
          <a:p>
            <a:pPr marL="342900" indent="-342900" algn="l">
              <a:buFont typeface="Arial" panose="020B0604020202020204" pitchFamily="34" charset="0"/>
              <a:buChar char="•"/>
            </a:pPr>
            <a:r>
              <a:rPr lang="en-US" dirty="0" smtClean="0">
                <a:latin typeface="+mj-lt"/>
              </a:rPr>
              <a:t>Methods</a:t>
            </a:r>
          </a:p>
          <a:p>
            <a:pPr marL="342900" indent="-342900" algn="l">
              <a:buFont typeface="Arial" panose="020B0604020202020204" pitchFamily="34" charset="0"/>
              <a:buChar char="•"/>
            </a:pPr>
            <a:r>
              <a:rPr lang="en-US" dirty="0" smtClean="0">
                <a:latin typeface="+mj-lt"/>
              </a:rPr>
              <a:t>Implementation</a:t>
            </a:r>
          </a:p>
          <a:p>
            <a:pPr marL="342900" indent="-342900" algn="l">
              <a:buFont typeface="Arial" panose="020B0604020202020204" pitchFamily="34" charset="0"/>
              <a:buChar char="•"/>
            </a:pPr>
            <a:r>
              <a:rPr lang="en-US" dirty="0" smtClean="0">
                <a:latin typeface="+mj-lt"/>
              </a:rPr>
              <a:t>Results</a:t>
            </a:r>
          </a:p>
          <a:p>
            <a:pPr marL="342900" indent="-342900" algn="l">
              <a:buFont typeface="Arial" panose="020B0604020202020204" pitchFamily="34" charset="0"/>
              <a:buChar char="•"/>
            </a:pPr>
            <a:r>
              <a:rPr lang="en-US" dirty="0" smtClean="0">
                <a:latin typeface="+mj-lt"/>
              </a:rPr>
              <a:t>Conclusions</a:t>
            </a:r>
          </a:p>
          <a:p>
            <a:pPr marL="342900" indent="-342900" algn="l">
              <a:buFont typeface="Arial" panose="020B0604020202020204" pitchFamily="34" charset="0"/>
              <a:buChar char="•"/>
            </a:pPr>
            <a:endParaRPr lang="en-US" dirty="0">
              <a:latin typeface="+mj-lt"/>
            </a:endParaRPr>
          </a:p>
        </p:txBody>
      </p:sp>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3629" b="27740"/>
          <a:stretch/>
        </p:blipFill>
        <p:spPr>
          <a:xfrm>
            <a:off x="1" y="6574226"/>
            <a:ext cx="1120588" cy="247917"/>
          </a:xfrm>
          <a:prstGeom prst="rect">
            <a:avLst/>
          </a:prstGeom>
        </p:spPr>
      </p:pic>
      <p:sp>
        <p:nvSpPr>
          <p:cNvPr id="7" name="Rectángulo 6"/>
          <p:cNvSpPr/>
          <p:nvPr/>
        </p:nvSpPr>
        <p:spPr>
          <a:xfrm>
            <a:off x="0" y="6266329"/>
            <a:ext cx="12192000" cy="58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rPr>
              <a:t>SSCP 2018, La Jolla, CA, USA 8-17 August 2018</a:t>
            </a:r>
            <a:endParaRPr lang="en-US" sz="1400" b="1" dirty="0">
              <a:solidFill>
                <a:schemeClr val="tx1"/>
              </a:solidFill>
              <a:latin typeface="+mj-lt"/>
            </a:endParaRPr>
          </a:p>
        </p:txBody>
      </p:sp>
      <p:pic>
        <p:nvPicPr>
          <p:cNvPr id="8" name="Imagen 7"/>
          <p:cNvPicPr>
            <a:picLocks noChangeAspect="1"/>
          </p:cNvPicPr>
          <p:nvPr/>
        </p:nvPicPr>
        <p:blipFill rotWithShape="1">
          <a:blip r:embed="rId4" cstate="print">
            <a:extLst>
              <a:ext uri="{28A0092B-C50C-407E-A947-70E740481C1C}">
                <a14:useLocalDpi xmlns:a14="http://schemas.microsoft.com/office/drawing/2010/main" val="0"/>
              </a:ext>
            </a:extLst>
          </a:blip>
          <a:srcRect l="20489" t="28687" b="23278"/>
          <a:stretch/>
        </p:blipFill>
        <p:spPr>
          <a:xfrm>
            <a:off x="1524000" y="6603113"/>
            <a:ext cx="2142565" cy="219027"/>
          </a:xfrm>
          <a:prstGeom prst="rect">
            <a:avLst/>
          </a:prstGeom>
        </p:spPr>
      </p:pic>
      <p:pic>
        <p:nvPicPr>
          <p:cNvPr id="9" name="Imagen 8"/>
          <p:cNvPicPr>
            <a:picLocks noChangeAspect="1"/>
          </p:cNvPicPr>
          <p:nvPr/>
        </p:nvPicPr>
        <p:blipFill rotWithShape="1">
          <a:blip r:embed="rId5" cstate="print">
            <a:extLst>
              <a:ext uri="{28A0092B-C50C-407E-A947-70E740481C1C}">
                <a14:useLocalDpi xmlns:a14="http://schemas.microsoft.com/office/drawing/2010/main" val="0"/>
              </a:ext>
            </a:extLst>
          </a:blip>
          <a:srcRect l="15508" t="29529" r="16310" b="36612"/>
          <a:stretch/>
        </p:blipFill>
        <p:spPr>
          <a:xfrm>
            <a:off x="4181135" y="6576663"/>
            <a:ext cx="740490" cy="206176"/>
          </a:xfrm>
          <a:prstGeom prst="rect">
            <a:avLst/>
          </a:prstGeom>
        </p:spPr>
      </p:pic>
      <p:sp>
        <p:nvSpPr>
          <p:cNvPr id="10" name="Marcador de número de diapositiva 9"/>
          <p:cNvSpPr>
            <a:spLocks noGrp="1"/>
          </p:cNvSpPr>
          <p:nvPr>
            <p:ph type="sldNum" sz="quarter" idx="12"/>
          </p:nvPr>
        </p:nvSpPr>
        <p:spPr/>
        <p:txBody>
          <a:bodyPr/>
          <a:lstStyle/>
          <a:p>
            <a:fld id="{062EA5A5-F449-456E-B444-A91810689C1F}" type="slidenum">
              <a:rPr lang="en-US" smtClean="0"/>
              <a:t>4</a:t>
            </a:fld>
            <a:endParaRPr lang="en-US"/>
          </a:p>
        </p:txBody>
      </p:sp>
    </p:spTree>
    <p:extLst>
      <p:ext uri="{BB962C8B-B14F-4D97-AF65-F5344CB8AC3E}">
        <p14:creationId xmlns:p14="http://schemas.microsoft.com/office/powerpoint/2010/main" val="3867410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03412" y="561975"/>
            <a:ext cx="11510682" cy="5444379"/>
          </a:xfrm>
        </p:spPr>
        <p:txBody>
          <a:bodyPr>
            <a:normAutofit/>
          </a:bodyPr>
          <a:lstStyle/>
          <a:p>
            <a:pPr algn="l"/>
            <a:r>
              <a:rPr lang="en-US" b="1" dirty="0" smtClean="0">
                <a:latin typeface="+mj-lt"/>
              </a:rPr>
              <a:t>Introduction</a:t>
            </a:r>
          </a:p>
          <a:p>
            <a:pPr algn="l"/>
            <a:r>
              <a:rPr lang="en-US" sz="2000" b="1" dirty="0" smtClean="0">
                <a:latin typeface="+mj-lt"/>
              </a:rPr>
              <a:t>Cardiovascular system</a:t>
            </a:r>
          </a:p>
          <a:p>
            <a:pPr algn="l"/>
            <a:endParaRPr lang="en-US" dirty="0">
              <a:latin typeface="+mj-lt"/>
            </a:endParaRPr>
          </a:p>
        </p:txBody>
      </p:sp>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3629" b="27740"/>
          <a:stretch/>
        </p:blipFill>
        <p:spPr>
          <a:xfrm>
            <a:off x="1" y="6574226"/>
            <a:ext cx="1120588" cy="247917"/>
          </a:xfrm>
          <a:prstGeom prst="rect">
            <a:avLst/>
          </a:prstGeom>
        </p:spPr>
      </p:pic>
      <p:sp>
        <p:nvSpPr>
          <p:cNvPr id="7" name="Rectángulo 6"/>
          <p:cNvSpPr/>
          <p:nvPr/>
        </p:nvSpPr>
        <p:spPr>
          <a:xfrm>
            <a:off x="0" y="6266329"/>
            <a:ext cx="12192000" cy="58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rPr>
              <a:t>SSCP 2018, La Jolla, CA, USA 8-17 August 2018</a:t>
            </a:r>
            <a:endParaRPr lang="en-US" sz="1400" b="1" dirty="0">
              <a:solidFill>
                <a:schemeClr val="tx1"/>
              </a:solidFill>
              <a:latin typeface="+mj-lt"/>
            </a:endParaRPr>
          </a:p>
        </p:txBody>
      </p:sp>
      <p:pic>
        <p:nvPicPr>
          <p:cNvPr id="8" name="Imagen 7"/>
          <p:cNvPicPr>
            <a:picLocks noChangeAspect="1"/>
          </p:cNvPicPr>
          <p:nvPr/>
        </p:nvPicPr>
        <p:blipFill rotWithShape="1">
          <a:blip r:embed="rId4" cstate="print">
            <a:extLst>
              <a:ext uri="{28A0092B-C50C-407E-A947-70E740481C1C}">
                <a14:useLocalDpi xmlns:a14="http://schemas.microsoft.com/office/drawing/2010/main" val="0"/>
              </a:ext>
            </a:extLst>
          </a:blip>
          <a:srcRect l="20489" t="28687" b="23278"/>
          <a:stretch/>
        </p:blipFill>
        <p:spPr>
          <a:xfrm>
            <a:off x="1524000" y="6603113"/>
            <a:ext cx="2142565" cy="219027"/>
          </a:xfrm>
          <a:prstGeom prst="rect">
            <a:avLst/>
          </a:prstGeom>
        </p:spPr>
      </p:pic>
      <p:pic>
        <p:nvPicPr>
          <p:cNvPr id="9" name="Imagen 8"/>
          <p:cNvPicPr>
            <a:picLocks noChangeAspect="1"/>
          </p:cNvPicPr>
          <p:nvPr/>
        </p:nvPicPr>
        <p:blipFill rotWithShape="1">
          <a:blip r:embed="rId5" cstate="print">
            <a:extLst>
              <a:ext uri="{28A0092B-C50C-407E-A947-70E740481C1C}">
                <a14:useLocalDpi xmlns:a14="http://schemas.microsoft.com/office/drawing/2010/main" val="0"/>
              </a:ext>
            </a:extLst>
          </a:blip>
          <a:srcRect l="15508" t="29529" r="16310" b="36612"/>
          <a:stretch/>
        </p:blipFill>
        <p:spPr>
          <a:xfrm>
            <a:off x="4181135" y="6576663"/>
            <a:ext cx="740490" cy="206176"/>
          </a:xfrm>
          <a:prstGeom prst="rect">
            <a:avLst/>
          </a:prstGeom>
        </p:spPr>
      </p:pic>
      <p:sp>
        <p:nvSpPr>
          <p:cNvPr id="10" name="Marcador de número de diapositiva 9"/>
          <p:cNvSpPr>
            <a:spLocks noGrp="1"/>
          </p:cNvSpPr>
          <p:nvPr>
            <p:ph type="sldNum" sz="quarter" idx="12"/>
          </p:nvPr>
        </p:nvSpPr>
        <p:spPr/>
        <p:txBody>
          <a:bodyPr/>
          <a:lstStyle/>
          <a:p>
            <a:fld id="{062EA5A5-F449-456E-B444-A91810689C1F}" type="slidenum">
              <a:rPr lang="en-US" smtClean="0"/>
              <a:t>5</a:t>
            </a:fld>
            <a:endParaRPr lang="en-US" dirty="0"/>
          </a:p>
        </p:txBody>
      </p:sp>
      <p:pic>
        <p:nvPicPr>
          <p:cNvPr id="36" name="Imagen 35"/>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41899" y="1699978"/>
            <a:ext cx="1099593" cy="2057810"/>
          </a:xfrm>
          <a:prstGeom prst="rect">
            <a:avLst/>
          </a:prstGeom>
        </p:spPr>
      </p:pic>
      <p:sp>
        <p:nvSpPr>
          <p:cNvPr id="37" name="CuadroTexto 36"/>
          <p:cNvSpPr txBox="1"/>
          <p:nvPr/>
        </p:nvSpPr>
        <p:spPr>
          <a:xfrm>
            <a:off x="3786632" y="2050623"/>
            <a:ext cx="1512168" cy="369332"/>
          </a:xfrm>
          <a:prstGeom prst="rect">
            <a:avLst/>
          </a:prstGeom>
          <a:noFill/>
        </p:spPr>
        <p:txBody>
          <a:bodyPr wrap="square" rtlCol="0">
            <a:spAutoFit/>
          </a:bodyPr>
          <a:lstStyle/>
          <a:p>
            <a:r>
              <a:rPr lang="en-US" dirty="0">
                <a:latin typeface="Calibri Light" panose="020F0302020204030204" pitchFamily="34" charset="0"/>
              </a:rPr>
              <a:t>Veins</a:t>
            </a:r>
            <a:endParaRPr lang="en-US" dirty="0">
              <a:latin typeface="Calibri Light" panose="020F0302020204030204" pitchFamily="34" charset="0"/>
            </a:endParaRPr>
          </a:p>
        </p:txBody>
      </p:sp>
      <p:sp>
        <p:nvSpPr>
          <p:cNvPr id="38" name="CuadroTexto 37"/>
          <p:cNvSpPr txBox="1"/>
          <p:nvPr/>
        </p:nvSpPr>
        <p:spPr>
          <a:xfrm>
            <a:off x="3800902" y="4062365"/>
            <a:ext cx="1512168" cy="369332"/>
          </a:xfrm>
          <a:prstGeom prst="rect">
            <a:avLst/>
          </a:prstGeom>
          <a:noFill/>
        </p:spPr>
        <p:txBody>
          <a:bodyPr wrap="square" rtlCol="0">
            <a:spAutoFit/>
          </a:bodyPr>
          <a:lstStyle/>
          <a:p>
            <a:r>
              <a:rPr lang="en-US" dirty="0">
                <a:latin typeface="Calibri Light" panose="020F0302020204030204" pitchFamily="34" charset="0"/>
              </a:rPr>
              <a:t>Lungs</a:t>
            </a:r>
            <a:endParaRPr lang="en-US" dirty="0">
              <a:latin typeface="Calibri Light" panose="020F0302020204030204" pitchFamily="34" charset="0"/>
            </a:endParaRPr>
          </a:p>
        </p:txBody>
      </p:sp>
      <p:cxnSp>
        <p:nvCxnSpPr>
          <p:cNvPr id="39" name="Conector curvado 38"/>
          <p:cNvCxnSpPr/>
          <p:nvPr/>
        </p:nvCxnSpPr>
        <p:spPr>
          <a:xfrm>
            <a:off x="4285650" y="1500300"/>
            <a:ext cx="814427" cy="342398"/>
          </a:xfrm>
          <a:prstGeom prst="curvedConnector3">
            <a:avLst>
              <a:gd name="adj1" fmla="val 9609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0" name="Conector curvado 39"/>
          <p:cNvCxnSpPr/>
          <p:nvPr/>
        </p:nvCxnSpPr>
        <p:spPr>
          <a:xfrm rot="10800000" flipV="1">
            <a:off x="4278860" y="4555104"/>
            <a:ext cx="821216" cy="216945"/>
          </a:xfrm>
          <a:prstGeom prst="curvedConnector3">
            <a:avLst>
              <a:gd name="adj1" fmla="val -399"/>
            </a:avLst>
          </a:prstGeom>
          <a:ln>
            <a:tailEnd type="triangle"/>
          </a:ln>
        </p:spPr>
        <p:style>
          <a:lnRef idx="3">
            <a:schemeClr val="accent5"/>
          </a:lnRef>
          <a:fillRef idx="0">
            <a:schemeClr val="accent5"/>
          </a:fillRef>
          <a:effectRef idx="2">
            <a:schemeClr val="accent5"/>
          </a:effectRef>
          <a:fontRef idx="minor">
            <a:schemeClr val="tx1"/>
          </a:fontRef>
        </p:style>
      </p:cxnSp>
      <p:sp>
        <p:nvSpPr>
          <p:cNvPr id="42" name="CuadroTexto 41"/>
          <p:cNvSpPr txBox="1"/>
          <p:nvPr/>
        </p:nvSpPr>
        <p:spPr>
          <a:xfrm>
            <a:off x="6899773" y="2050623"/>
            <a:ext cx="1512168" cy="369332"/>
          </a:xfrm>
          <a:prstGeom prst="rect">
            <a:avLst/>
          </a:prstGeom>
          <a:noFill/>
        </p:spPr>
        <p:txBody>
          <a:bodyPr wrap="square" rtlCol="0">
            <a:spAutoFit/>
          </a:bodyPr>
          <a:lstStyle/>
          <a:p>
            <a:r>
              <a:rPr lang="en-US" dirty="0">
                <a:latin typeface="Calibri Light" panose="020F0302020204030204" pitchFamily="34" charset="0"/>
              </a:rPr>
              <a:t>Lungs</a:t>
            </a:r>
            <a:endParaRPr lang="en-US" dirty="0">
              <a:latin typeface="Calibri Light" panose="020F0302020204030204" pitchFamily="34" charset="0"/>
            </a:endParaRPr>
          </a:p>
        </p:txBody>
      </p:sp>
      <p:sp>
        <p:nvSpPr>
          <p:cNvPr id="43" name="CuadroTexto 42"/>
          <p:cNvSpPr txBox="1"/>
          <p:nvPr/>
        </p:nvSpPr>
        <p:spPr>
          <a:xfrm>
            <a:off x="6844969" y="3877699"/>
            <a:ext cx="1512168" cy="369332"/>
          </a:xfrm>
          <a:prstGeom prst="rect">
            <a:avLst/>
          </a:prstGeom>
          <a:noFill/>
        </p:spPr>
        <p:txBody>
          <a:bodyPr wrap="square" rtlCol="0">
            <a:spAutoFit/>
          </a:bodyPr>
          <a:lstStyle/>
          <a:p>
            <a:r>
              <a:rPr lang="en-US" dirty="0">
                <a:latin typeface="Calibri Light" panose="020F0302020204030204" pitchFamily="34" charset="0"/>
              </a:rPr>
              <a:t>Arteries</a:t>
            </a:r>
            <a:endParaRPr lang="en-US" dirty="0">
              <a:latin typeface="Calibri Light" panose="020F0302020204030204" pitchFamily="34" charset="0"/>
            </a:endParaRPr>
          </a:p>
        </p:txBody>
      </p:sp>
      <p:cxnSp>
        <p:nvCxnSpPr>
          <p:cNvPr id="44" name="Conector curvado 43"/>
          <p:cNvCxnSpPr/>
          <p:nvPr/>
        </p:nvCxnSpPr>
        <p:spPr>
          <a:xfrm rot="10800000" flipV="1">
            <a:off x="6986506" y="1579921"/>
            <a:ext cx="772861" cy="277828"/>
          </a:xfrm>
          <a:prstGeom prst="curvedConnector3">
            <a:avLst>
              <a:gd name="adj1" fmla="val 97326"/>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45" name="Conector curvado 44"/>
          <p:cNvCxnSpPr/>
          <p:nvPr/>
        </p:nvCxnSpPr>
        <p:spPr>
          <a:xfrm>
            <a:off x="6944757" y="4540290"/>
            <a:ext cx="856356" cy="214028"/>
          </a:xfrm>
          <a:prstGeom prst="curvedConnector3">
            <a:avLst>
              <a:gd name="adj1" fmla="val 1669"/>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pic>
        <p:nvPicPr>
          <p:cNvPr id="46" name="Imagen 4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70330" y="1485102"/>
            <a:ext cx="1071083" cy="1155381"/>
          </a:xfrm>
          <a:prstGeom prst="rect">
            <a:avLst/>
          </a:prstGeom>
        </p:spPr>
      </p:pic>
      <p:pic>
        <p:nvPicPr>
          <p:cNvPr id="47" name="Imagen 4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70329" y="3160034"/>
            <a:ext cx="1147228" cy="2146955"/>
          </a:xfrm>
          <a:prstGeom prst="rect">
            <a:avLst/>
          </a:prstGeom>
        </p:spPr>
      </p:pic>
      <p:sp>
        <p:nvSpPr>
          <p:cNvPr id="48" name="CuadroTexto 47"/>
          <p:cNvSpPr txBox="1"/>
          <p:nvPr/>
        </p:nvSpPr>
        <p:spPr>
          <a:xfrm>
            <a:off x="4654945" y="5349739"/>
            <a:ext cx="2520280" cy="338554"/>
          </a:xfrm>
          <a:prstGeom prst="rect">
            <a:avLst/>
          </a:prstGeom>
          <a:noFill/>
        </p:spPr>
        <p:txBody>
          <a:bodyPr wrap="square" rtlCol="0">
            <a:spAutoFit/>
          </a:bodyPr>
          <a:lstStyle/>
          <a:p>
            <a:pPr algn="ctr"/>
            <a:r>
              <a:rPr lang="en-US" sz="1600" dirty="0">
                <a:latin typeface="Calibri Light" panose="020F0302020204030204" pitchFamily="34" charset="0"/>
              </a:rPr>
              <a:t>Cardiovascular system</a:t>
            </a:r>
            <a:endParaRPr lang="en-US" sz="1600" dirty="0">
              <a:latin typeface="Calibri Light" panose="020F0302020204030204" pitchFamily="34" charset="0"/>
            </a:endParaRPr>
          </a:p>
        </p:txBody>
      </p:sp>
      <p:pic>
        <p:nvPicPr>
          <p:cNvPr id="2" name="Imagen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547556">
            <a:off x="5020606" y="1546012"/>
            <a:ext cx="2003620" cy="3140674"/>
          </a:xfrm>
          <a:prstGeom prst="rect">
            <a:avLst/>
          </a:prstGeom>
        </p:spPr>
      </p:pic>
      <p:pic>
        <p:nvPicPr>
          <p:cNvPr id="49" name="Imagen 4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3906" y="4165709"/>
            <a:ext cx="1071083" cy="1155381"/>
          </a:xfrm>
          <a:prstGeom prst="rect">
            <a:avLst/>
          </a:prstGeom>
        </p:spPr>
      </p:pic>
      <p:sp>
        <p:nvSpPr>
          <p:cNvPr id="4" name="CuadroTexto 3"/>
          <p:cNvSpPr txBox="1"/>
          <p:nvPr/>
        </p:nvSpPr>
        <p:spPr>
          <a:xfrm>
            <a:off x="5137452" y="2755202"/>
            <a:ext cx="504825" cy="369332"/>
          </a:xfrm>
          <a:prstGeom prst="rect">
            <a:avLst/>
          </a:prstGeom>
          <a:noFill/>
        </p:spPr>
        <p:txBody>
          <a:bodyPr wrap="square" rtlCol="0">
            <a:spAutoFit/>
          </a:bodyPr>
          <a:lstStyle/>
          <a:p>
            <a:r>
              <a:rPr lang="en-US" dirty="0" smtClean="0"/>
              <a:t>RA</a:t>
            </a:r>
            <a:endParaRPr lang="en-US" dirty="0"/>
          </a:p>
        </p:txBody>
      </p:sp>
      <p:sp>
        <p:nvSpPr>
          <p:cNvPr id="50" name="CuadroTexto 49"/>
          <p:cNvSpPr txBox="1"/>
          <p:nvPr/>
        </p:nvSpPr>
        <p:spPr>
          <a:xfrm>
            <a:off x="5185077" y="3507677"/>
            <a:ext cx="504825" cy="369332"/>
          </a:xfrm>
          <a:prstGeom prst="rect">
            <a:avLst/>
          </a:prstGeom>
          <a:noFill/>
        </p:spPr>
        <p:txBody>
          <a:bodyPr wrap="square" rtlCol="0">
            <a:spAutoFit/>
          </a:bodyPr>
          <a:lstStyle/>
          <a:p>
            <a:r>
              <a:rPr lang="en-US" dirty="0" smtClean="0"/>
              <a:t>RV</a:t>
            </a:r>
            <a:endParaRPr lang="en-US" dirty="0"/>
          </a:p>
        </p:txBody>
      </p:sp>
      <p:sp>
        <p:nvSpPr>
          <p:cNvPr id="51" name="CuadroTexto 50"/>
          <p:cNvSpPr txBox="1"/>
          <p:nvPr/>
        </p:nvSpPr>
        <p:spPr>
          <a:xfrm>
            <a:off x="6120162" y="2975368"/>
            <a:ext cx="504825" cy="369332"/>
          </a:xfrm>
          <a:prstGeom prst="rect">
            <a:avLst/>
          </a:prstGeom>
          <a:noFill/>
        </p:spPr>
        <p:txBody>
          <a:bodyPr wrap="square" rtlCol="0">
            <a:spAutoFit/>
          </a:bodyPr>
          <a:lstStyle/>
          <a:p>
            <a:r>
              <a:rPr lang="en-US" dirty="0"/>
              <a:t>L</a:t>
            </a:r>
            <a:r>
              <a:rPr lang="en-US" dirty="0" smtClean="0"/>
              <a:t>A</a:t>
            </a:r>
            <a:endParaRPr lang="en-US" dirty="0"/>
          </a:p>
        </p:txBody>
      </p:sp>
      <p:sp>
        <p:nvSpPr>
          <p:cNvPr id="52" name="CuadroTexto 51"/>
          <p:cNvSpPr txBox="1"/>
          <p:nvPr/>
        </p:nvSpPr>
        <p:spPr>
          <a:xfrm>
            <a:off x="5979979" y="3601306"/>
            <a:ext cx="504825" cy="369332"/>
          </a:xfrm>
          <a:prstGeom prst="rect">
            <a:avLst/>
          </a:prstGeom>
          <a:noFill/>
        </p:spPr>
        <p:txBody>
          <a:bodyPr wrap="square" rtlCol="0">
            <a:spAutoFit/>
          </a:bodyPr>
          <a:lstStyle/>
          <a:p>
            <a:r>
              <a:rPr lang="en-US" dirty="0" smtClean="0"/>
              <a:t>LV</a:t>
            </a:r>
            <a:endParaRPr lang="en-US" dirty="0"/>
          </a:p>
        </p:txBody>
      </p:sp>
    </p:spTree>
    <p:extLst>
      <p:ext uri="{BB962C8B-B14F-4D97-AF65-F5344CB8AC3E}">
        <p14:creationId xmlns:p14="http://schemas.microsoft.com/office/powerpoint/2010/main" val="4076869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967" y="403174"/>
            <a:ext cx="2691572" cy="2218180"/>
          </a:xfrm>
          <a:prstGeom prst="rect">
            <a:avLst/>
          </a:prstGeom>
        </p:spPr>
      </p:pic>
      <p:sp>
        <p:nvSpPr>
          <p:cNvPr id="3" name="Subtítulo 2"/>
          <p:cNvSpPr>
            <a:spLocks noGrp="1"/>
          </p:cNvSpPr>
          <p:nvPr>
            <p:ph type="subTitle" idx="1"/>
          </p:nvPr>
        </p:nvSpPr>
        <p:spPr>
          <a:xfrm>
            <a:off x="403412" y="561975"/>
            <a:ext cx="11510682" cy="5444379"/>
          </a:xfrm>
        </p:spPr>
        <p:txBody>
          <a:bodyPr>
            <a:normAutofit/>
          </a:bodyPr>
          <a:lstStyle/>
          <a:p>
            <a:pPr algn="l"/>
            <a:r>
              <a:rPr lang="en-US" b="1" dirty="0" smtClean="0">
                <a:latin typeface="+mj-lt"/>
              </a:rPr>
              <a:t>Introduction</a:t>
            </a:r>
          </a:p>
          <a:p>
            <a:pPr algn="l"/>
            <a:r>
              <a:rPr lang="en-US" sz="2000" b="1" dirty="0" smtClean="0">
                <a:latin typeface="+mj-lt"/>
              </a:rPr>
              <a:t>Coronary system</a:t>
            </a:r>
          </a:p>
          <a:p>
            <a:pPr algn="l"/>
            <a:endParaRPr lang="en-US" dirty="0">
              <a:latin typeface="+mj-lt"/>
            </a:endParaRPr>
          </a:p>
        </p:txBody>
      </p:sp>
      <p:pic>
        <p:nvPicPr>
          <p:cNvPr id="5" name="Imagen 4"/>
          <p:cNvPicPr>
            <a:picLocks noChangeAspect="1"/>
          </p:cNvPicPr>
          <p:nvPr/>
        </p:nvPicPr>
        <p:blipFill rotWithShape="1">
          <a:blip r:embed="rId4" cstate="print">
            <a:extLst>
              <a:ext uri="{28A0092B-C50C-407E-A947-70E740481C1C}">
                <a14:useLocalDpi xmlns:a14="http://schemas.microsoft.com/office/drawing/2010/main" val="0"/>
              </a:ext>
            </a:extLst>
          </a:blip>
          <a:srcRect t="13629" b="27740"/>
          <a:stretch/>
        </p:blipFill>
        <p:spPr>
          <a:xfrm>
            <a:off x="1" y="6574226"/>
            <a:ext cx="1120588" cy="247917"/>
          </a:xfrm>
          <a:prstGeom prst="rect">
            <a:avLst/>
          </a:prstGeom>
        </p:spPr>
      </p:pic>
      <p:sp>
        <p:nvSpPr>
          <p:cNvPr id="7" name="Rectángulo 6"/>
          <p:cNvSpPr/>
          <p:nvPr/>
        </p:nvSpPr>
        <p:spPr>
          <a:xfrm>
            <a:off x="0" y="6266329"/>
            <a:ext cx="12192000" cy="58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rPr>
              <a:t>SSCP 2018, La Jolla, CA, USA 8-17 August 2018</a:t>
            </a:r>
            <a:endParaRPr lang="en-US" sz="1400" b="1" dirty="0">
              <a:solidFill>
                <a:schemeClr val="tx1"/>
              </a:solidFill>
              <a:latin typeface="+mj-lt"/>
            </a:endParaRPr>
          </a:p>
        </p:txBody>
      </p:sp>
      <p:pic>
        <p:nvPicPr>
          <p:cNvPr id="8" name="Imagen 7"/>
          <p:cNvPicPr>
            <a:picLocks noChangeAspect="1"/>
          </p:cNvPicPr>
          <p:nvPr/>
        </p:nvPicPr>
        <p:blipFill rotWithShape="1">
          <a:blip r:embed="rId5" cstate="print">
            <a:extLst>
              <a:ext uri="{28A0092B-C50C-407E-A947-70E740481C1C}">
                <a14:useLocalDpi xmlns:a14="http://schemas.microsoft.com/office/drawing/2010/main" val="0"/>
              </a:ext>
            </a:extLst>
          </a:blip>
          <a:srcRect l="20489" t="28687" b="23278"/>
          <a:stretch/>
        </p:blipFill>
        <p:spPr>
          <a:xfrm>
            <a:off x="1524000" y="6603113"/>
            <a:ext cx="2142565" cy="219027"/>
          </a:xfrm>
          <a:prstGeom prst="rect">
            <a:avLst/>
          </a:prstGeom>
        </p:spPr>
      </p:pic>
      <p:pic>
        <p:nvPicPr>
          <p:cNvPr id="9" name="Imagen 8"/>
          <p:cNvPicPr>
            <a:picLocks noChangeAspect="1"/>
          </p:cNvPicPr>
          <p:nvPr/>
        </p:nvPicPr>
        <p:blipFill rotWithShape="1">
          <a:blip r:embed="rId6" cstate="print">
            <a:extLst>
              <a:ext uri="{28A0092B-C50C-407E-A947-70E740481C1C}">
                <a14:useLocalDpi xmlns:a14="http://schemas.microsoft.com/office/drawing/2010/main" val="0"/>
              </a:ext>
            </a:extLst>
          </a:blip>
          <a:srcRect l="15508" t="29529" r="16310" b="36612"/>
          <a:stretch/>
        </p:blipFill>
        <p:spPr>
          <a:xfrm>
            <a:off x="4181135" y="6576663"/>
            <a:ext cx="740490" cy="206176"/>
          </a:xfrm>
          <a:prstGeom prst="rect">
            <a:avLst/>
          </a:prstGeom>
        </p:spPr>
      </p:pic>
      <p:sp>
        <p:nvSpPr>
          <p:cNvPr id="10" name="Marcador de número de diapositiva 9"/>
          <p:cNvSpPr>
            <a:spLocks noGrp="1"/>
          </p:cNvSpPr>
          <p:nvPr>
            <p:ph type="sldNum" sz="quarter" idx="12"/>
          </p:nvPr>
        </p:nvSpPr>
        <p:spPr/>
        <p:txBody>
          <a:bodyPr/>
          <a:lstStyle/>
          <a:p>
            <a:fld id="{062EA5A5-F449-456E-B444-A91810689C1F}" type="slidenum">
              <a:rPr lang="en-US" smtClean="0"/>
              <a:t>6</a:t>
            </a:fld>
            <a:endParaRPr lang="en-US"/>
          </a:p>
        </p:txBody>
      </p:sp>
      <p:pic>
        <p:nvPicPr>
          <p:cNvPr id="4" name="Imagen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212786">
            <a:off x="2556537" y="1217539"/>
            <a:ext cx="2882568" cy="3974450"/>
          </a:xfrm>
          <a:prstGeom prst="rect">
            <a:avLst/>
          </a:prstGeom>
        </p:spPr>
      </p:pic>
      <p:pic>
        <p:nvPicPr>
          <p:cNvPr id="6" name="Imagen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0423093">
            <a:off x="6650131" y="1473875"/>
            <a:ext cx="2935224" cy="4160520"/>
          </a:xfrm>
          <a:prstGeom prst="rect">
            <a:avLst/>
          </a:prstGeom>
        </p:spPr>
      </p:pic>
      <p:sp>
        <p:nvSpPr>
          <p:cNvPr id="12" name="CuadroTexto 11"/>
          <p:cNvSpPr txBox="1"/>
          <p:nvPr/>
        </p:nvSpPr>
        <p:spPr>
          <a:xfrm>
            <a:off x="2432065" y="5234000"/>
            <a:ext cx="2520280" cy="584775"/>
          </a:xfrm>
          <a:prstGeom prst="rect">
            <a:avLst/>
          </a:prstGeom>
          <a:noFill/>
        </p:spPr>
        <p:txBody>
          <a:bodyPr wrap="square" rtlCol="0">
            <a:spAutoFit/>
          </a:bodyPr>
          <a:lstStyle/>
          <a:p>
            <a:pPr algn="ctr"/>
            <a:r>
              <a:rPr lang="en-US" sz="1600" dirty="0" smtClean="0">
                <a:latin typeface="Calibri Light" panose="020F0302020204030204" pitchFamily="34" charset="0"/>
              </a:rPr>
              <a:t>Heart frontal view of coronary system</a:t>
            </a:r>
            <a:endParaRPr lang="en-US" sz="1600" dirty="0">
              <a:latin typeface="Calibri Light" panose="020F0302020204030204" pitchFamily="34" charset="0"/>
            </a:endParaRPr>
          </a:p>
        </p:txBody>
      </p:sp>
      <p:sp>
        <p:nvSpPr>
          <p:cNvPr id="13" name="CuadroTexto 12"/>
          <p:cNvSpPr txBox="1"/>
          <p:nvPr/>
        </p:nvSpPr>
        <p:spPr>
          <a:xfrm>
            <a:off x="6865415" y="5194092"/>
            <a:ext cx="2520280" cy="584775"/>
          </a:xfrm>
          <a:prstGeom prst="rect">
            <a:avLst/>
          </a:prstGeom>
          <a:noFill/>
        </p:spPr>
        <p:txBody>
          <a:bodyPr wrap="square" rtlCol="0">
            <a:spAutoFit/>
          </a:bodyPr>
          <a:lstStyle/>
          <a:p>
            <a:pPr algn="ctr"/>
            <a:r>
              <a:rPr lang="en-US" sz="1600" dirty="0" smtClean="0">
                <a:latin typeface="Calibri Light" panose="020F0302020204030204" pitchFamily="34" charset="0"/>
              </a:rPr>
              <a:t>Heart back view of coronary system</a:t>
            </a:r>
            <a:endParaRPr lang="en-US" sz="1600" dirty="0">
              <a:latin typeface="Calibri Light" panose="020F0302020204030204" pitchFamily="34" charset="0"/>
            </a:endParaRPr>
          </a:p>
        </p:txBody>
      </p:sp>
    </p:spTree>
    <p:extLst>
      <p:ext uri="{BB962C8B-B14F-4D97-AF65-F5344CB8AC3E}">
        <p14:creationId xmlns:p14="http://schemas.microsoft.com/office/powerpoint/2010/main" val="1278199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03412" y="561975"/>
            <a:ext cx="11510682" cy="5444379"/>
          </a:xfrm>
        </p:spPr>
        <p:txBody>
          <a:bodyPr>
            <a:normAutofit/>
          </a:bodyPr>
          <a:lstStyle/>
          <a:p>
            <a:pPr algn="l"/>
            <a:r>
              <a:rPr lang="en-US" b="1" dirty="0" smtClean="0">
                <a:latin typeface="+mj-lt"/>
              </a:rPr>
              <a:t>Introduction</a:t>
            </a:r>
          </a:p>
          <a:p>
            <a:pPr algn="l"/>
            <a:r>
              <a:rPr lang="en-US" sz="2000" b="1" dirty="0" smtClean="0">
                <a:latin typeface="+mj-lt"/>
              </a:rPr>
              <a:t>Coronary system</a:t>
            </a:r>
          </a:p>
          <a:p>
            <a:pPr algn="l"/>
            <a:endParaRPr lang="en-US" dirty="0">
              <a:latin typeface="+mj-lt"/>
            </a:endParaRPr>
          </a:p>
        </p:txBody>
      </p:sp>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3629" b="27740"/>
          <a:stretch/>
        </p:blipFill>
        <p:spPr>
          <a:xfrm>
            <a:off x="1" y="6574226"/>
            <a:ext cx="1120588" cy="247917"/>
          </a:xfrm>
          <a:prstGeom prst="rect">
            <a:avLst/>
          </a:prstGeom>
        </p:spPr>
      </p:pic>
      <p:sp>
        <p:nvSpPr>
          <p:cNvPr id="7" name="Rectángulo 6"/>
          <p:cNvSpPr/>
          <p:nvPr/>
        </p:nvSpPr>
        <p:spPr>
          <a:xfrm>
            <a:off x="0" y="6266329"/>
            <a:ext cx="12192000" cy="58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rPr>
              <a:t>SSCP 2018, La Jolla, CA, USA 8-17 August 2018</a:t>
            </a:r>
            <a:endParaRPr lang="en-US" sz="1400" b="1" dirty="0">
              <a:solidFill>
                <a:schemeClr val="tx1"/>
              </a:solidFill>
              <a:latin typeface="+mj-lt"/>
            </a:endParaRPr>
          </a:p>
        </p:txBody>
      </p:sp>
      <p:pic>
        <p:nvPicPr>
          <p:cNvPr id="8" name="Imagen 7"/>
          <p:cNvPicPr>
            <a:picLocks noChangeAspect="1"/>
          </p:cNvPicPr>
          <p:nvPr/>
        </p:nvPicPr>
        <p:blipFill rotWithShape="1">
          <a:blip r:embed="rId4" cstate="print">
            <a:extLst>
              <a:ext uri="{28A0092B-C50C-407E-A947-70E740481C1C}">
                <a14:useLocalDpi xmlns:a14="http://schemas.microsoft.com/office/drawing/2010/main" val="0"/>
              </a:ext>
            </a:extLst>
          </a:blip>
          <a:srcRect l="20489" t="28687" b="23278"/>
          <a:stretch/>
        </p:blipFill>
        <p:spPr>
          <a:xfrm>
            <a:off x="1524000" y="6603113"/>
            <a:ext cx="2142565" cy="219027"/>
          </a:xfrm>
          <a:prstGeom prst="rect">
            <a:avLst/>
          </a:prstGeom>
        </p:spPr>
      </p:pic>
      <p:pic>
        <p:nvPicPr>
          <p:cNvPr id="9" name="Imagen 8"/>
          <p:cNvPicPr>
            <a:picLocks noChangeAspect="1"/>
          </p:cNvPicPr>
          <p:nvPr/>
        </p:nvPicPr>
        <p:blipFill rotWithShape="1">
          <a:blip r:embed="rId5" cstate="print">
            <a:extLst>
              <a:ext uri="{28A0092B-C50C-407E-A947-70E740481C1C}">
                <a14:useLocalDpi xmlns:a14="http://schemas.microsoft.com/office/drawing/2010/main" val="0"/>
              </a:ext>
            </a:extLst>
          </a:blip>
          <a:srcRect l="15508" t="29529" r="16310" b="36612"/>
          <a:stretch/>
        </p:blipFill>
        <p:spPr>
          <a:xfrm>
            <a:off x="4181135" y="6576663"/>
            <a:ext cx="740490" cy="206176"/>
          </a:xfrm>
          <a:prstGeom prst="rect">
            <a:avLst/>
          </a:prstGeom>
        </p:spPr>
      </p:pic>
      <p:sp>
        <p:nvSpPr>
          <p:cNvPr id="10" name="Marcador de número de diapositiva 9"/>
          <p:cNvSpPr>
            <a:spLocks noGrp="1"/>
          </p:cNvSpPr>
          <p:nvPr>
            <p:ph type="sldNum" sz="quarter" idx="12"/>
          </p:nvPr>
        </p:nvSpPr>
        <p:spPr/>
        <p:txBody>
          <a:bodyPr/>
          <a:lstStyle/>
          <a:p>
            <a:fld id="{062EA5A5-F449-456E-B444-A91810689C1F}" type="slidenum">
              <a:rPr lang="en-US" smtClean="0"/>
              <a:t>7</a:t>
            </a:fld>
            <a:endParaRPr lang="en-US"/>
          </a:p>
        </p:txBody>
      </p:sp>
      <p:pic>
        <p:nvPicPr>
          <p:cNvPr id="2" name="Imagen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13239" y="1823522"/>
            <a:ext cx="2315295" cy="3490395"/>
          </a:xfrm>
          <a:prstGeom prst="rect">
            <a:avLst/>
          </a:prstGeom>
        </p:spPr>
      </p:pic>
      <p:sp>
        <p:nvSpPr>
          <p:cNvPr id="14" name="CuadroTexto 13"/>
          <p:cNvSpPr txBox="1"/>
          <p:nvPr/>
        </p:nvSpPr>
        <p:spPr>
          <a:xfrm>
            <a:off x="1524000" y="5490858"/>
            <a:ext cx="2520280" cy="338554"/>
          </a:xfrm>
          <a:prstGeom prst="rect">
            <a:avLst/>
          </a:prstGeom>
          <a:noFill/>
        </p:spPr>
        <p:txBody>
          <a:bodyPr wrap="square" rtlCol="0">
            <a:spAutoFit/>
          </a:bodyPr>
          <a:lstStyle/>
          <a:p>
            <a:pPr algn="ctr"/>
            <a:r>
              <a:rPr lang="en-US" sz="1600" dirty="0" smtClean="0">
                <a:latin typeface="Calibri Light" panose="020F0302020204030204" pitchFamily="34" charset="0"/>
              </a:rPr>
              <a:t>Resin cast of blood vessels</a:t>
            </a:r>
            <a:endParaRPr lang="en-US" sz="1600" dirty="0">
              <a:latin typeface="Calibri Light" panose="020F0302020204030204" pitchFamily="34" charset="0"/>
            </a:endParaRPr>
          </a:p>
        </p:txBody>
      </p:sp>
      <p:sp>
        <p:nvSpPr>
          <p:cNvPr id="15" name="Rectángulo 14"/>
          <p:cNvSpPr/>
          <p:nvPr/>
        </p:nvSpPr>
        <p:spPr>
          <a:xfrm>
            <a:off x="4698999" y="2078336"/>
            <a:ext cx="6595533" cy="646331"/>
          </a:xfrm>
          <a:prstGeom prst="rect">
            <a:avLst/>
          </a:prstGeom>
        </p:spPr>
        <p:txBody>
          <a:bodyPr wrap="square">
            <a:spAutoFit/>
          </a:bodyPr>
          <a:lstStyle/>
          <a:p>
            <a:r>
              <a:rPr lang="en-US" b="0" i="0" dirty="0" smtClean="0">
                <a:solidFill>
                  <a:srgbClr val="000000"/>
                </a:solidFill>
                <a:effectLst/>
              </a:rPr>
              <a:t>Coronary heart disease (CHD) is a disease in which a waxy substance called plaque builds up inside the coronary arteries. </a:t>
            </a:r>
            <a:endParaRPr lang="en-US" dirty="0"/>
          </a:p>
        </p:txBody>
      </p:sp>
      <p:sp>
        <p:nvSpPr>
          <p:cNvPr id="16" name="Rectángulo 15"/>
          <p:cNvSpPr/>
          <p:nvPr/>
        </p:nvSpPr>
        <p:spPr>
          <a:xfrm>
            <a:off x="5672667" y="3177820"/>
            <a:ext cx="4318000" cy="646331"/>
          </a:xfrm>
          <a:prstGeom prst="rect">
            <a:avLst/>
          </a:prstGeom>
        </p:spPr>
        <p:txBody>
          <a:bodyPr wrap="square">
            <a:spAutoFit/>
          </a:bodyPr>
          <a:lstStyle/>
          <a:p>
            <a:pPr algn="ctr"/>
            <a:r>
              <a:rPr lang="en-US" b="1" i="0" dirty="0" smtClean="0">
                <a:solidFill>
                  <a:srgbClr val="000000"/>
                </a:solidFill>
                <a:effectLst/>
              </a:rPr>
              <a:t>These arteries supply oxygen-rich blood to your heart muscle!!</a:t>
            </a:r>
            <a:endParaRPr lang="en-US" b="1" dirty="0"/>
          </a:p>
        </p:txBody>
      </p:sp>
    </p:spTree>
    <p:extLst>
      <p:ext uri="{BB962C8B-B14F-4D97-AF65-F5344CB8AC3E}">
        <p14:creationId xmlns:p14="http://schemas.microsoft.com/office/powerpoint/2010/main" val="541480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03412" y="561975"/>
            <a:ext cx="11510682" cy="5444379"/>
          </a:xfrm>
        </p:spPr>
        <p:txBody>
          <a:bodyPr>
            <a:normAutofit/>
          </a:bodyPr>
          <a:lstStyle/>
          <a:p>
            <a:pPr algn="l"/>
            <a:r>
              <a:rPr lang="en-US" b="1" dirty="0" smtClean="0">
                <a:latin typeface="+mj-lt"/>
              </a:rPr>
              <a:t>Methods</a:t>
            </a:r>
            <a:endParaRPr lang="en-US" sz="2000" b="1" dirty="0" smtClean="0">
              <a:latin typeface="+mj-lt"/>
            </a:endParaRPr>
          </a:p>
          <a:p>
            <a:pPr marL="342900" indent="-342900" algn="l">
              <a:buFont typeface="Arial" panose="020B0604020202020204" pitchFamily="34" charset="0"/>
              <a:buChar char="•"/>
            </a:pPr>
            <a:endParaRPr lang="en-US" sz="2000" dirty="0" smtClean="0"/>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smtClean="0"/>
              <a:t>Computational </a:t>
            </a:r>
            <a:r>
              <a:rPr lang="en-US" sz="2000" dirty="0"/>
              <a:t>modelling of the blood supply chain to the heart can help us better understand the mechanisms of obstructive CVDs such as coronary heart disease and identify risk </a:t>
            </a:r>
            <a:r>
              <a:rPr lang="en-US" sz="2000" dirty="0" smtClean="0"/>
              <a:t>factors.</a:t>
            </a:r>
          </a:p>
          <a:p>
            <a:pPr algn="l"/>
            <a:endParaRPr lang="en-US" sz="2000" b="1" dirty="0"/>
          </a:p>
          <a:p>
            <a:pPr algn="l"/>
            <a:r>
              <a:rPr lang="en-US" sz="2000" b="1" dirty="0" smtClean="0"/>
              <a:t>	Appropriate Modeling is a major challenge!</a:t>
            </a:r>
          </a:p>
          <a:p>
            <a:pPr algn="l"/>
            <a:endParaRPr lang="en-US" sz="2000" dirty="0" smtClean="0"/>
          </a:p>
          <a:p>
            <a:pPr algn="l"/>
            <a:r>
              <a:rPr lang="en-US" sz="2000" dirty="0" smtClean="0"/>
              <a:t>		- Level of discrete vascular detail acquired vs required</a:t>
            </a:r>
          </a:p>
          <a:p>
            <a:pPr algn="l"/>
            <a:r>
              <a:rPr lang="en-US" sz="2000" dirty="0" smtClean="0"/>
              <a:t>		- Computational challenge (large number of branching)</a:t>
            </a:r>
          </a:p>
          <a:p>
            <a:pPr algn="l"/>
            <a:r>
              <a:rPr lang="en-US" sz="2000" dirty="0"/>
              <a:t>	</a:t>
            </a:r>
            <a:r>
              <a:rPr lang="en-US" sz="2000" dirty="0" smtClean="0"/>
              <a:t>	- Discrete </a:t>
            </a:r>
            <a:r>
              <a:rPr lang="en-US" sz="2000" dirty="0"/>
              <a:t>network was not </a:t>
            </a:r>
            <a:r>
              <a:rPr lang="en-US" sz="2000" dirty="0" smtClean="0"/>
              <a:t>fully-formed</a:t>
            </a:r>
          </a:p>
          <a:p>
            <a:pPr algn="l"/>
            <a:endParaRPr lang="en-US" sz="2000" dirty="0" smtClean="0"/>
          </a:p>
          <a:p>
            <a:pPr algn="l"/>
            <a:endParaRPr lang="en-US" dirty="0">
              <a:latin typeface="+mj-lt"/>
            </a:endParaRPr>
          </a:p>
        </p:txBody>
      </p:sp>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3629" b="27740"/>
          <a:stretch/>
        </p:blipFill>
        <p:spPr>
          <a:xfrm>
            <a:off x="1" y="6574226"/>
            <a:ext cx="1120588" cy="247917"/>
          </a:xfrm>
          <a:prstGeom prst="rect">
            <a:avLst/>
          </a:prstGeom>
        </p:spPr>
      </p:pic>
      <p:sp>
        <p:nvSpPr>
          <p:cNvPr id="7" name="Rectángulo 6"/>
          <p:cNvSpPr/>
          <p:nvPr/>
        </p:nvSpPr>
        <p:spPr>
          <a:xfrm>
            <a:off x="0" y="6266329"/>
            <a:ext cx="12192000" cy="58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rPr>
              <a:t>SSCP 2018, La Jolla, CA, USA 8-17 August 2018</a:t>
            </a:r>
            <a:endParaRPr lang="en-US" sz="1400" b="1" dirty="0">
              <a:solidFill>
                <a:schemeClr val="tx1"/>
              </a:solidFill>
              <a:latin typeface="+mj-lt"/>
            </a:endParaRPr>
          </a:p>
        </p:txBody>
      </p:sp>
      <p:pic>
        <p:nvPicPr>
          <p:cNvPr id="8" name="Imagen 7"/>
          <p:cNvPicPr>
            <a:picLocks noChangeAspect="1"/>
          </p:cNvPicPr>
          <p:nvPr/>
        </p:nvPicPr>
        <p:blipFill rotWithShape="1">
          <a:blip r:embed="rId4" cstate="print">
            <a:extLst>
              <a:ext uri="{28A0092B-C50C-407E-A947-70E740481C1C}">
                <a14:useLocalDpi xmlns:a14="http://schemas.microsoft.com/office/drawing/2010/main" val="0"/>
              </a:ext>
            </a:extLst>
          </a:blip>
          <a:srcRect l="20489" t="28687" b="23278"/>
          <a:stretch/>
        </p:blipFill>
        <p:spPr>
          <a:xfrm>
            <a:off x="1524000" y="6603113"/>
            <a:ext cx="2142565" cy="219027"/>
          </a:xfrm>
          <a:prstGeom prst="rect">
            <a:avLst/>
          </a:prstGeom>
        </p:spPr>
      </p:pic>
      <p:pic>
        <p:nvPicPr>
          <p:cNvPr id="9" name="Imagen 8"/>
          <p:cNvPicPr>
            <a:picLocks noChangeAspect="1"/>
          </p:cNvPicPr>
          <p:nvPr/>
        </p:nvPicPr>
        <p:blipFill rotWithShape="1">
          <a:blip r:embed="rId5" cstate="print">
            <a:extLst>
              <a:ext uri="{28A0092B-C50C-407E-A947-70E740481C1C}">
                <a14:useLocalDpi xmlns:a14="http://schemas.microsoft.com/office/drawing/2010/main" val="0"/>
              </a:ext>
            </a:extLst>
          </a:blip>
          <a:srcRect l="15508" t="29529" r="16310" b="36612"/>
          <a:stretch/>
        </p:blipFill>
        <p:spPr>
          <a:xfrm>
            <a:off x="4181135" y="6576663"/>
            <a:ext cx="740490" cy="206176"/>
          </a:xfrm>
          <a:prstGeom prst="rect">
            <a:avLst/>
          </a:prstGeom>
        </p:spPr>
      </p:pic>
      <p:sp>
        <p:nvSpPr>
          <p:cNvPr id="10" name="Marcador de número de diapositiva 9"/>
          <p:cNvSpPr>
            <a:spLocks noGrp="1"/>
          </p:cNvSpPr>
          <p:nvPr>
            <p:ph type="sldNum" sz="quarter" idx="12"/>
          </p:nvPr>
        </p:nvSpPr>
        <p:spPr/>
        <p:txBody>
          <a:bodyPr/>
          <a:lstStyle/>
          <a:p>
            <a:fld id="{062EA5A5-F449-456E-B444-A91810689C1F}" type="slidenum">
              <a:rPr lang="en-US" smtClean="0"/>
              <a:t>8</a:t>
            </a:fld>
            <a:endParaRPr lang="en-US"/>
          </a:p>
        </p:txBody>
      </p:sp>
    </p:spTree>
    <p:extLst>
      <p:ext uri="{BB962C8B-B14F-4D97-AF65-F5344CB8AC3E}">
        <p14:creationId xmlns:p14="http://schemas.microsoft.com/office/powerpoint/2010/main" val="1648731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ítulo 2"/>
              <p:cNvSpPr>
                <a:spLocks noGrp="1"/>
              </p:cNvSpPr>
              <p:nvPr>
                <p:ph type="subTitle" idx="1"/>
              </p:nvPr>
            </p:nvSpPr>
            <p:spPr>
              <a:xfrm>
                <a:off x="403412" y="561975"/>
                <a:ext cx="11510682" cy="5444379"/>
              </a:xfrm>
            </p:spPr>
            <p:txBody>
              <a:bodyPr>
                <a:normAutofit/>
              </a:bodyPr>
              <a:lstStyle/>
              <a:p>
                <a:pPr algn="l"/>
                <a:r>
                  <a:rPr lang="en-US" b="1" dirty="0" smtClean="0">
                    <a:latin typeface="+mj-lt"/>
                  </a:rPr>
                  <a:t>Methods</a:t>
                </a:r>
                <a:endParaRPr lang="en-US" sz="2000" b="1" dirty="0" smtClean="0">
                  <a:latin typeface="+mj-lt"/>
                </a:endParaRPr>
              </a:p>
              <a:p>
                <a:pPr algn="l"/>
                <a:r>
                  <a:rPr lang="en-US" sz="2000" b="1" dirty="0">
                    <a:latin typeface="+mj-lt"/>
                  </a:rPr>
                  <a:t>Regional Perfusion Modelling by Porous Media </a:t>
                </a:r>
                <a:r>
                  <a:rPr lang="en-US" sz="2000" b="1" dirty="0" smtClean="0">
                    <a:latin typeface="+mj-lt"/>
                  </a:rPr>
                  <a:t>Flow</a:t>
                </a:r>
              </a:p>
              <a:p>
                <a:pPr algn="l"/>
                <a:endParaRPr lang="en-US" sz="2000" b="1" dirty="0">
                  <a:latin typeface="+mj-lt"/>
                </a:endParaRPr>
              </a:p>
              <a:p>
                <a:r>
                  <a:rPr lang="en-US" sz="2000" dirty="0" smtClean="0"/>
                  <a:t>Mathematical models of flow through porous media provide a promising alternative framework </a:t>
                </a:r>
                <a:r>
                  <a:rPr lang="en-US" sz="2000" dirty="0"/>
                  <a:t>whereby </a:t>
                </a:r>
                <a:r>
                  <a:rPr lang="en-US" sz="2000" dirty="0" smtClean="0"/>
                  <a:t>the flow </a:t>
                </a:r>
                <a:r>
                  <a:rPr lang="en-US" sz="2000" dirty="0"/>
                  <a:t>at the microvascular scale is </a:t>
                </a:r>
                <a:r>
                  <a:rPr lang="en-US" sz="2000" dirty="0" smtClean="0"/>
                  <a:t>approximated by </a:t>
                </a:r>
                <a:r>
                  <a:rPr lang="en-US" sz="2000" dirty="0"/>
                  <a:t>a spatially-averaged flow on the macroscopic scale.</a:t>
                </a:r>
                <a:endParaRPr lang="en-US" sz="2000" dirty="0" smtClean="0"/>
              </a:p>
              <a:p>
                <a:pPr algn="l"/>
                <a:r>
                  <a:rPr lang="en-US" sz="2000" dirty="0" smtClean="0">
                    <a:latin typeface="+mj-lt"/>
                  </a:rPr>
                  <a:t> </a:t>
                </a:r>
              </a:p>
              <a:p>
                <a:pPr algn="l"/>
                <a:endParaRPr lang="en-US" sz="2000" b="1" dirty="0" smtClean="0">
                  <a:latin typeface="+mj-lt"/>
                </a:endParaRPr>
              </a:p>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𝑤</m:t>
                      </m:r>
                      <m:r>
                        <a:rPr lang="en-US" sz="2000" b="0" i="1" smtClean="0">
                          <a:latin typeface="Cambria Math" panose="02040503050406030204" pitchFamily="18" charset="0"/>
                        </a:rPr>
                        <m:t>+</m:t>
                      </m:r>
                      <m:r>
                        <a:rPr lang="en-US" sz="2000" b="0" i="1" smtClean="0">
                          <a:latin typeface="Cambria Math" panose="02040503050406030204" pitchFamily="18" charset="0"/>
                        </a:rPr>
                        <m:t>𝐾</m:t>
                      </m:r>
                      <m:r>
                        <a:rPr lang="en-US" sz="2000" b="0" i="1" smtClean="0">
                          <a:latin typeface="Cambria Math" panose="02040503050406030204" pitchFamily="18" charset="0"/>
                        </a:rPr>
                        <m:t>·∇</m:t>
                      </m:r>
                      <m:r>
                        <a:rPr lang="en-US" sz="2000" b="0" i="1" smtClean="0">
                          <a:latin typeface="Cambria Math" panose="02040503050406030204" pitchFamily="18" charset="0"/>
                        </a:rPr>
                        <m:t>𝑝</m:t>
                      </m:r>
                      <m:r>
                        <a:rPr lang="en-US" sz="2000" b="0" i="1" smtClean="0">
                          <a:latin typeface="Cambria Math" panose="02040503050406030204" pitchFamily="18" charset="0"/>
                        </a:rPr>
                        <m:t>=0                      </m:t>
                      </m:r>
                      <m:r>
                        <a:rPr lang="en-US" sz="2000" b="0" i="1" smtClean="0">
                          <a:latin typeface="Cambria Math" panose="02040503050406030204" pitchFamily="18" charset="0"/>
                        </a:rPr>
                        <m:t>𝑖𝑛</m:t>
                      </m:r>
                      <m:r>
                        <a:rPr lang="en-US" sz="2000" b="0" i="1" smtClean="0">
                          <a:latin typeface="Cambria Math" panose="02040503050406030204" pitchFamily="18" charset="0"/>
                        </a:rPr>
                        <m:t> Ω</m:t>
                      </m:r>
                    </m:oMath>
                  </m:oMathPara>
                </a14:m>
                <a:endParaRPr lang="en-US" sz="2000" dirty="0" smtClean="0">
                  <a:latin typeface="+mj-lt"/>
                </a:endParaRPr>
              </a:p>
              <a:p>
                <a:pPr algn="l"/>
                <a:endParaRPr lang="en-US" sz="2000" dirty="0" smtClean="0">
                  <a:latin typeface="+mj-lt"/>
                </a:endParaRPr>
              </a:p>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𝑤</m:t>
                      </m:r>
                      <m:r>
                        <a:rPr lang="en-US" sz="2000" b="0" i="1" smtClean="0">
                          <a:latin typeface="Cambria Math" panose="02040503050406030204" pitchFamily="18" charset="0"/>
                        </a:rPr>
                        <m:t>=</m:t>
                      </m:r>
                      <m:r>
                        <a:rPr lang="en-US" sz="2000" b="0" i="1" smtClean="0">
                          <a:latin typeface="Cambria Math" panose="02040503050406030204" pitchFamily="18" charset="0"/>
                        </a:rPr>
                        <m:t>𝑆𝑣</m:t>
                      </m:r>
                      <m:r>
                        <a:rPr lang="en-US" sz="2000" b="0" i="1" smtClean="0">
                          <a:latin typeface="Cambria Math" panose="02040503050406030204" pitchFamily="18" charset="0"/>
                        </a:rPr>
                        <m:t>                                  </m:t>
                      </m:r>
                      <m:r>
                        <a:rPr lang="en-US" sz="2000" b="0" i="1" smtClean="0">
                          <a:latin typeface="Cambria Math" panose="02040503050406030204" pitchFamily="18" charset="0"/>
                        </a:rPr>
                        <m:t>𝑖𝑛</m:t>
                      </m:r>
                      <m:r>
                        <a:rPr lang="en-US" sz="2000" b="0" i="1" smtClean="0">
                          <a:latin typeface="Cambria Math" panose="02040503050406030204" pitchFamily="18" charset="0"/>
                        </a:rPr>
                        <m:t> Ω</m:t>
                      </m:r>
                    </m:oMath>
                  </m:oMathPara>
                </a14:m>
                <a:endParaRPr lang="en-US" sz="2000" dirty="0"/>
              </a:p>
              <a:p>
                <a:pPr algn="l"/>
                <a:endParaRPr lang="en-US" dirty="0" smtClean="0">
                  <a:latin typeface="+mj-lt"/>
                </a:endParaRPr>
              </a:p>
              <a:p>
                <a:pPr algn="l">
                  <a:lnSpc>
                    <a:spcPct val="100000"/>
                  </a:lnSpc>
                </a:pPr>
                <a14:m>
                  <m:oMathPara xmlns:m="http://schemas.openxmlformats.org/officeDocument/2006/math">
                    <m:oMathParaPr>
                      <m:jc m:val="left"/>
                    </m:oMathParaPr>
                    <m:oMath xmlns:m="http://schemas.openxmlformats.org/officeDocument/2006/math">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𝑤</m:t>
                          </m:r>
                        </m:e>
                      </m:acc>
                      <m:r>
                        <a:rPr lang="en-US" sz="1600" b="0" i="1" smtClean="0">
                          <a:latin typeface="Cambria Math" panose="02040503050406030204" pitchFamily="18" charset="0"/>
                        </a:rPr>
                        <m:t>=</m:t>
                      </m:r>
                      <m:r>
                        <a:rPr lang="en-US" sz="1600" b="0" i="1" smtClean="0">
                          <a:latin typeface="Cambria Math" panose="02040503050406030204" pitchFamily="18" charset="0"/>
                        </a:rPr>
                        <m:t>𝐷𝑎𝑟𝑐𝑦</m:t>
                      </m:r>
                      <m:r>
                        <a:rPr lang="en-US" sz="1600" b="0" i="1" smtClean="0">
                          <a:latin typeface="Cambria Math" panose="02040503050406030204" pitchFamily="18" charset="0"/>
                        </a:rPr>
                        <m:t> </m:t>
                      </m:r>
                      <m:r>
                        <a:rPr lang="en-US" sz="1600" b="0" i="1" smtClean="0">
                          <a:latin typeface="Cambria Math" panose="02040503050406030204" pitchFamily="18" charset="0"/>
                        </a:rPr>
                        <m:t>𝑣𝑒𝑙𝑜𝑐𝑖𝑡𝑦</m:t>
                      </m:r>
                    </m:oMath>
                  </m:oMathPara>
                </a14:m>
                <a:endParaRPr lang="en-US" sz="1600" dirty="0" smtClean="0">
                  <a:latin typeface="+mj-lt"/>
                </a:endParaRPr>
              </a:p>
              <a:p>
                <a:pPr algn="l">
                  <a:lnSpc>
                    <a:spcPct val="100000"/>
                  </a:lnSpc>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𝐾</m:t>
                      </m:r>
                      <m:r>
                        <a:rPr lang="en-US" sz="1600" b="0" i="1" smtClean="0">
                          <a:latin typeface="Cambria Math" panose="02040503050406030204" pitchFamily="18" charset="0"/>
                        </a:rPr>
                        <m:t>=</m:t>
                      </m:r>
                      <m:r>
                        <a:rPr lang="en-US" sz="1600" b="0" i="1" smtClean="0">
                          <a:latin typeface="Cambria Math" panose="02040503050406030204" pitchFamily="18" charset="0"/>
                        </a:rPr>
                        <m:t>𝑝𝑒𝑟𝑚𝑖𝑎𝑏𝑖𝑙𝑖𝑡𝑦</m:t>
                      </m:r>
                    </m:oMath>
                  </m:oMathPara>
                </a14:m>
                <a:endParaRPr lang="en-US" sz="1600" dirty="0" smtClean="0">
                  <a:latin typeface="+mj-lt"/>
                </a:endParaRPr>
              </a:p>
              <a:p>
                <a:pPr algn="l">
                  <a:lnSpc>
                    <a:spcPct val="100000"/>
                  </a:lnSpc>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𝑝𝑟𝑒𝑠𝑠𝑢𝑟𝑒</m:t>
                      </m:r>
                    </m:oMath>
                  </m:oMathPara>
                </a14:m>
                <a:endParaRPr lang="en-US" sz="1600" b="0" i="1" dirty="0" smtClean="0">
                  <a:latin typeface="Cambria Math" panose="02040503050406030204" pitchFamily="18" charset="0"/>
                </a:endParaRPr>
              </a:p>
              <a:p>
                <a:pPr algn="l">
                  <a:lnSpc>
                    <a:spcPct val="100000"/>
                  </a:lnSpc>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𝑆𝑣</m:t>
                      </m:r>
                      <m:r>
                        <a:rPr lang="en-US" sz="1600" b="0" i="1" smtClean="0">
                          <a:latin typeface="Cambria Math" panose="02040503050406030204" pitchFamily="18" charset="0"/>
                        </a:rPr>
                        <m:t>=</m:t>
                      </m:r>
                      <m:r>
                        <a:rPr lang="en-US" sz="1600" b="0" i="1" smtClean="0">
                          <a:latin typeface="Cambria Math" panose="02040503050406030204" pitchFamily="18" charset="0"/>
                        </a:rPr>
                        <m:t>𝑓𝑙𝑢𝑖𝑑</m:t>
                      </m:r>
                      <m:r>
                        <a:rPr lang="en-US" sz="1600" b="0" i="1" smtClean="0">
                          <a:latin typeface="Cambria Math" panose="02040503050406030204" pitchFamily="18" charset="0"/>
                        </a:rPr>
                        <m:t> </m:t>
                      </m:r>
                      <m:r>
                        <a:rPr lang="en-US" sz="1600" b="0" i="1" smtClean="0">
                          <a:latin typeface="Cambria Math" panose="02040503050406030204" pitchFamily="18" charset="0"/>
                        </a:rPr>
                        <m:t>𝑣𝑜𝑙𝑢𝑚𝑒𝑡𝑟𝑖𝑐</m:t>
                      </m:r>
                      <m:r>
                        <a:rPr lang="en-US" sz="1600" b="0" i="1" smtClean="0">
                          <a:latin typeface="Cambria Math" panose="02040503050406030204" pitchFamily="18" charset="0"/>
                        </a:rPr>
                        <m:t> </m:t>
                      </m:r>
                      <m:r>
                        <a:rPr lang="en-US" sz="1600" b="0" i="1" smtClean="0">
                          <a:latin typeface="Cambria Math" panose="02040503050406030204" pitchFamily="18" charset="0"/>
                        </a:rPr>
                        <m:t>𝑠𝑜𝑢𝑟𝑐𝑒</m:t>
                      </m:r>
                      <m:r>
                        <a:rPr lang="en-US" sz="1600" b="0" i="1" smtClean="0">
                          <a:latin typeface="Cambria Math" panose="02040503050406030204" pitchFamily="18" charset="0"/>
                        </a:rPr>
                        <m:t> </m:t>
                      </m:r>
                      <m:r>
                        <a:rPr lang="en-US" sz="1600" b="0" i="1" smtClean="0">
                          <a:latin typeface="Cambria Math" panose="02040503050406030204" pitchFamily="18" charset="0"/>
                        </a:rPr>
                        <m:t>𝑓𝑖𝑒𝑙𝑑</m:t>
                      </m:r>
                    </m:oMath>
                  </m:oMathPara>
                </a14:m>
                <a:endParaRPr lang="en-US" sz="1600" dirty="0" smtClean="0">
                  <a:latin typeface="+mj-lt"/>
                </a:endParaRPr>
              </a:p>
            </p:txBody>
          </p:sp>
        </mc:Choice>
        <mc:Fallback>
          <p:sp>
            <p:nvSpPr>
              <p:cNvPr id="3" name="Subtítulo 2"/>
              <p:cNvSpPr>
                <a:spLocks noGrp="1" noRot="1" noChangeAspect="1" noMove="1" noResize="1" noEditPoints="1" noAdjustHandles="1" noChangeArrowheads="1" noChangeShapeType="1" noTextEdit="1"/>
              </p:cNvSpPr>
              <p:nvPr>
                <p:ph type="subTitle" idx="1"/>
              </p:nvPr>
            </p:nvSpPr>
            <p:spPr>
              <a:xfrm>
                <a:off x="403412" y="561975"/>
                <a:ext cx="11510682" cy="5444379"/>
              </a:xfrm>
              <a:blipFill rotWithShape="0">
                <a:blip r:embed="rId3"/>
                <a:stretch>
                  <a:fillRect l="-794" t="-1568" r="-583"/>
                </a:stretch>
              </a:blipFill>
            </p:spPr>
            <p:txBody>
              <a:bodyPr/>
              <a:lstStyle/>
              <a:p>
                <a:r>
                  <a:rPr lang="en-US">
                    <a:noFill/>
                  </a:rPr>
                  <a:t> </a:t>
                </a:r>
              </a:p>
            </p:txBody>
          </p:sp>
        </mc:Fallback>
      </mc:AlternateContent>
      <p:pic>
        <p:nvPicPr>
          <p:cNvPr id="5" name="Imagen 4"/>
          <p:cNvPicPr>
            <a:picLocks noChangeAspect="1"/>
          </p:cNvPicPr>
          <p:nvPr/>
        </p:nvPicPr>
        <p:blipFill rotWithShape="1">
          <a:blip r:embed="rId4" cstate="print">
            <a:extLst>
              <a:ext uri="{28A0092B-C50C-407E-A947-70E740481C1C}">
                <a14:useLocalDpi xmlns:a14="http://schemas.microsoft.com/office/drawing/2010/main" val="0"/>
              </a:ext>
            </a:extLst>
          </a:blip>
          <a:srcRect t="13629" b="27740"/>
          <a:stretch/>
        </p:blipFill>
        <p:spPr>
          <a:xfrm>
            <a:off x="1" y="6574226"/>
            <a:ext cx="1120588" cy="247917"/>
          </a:xfrm>
          <a:prstGeom prst="rect">
            <a:avLst/>
          </a:prstGeom>
        </p:spPr>
      </p:pic>
      <p:sp>
        <p:nvSpPr>
          <p:cNvPr id="7" name="Rectángulo 6"/>
          <p:cNvSpPr/>
          <p:nvPr/>
        </p:nvSpPr>
        <p:spPr>
          <a:xfrm>
            <a:off x="0" y="6266329"/>
            <a:ext cx="12192000" cy="58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rPr>
              <a:t>SSCP 2018, La Jolla, CA, USA 8-17 August 2018</a:t>
            </a:r>
            <a:endParaRPr lang="en-US" sz="1400" b="1" dirty="0">
              <a:solidFill>
                <a:schemeClr val="tx1"/>
              </a:solidFill>
              <a:latin typeface="+mj-lt"/>
            </a:endParaRPr>
          </a:p>
        </p:txBody>
      </p:sp>
      <p:pic>
        <p:nvPicPr>
          <p:cNvPr id="8" name="Imagen 7"/>
          <p:cNvPicPr>
            <a:picLocks noChangeAspect="1"/>
          </p:cNvPicPr>
          <p:nvPr/>
        </p:nvPicPr>
        <p:blipFill rotWithShape="1">
          <a:blip r:embed="rId5" cstate="print">
            <a:extLst>
              <a:ext uri="{28A0092B-C50C-407E-A947-70E740481C1C}">
                <a14:useLocalDpi xmlns:a14="http://schemas.microsoft.com/office/drawing/2010/main" val="0"/>
              </a:ext>
            </a:extLst>
          </a:blip>
          <a:srcRect l="20489" t="28687" b="23278"/>
          <a:stretch/>
        </p:blipFill>
        <p:spPr>
          <a:xfrm>
            <a:off x="1524000" y="6603113"/>
            <a:ext cx="2142565" cy="219027"/>
          </a:xfrm>
          <a:prstGeom prst="rect">
            <a:avLst/>
          </a:prstGeom>
        </p:spPr>
      </p:pic>
      <p:pic>
        <p:nvPicPr>
          <p:cNvPr id="9" name="Imagen 8"/>
          <p:cNvPicPr>
            <a:picLocks noChangeAspect="1"/>
          </p:cNvPicPr>
          <p:nvPr/>
        </p:nvPicPr>
        <p:blipFill rotWithShape="1">
          <a:blip r:embed="rId6" cstate="print">
            <a:extLst>
              <a:ext uri="{28A0092B-C50C-407E-A947-70E740481C1C}">
                <a14:useLocalDpi xmlns:a14="http://schemas.microsoft.com/office/drawing/2010/main" val="0"/>
              </a:ext>
            </a:extLst>
          </a:blip>
          <a:srcRect l="15508" t="29529" r="16310" b="36612"/>
          <a:stretch/>
        </p:blipFill>
        <p:spPr>
          <a:xfrm>
            <a:off x="4181135" y="6576663"/>
            <a:ext cx="740490" cy="206176"/>
          </a:xfrm>
          <a:prstGeom prst="rect">
            <a:avLst/>
          </a:prstGeom>
        </p:spPr>
      </p:pic>
      <p:sp>
        <p:nvSpPr>
          <p:cNvPr id="10" name="Marcador de número de diapositiva 9"/>
          <p:cNvSpPr>
            <a:spLocks noGrp="1"/>
          </p:cNvSpPr>
          <p:nvPr>
            <p:ph type="sldNum" sz="quarter" idx="12"/>
          </p:nvPr>
        </p:nvSpPr>
        <p:spPr/>
        <p:txBody>
          <a:bodyPr/>
          <a:lstStyle/>
          <a:p>
            <a:fld id="{062EA5A5-F449-456E-B444-A91810689C1F}" type="slidenum">
              <a:rPr lang="en-US" smtClean="0"/>
              <a:t>9</a:t>
            </a:fld>
            <a:endParaRPr lang="en-US"/>
          </a:p>
        </p:txBody>
      </p:sp>
    </p:spTree>
    <p:extLst>
      <p:ext uri="{BB962C8B-B14F-4D97-AF65-F5344CB8AC3E}">
        <p14:creationId xmlns:p14="http://schemas.microsoft.com/office/powerpoint/2010/main" val="181301476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819</Words>
  <Application>Microsoft Office PowerPoint</Application>
  <PresentationFormat>Panorámica</PresentationFormat>
  <Paragraphs>153</Paragraphs>
  <Slides>17</Slides>
  <Notes>17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Calibri Light</vt:lpstr>
      <vt:lpstr>Cambria Math</vt:lpstr>
      <vt:lpstr>Tema de Office</vt:lpstr>
      <vt:lpstr>2018 Summer School in Computational Cardiac Physiology</vt:lpstr>
      <vt:lpstr>  Multiscale simulation of blood flow dynamics in the normal and ischemic coronary circulation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ivan colorado cervantes</dc:creator>
  <cp:lastModifiedBy>ivan colorado cervantes</cp:lastModifiedBy>
  <cp:revision>14</cp:revision>
  <dcterms:created xsi:type="dcterms:W3CDTF">2018-07-29T14:44:21Z</dcterms:created>
  <dcterms:modified xsi:type="dcterms:W3CDTF">2018-07-29T16:46:20Z</dcterms:modified>
</cp:coreProperties>
</file>