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9"/>
  </p:notesMasterIdLst>
  <p:sldIdLst>
    <p:sldId id="256" r:id="rId7"/>
    <p:sldId id="277" r:id="rId8"/>
    <p:sldId id="278" r:id="rId9"/>
    <p:sldId id="321" r:id="rId10"/>
    <p:sldId id="334" r:id="rId11"/>
    <p:sldId id="322" r:id="rId12"/>
    <p:sldId id="327" r:id="rId13"/>
    <p:sldId id="332" r:id="rId14"/>
    <p:sldId id="323" r:id="rId15"/>
    <p:sldId id="341" r:id="rId16"/>
    <p:sldId id="317" r:id="rId17"/>
    <p:sldId id="335" r:id="rId18"/>
    <p:sldId id="342" r:id="rId19"/>
    <p:sldId id="343" r:id="rId20"/>
    <p:sldId id="344" r:id="rId21"/>
    <p:sldId id="345" r:id="rId22"/>
    <p:sldId id="346" r:id="rId23"/>
    <p:sldId id="336" r:id="rId24"/>
    <p:sldId id="328" r:id="rId25"/>
    <p:sldId id="329" r:id="rId26"/>
    <p:sldId id="330" r:id="rId27"/>
    <p:sldId id="331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889"/>
    <a:srgbClr val="225686"/>
    <a:srgbClr val="BDBBBB"/>
    <a:srgbClr val="276092"/>
    <a:srgbClr val="22558E"/>
    <a:srgbClr val="276399"/>
    <a:srgbClr val="215483"/>
    <a:srgbClr val="3333CC"/>
    <a:srgbClr val="0066FF"/>
    <a:srgbClr val="266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55" autoAdjust="0"/>
    <p:restoredTop sz="89182" autoAdjust="0"/>
  </p:normalViewPr>
  <p:slideViewPr>
    <p:cSldViewPr snapToGrid="0">
      <p:cViewPr varScale="1">
        <p:scale>
          <a:sx n="77" d="100"/>
          <a:sy n="77" d="100"/>
        </p:scale>
        <p:origin x="25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0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97B96-6746-4856-9EBF-739D61B42FA3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1839-3D0B-444C-8199-CD245C32F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2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0" dirty="0"/>
              <a:t> mins /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mins/40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7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0" dirty="0"/>
              <a:t> mins /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0" dirty="0"/>
              <a:t> mins /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0" dirty="0"/>
              <a:t> mins /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AF272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387"/>
            <a:ext cx="12192000" cy="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9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74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05244"/>
            <a:ext cx="10515600" cy="36640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8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849085"/>
            <a:ext cx="2628900" cy="5327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9085"/>
            <a:ext cx="4968240" cy="532787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935"/>
            <a:ext cx="10515600" cy="1325563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265"/>
            <a:ext cx="10515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69925"/>
            <a:ext cx="12192000" cy="45719"/>
          </a:xfrm>
          <a:prstGeom prst="rect">
            <a:avLst/>
          </a:prstGeom>
          <a:solidFill>
            <a:srgbClr val="276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0394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36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5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8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659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78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96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2583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176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04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77448" y="77804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8240"/>
            <a:ext cx="3932237" cy="31881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0118"/>
            <a:ext cx="12192000" cy="53788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12192000" cy="690114"/>
          </a:xfrm>
          <a:prstGeom prst="rect">
            <a:avLst/>
          </a:prstGeom>
          <a:solidFill>
            <a:srgbClr val="252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9925"/>
            <a:ext cx="12192000" cy="45719"/>
          </a:xfrm>
          <a:prstGeom prst="rect">
            <a:avLst/>
          </a:prstGeom>
          <a:solidFill>
            <a:srgbClr val="276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26" y="74814"/>
            <a:ext cx="1923426" cy="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F272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82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nstats.bts.gov/DL_SelectFields.asp?Table_ID=236&amp;DB_Short_Name=On-Tim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r-project.org/COPY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hom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233"/>
          <a:stretch/>
        </p:blipFill>
        <p:spPr>
          <a:xfrm flipH="1">
            <a:off x="112995" y="857140"/>
            <a:ext cx="7950754" cy="49006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781" y="1618568"/>
            <a:ext cx="4958032" cy="1841174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</a:rPr>
              <a:t>Introduction to R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229600" y="857140"/>
            <a:ext cx="3962400" cy="3541439"/>
          </a:xfrm>
          <a:prstGeom prst="rect">
            <a:avLst/>
          </a:prstGeom>
          <a:solidFill>
            <a:srgbClr val="AF272F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AF272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Dustin Elery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Senior Analytics Consultant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229600" y="4650828"/>
            <a:ext cx="3962400" cy="1106990"/>
          </a:xfrm>
          <a:prstGeom prst="rect">
            <a:avLst/>
          </a:prstGeom>
          <a:solidFill>
            <a:srgbClr val="266093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AF272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4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3182" y="2048848"/>
            <a:ext cx="94322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  Bureau of Transportation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http://www.transtats.bts.gov/DL_SelectFields.asp?Table_ID=236&amp;DB_Short_Name=On-Time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Pulled copies into SQL Server 2016, data cleaning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be done in R, more proficient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CSV and SQL sources in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a typeface="Segoe UI Black" panose="020B0A02040204020203" pitchFamily="34" charset="0"/>
              </a:rPr>
              <a:t>Questions?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856618"/>
            <a:ext cx="6133123" cy="40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24170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6"/>
            <a:ext cx="10515600" cy="604474"/>
          </a:xfrm>
        </p:spPr>
        <p:txBody>
          <a:bodyPr>
            <a:normAutofit fontScale="90000"/>
          </a:bodyPr>
          <a:lstStyle/>
          <a:p>
            <a:r>
              <a:rPr lang="en-US" dirty="0"/>
              <a:t>R Studio – create connection, load data, view it</a:t>
            </a:r>
          </a:p>
        </p:txBody>
      </p:sp>
      <p:pic>
        <p:nvPicPr>
          <p:cNvPr id="3" name="Picture 2" descr="R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2" y="1415441"/>
            <a:ext cx="10441858" cy="4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6"/>
            <a:ext cx="10515600" cy="742260"/>
          </a:xfrm>
        </p:spPr>
        <p:txBody>
          <a:bodyPr/>
          <a:lstStyle/>
          <a:p>
            <a:r>
              <a:rPr lang="en-US" dirty="0"/>
              <a:t>Descriptive Stats</a:t>
            </a:r>
          </a:p>
        </p:txBody>
      </p:sp>
      <p:pic>
        <p:nvPicPr>
          <p:cNvPr id="4" name="Picture 3" descr="R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546"/>
            <a:ext cx="12192000" cy="5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6"/>
            <a:ext cx="10515600" cy="767312"/>
          </a:xfrm>
        </p:spPr>
        <p:txBody>
          <a:bodyPr/>
          <a:lstStyle/>
          <a:p>
            <a:r>
              <a:rPr lang="en-US" dirty="0"/>
              <a:t>Plotting</a:t>
            </a:r>
          </a:p>
        </p:txBody>
      </p:sp>
      <p:pic>
        <p:nvPicPr>
          <p:cNvPr id="3" name="Picture 2" descr="R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852"/>
            <a:ext cx="12192000" cy="53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4" y="2048848"/>
            <a:ext cx="5502117" cy="395512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5" y="2010744"/>
            <a:ext cx="5563082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3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3" name="Picture 2" descr="R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7" y="1693796"/>
            <a:ext cx="11169570" cy="47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  <a:p>
            <a:pPr lvl="1"/>
            <a:r>
              <a:rPr lang="en-US" dirty="0">
                <a:hlinkClick r:id="rId2"/>
              </a:rPr>
              <a:t>https://www.rstudio.com/resources/cheatsheets/</a:t>
            </a:r>
            <a:endParaRPr lang="en-US" dirty="0"/>
          </a:p>
          <a:p>
            <a:pPr lvl="1"/>
            <a:r>
              <a:rPr lang="en-US" dirty="0"/>
              <a:t>https://vimeo.com/130411487</a:t>
            </a:r>
          </a:p>
          <a:p>
            <a:r>
              <a:rPr lang="en-US" dirty="0"/>
              <a:t>R- project</a:t>
            </a:r>
          </a:p>
          <a:p>
            <a:r>
              <a:rPr lang="en-US" dirty="0"/>
              <a:t>SQL Server 2016</a:t>
            </a:r>
          </a:p>
          <a:p>
            <a:r>
              <a:rPr lang="en-US" dirty="0"/>
              <a:t>Alteryx</a:t>
            </a:r>
          </a:p>
          <a:p>
            <a:r>
              <a:rPr lang="en-US" dirty="0"/>
              <a:t>Pluralsight</a:t>
            </a:r>
          </a:p>
          <a:p>
            <a:r>
              <a:rPr lang="en-US" dirty="0"/>
              <a:t>DataCamp</a:t>
            </a:r>
          </a:p>
          <a:p>
            <a:r>
              <a:rPr lang="en-US" dirty="0"/>
              <a:t>Find links, notes, scripts, etc. on what I used for this in back up slides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1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R - Development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5650"/>
            <a:ext cx="10201064" cy="3960303"/>
          </a:xfrm>
        </p:spPr>
      </p:pic>
    </p:spTree>
    <p:extLst>
      <p:ext uri="{BB962C8B-B14F-4D97-AF65-F5344CB8AC3E}">
        <p14:creationId xmlns:p14="http://schemas.microsoft.com/office/powerpoint/2010/main" val="427130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little about me</a:t>
            </a:r>
          </a:p>
          <a:p>
            <a:r>
              <a:rPr lang="en-US" dirty="0"/>
              <a:t>What is R?</a:t>
            </a:r>
          </a:p>
          <a:p>
            <a:r>
              <a:rPr lang="en-US" dirty="0"/>
              <a:t>General Overview of R Studio Environment</a:t>
            </a:r>
          </a:p>
          <a:p>
            <a:r>
              <a:rPr lang="en-US" dirty="0"/>
              <a:t>Microsoft SQL Server R Services Review</a:t>
            </a:r>
          </a:p>
          <a:p>
            <a:r>
              <a:rPr lang="en-US" dirty="0"/>
              <a:t>Demo’s</a:t>
            </a:r>
          </a:p>
          <a:p>
            <a:pPr lvl="1"/>
            <a:r>
              <a:rPr lang="en-US" dirty="0"/>
              <a:t>Import Data</a:t>
            </a:r>
          </a:p>
          <a:p>
            <a:pPr lvl="1"/>
            <a:r>
              <a:rPr lang="en-US" dirty="0"/>
              <a:t>Data Munging/Wrangling</a:t>
            </a:r>
          </a:p>
          <a:p>
            <a:pPr lvl="1"/>
            <a:r>
              <a:rPr lang="en-US" dirty="0"/>
              <a:t>Basic Exploration/Visualization</a:t>
            </a:r>
          </a:p>
          <a:p>
            <a:pPr lvl="1"/>
            <a:r>
              <a:rPr lang="en-US" dirty="0"/>
              <a:t>Basic Predictive Analysis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0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R -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Leverage your database instead of just your machine</a:t>
            </a:r>
          </a:p>
          <a:p>
            <a:r>
              <a:rPr lang="en-US" b="1" dirty="0"/>
              <a:t>ScaleR</a:t>
            </a:r>
            <a:r>
              <a:rPr lang="en-US" dirty="0"/>
              <a:t> </a:t>
            </a:r>
          </a:p>
          <a:p>
            <a:r>
              <a:rPr lang="en-US" dirty="0"/>
              <a:t>The </a:t>
            </a:r>
            <a:r>
              <a:rPr lang="en-US" b="1" dirty="0"/>
              <a:t>RevoScaleR</a:t>
            </a:r>
            <a:r>
              <a:rPr lang="en-US" dirty="0"/>
              <a:t> package has some of the most popular R functions, redesigned to provide parallelism and scale. </a:t>
            </a:r>
          </a:p>
          <a:p>
            <a:pPr lvl="1"/>
            <a:r>
              <a:rPr lang="en-US" dirty="0"/>
              <a:t>The package also includes functions that further boost performance and scale by pushing computations to the SQL Server computer</a:t>
            </a:r>
          </a:p>
          <a:p>
            <a:pPr lvl="1"/>
            <a:r>
              <a:rPr lang="en-US" dirty="0"/>
              <a:t>multi-threaded, multi-core, multi-process computation.</a:t>
            </a:r>
          </a:p>
        </p:txBody>
      </p:sp>
    </p:spTree>
    <p:extLst>
      <p:ext uri="{BB962C8B-B14F-4D97-AF65-F5344CB8AC3E}">
        <p14:creationId xmlns:p14="http://schemas.microsoft.com/office/powerpoint/2010/main" val="300714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R - Deployment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8" y="3213998"/>
            <a:ext cx="8451312" cy="2804403"/>
          </a:xfrm>
        </p:spPr>
      </p:pic>
      <p:sp>
        <p:nvSpPr>
          <p:cNvPr id="5" name="TextBox 4"/>
          <p:cNvSpPr txBox="1"/>
          <p:nvPr/>
        </p:nvSpPr>
        <p:spPr>
          <a:xfrm>
            <a:off x="1232452" y="1888435"/>
            <a:ext cx="9611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Storing and running R code from SQL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T-SQL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extra data movement. You can use Transact-SQL to generate scores from a predictive model in production, or return plots generated by R and present them in an application such as Reporting Services.</a:t>
            </a:r>
          </a:p>
        </p:txBody>
      </p:sp>
    </p:spTree>
    <p:extLst>
      <p:ext uri="{BB962C8B-B14F-4D97-AF65-F5344CB8AC3E}">
        <p14:creationId xmlns:p14="http://schemas.microsoft.com/office/powerpoint/2010/main" val="163380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R – Manage and Control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isolates R sessions</a:t>
            </a:r>
          </a:p>
          <a:p>
            <a:r>
              <a:rPr lang="en-US" dirty="0"/>
              <a:t>Control users who can run R scripts and what databases can be accessed by R code</a:t>
            </a:r>
          </a:p>
          <a:p>
            <a:r>
              <a:rPr lang="en-US" dirty="0"/>
              <a:t>Control the amount of resources allocated to the R runtime</a:t>
            </a:r>
          </a:p>
          <a:p>
            <a:r>
              <a:rPr lang="en-US" dirty="0"/>
              <a:t>Control and audit the data used by analysts</a:t>
            </a:r>
          </a:p>
          <a:p>
            <a:r>
              <a:rPr lang="en-US" dirty="0"/>
              <a:t>Schedule jobs and author workflows containing R scripts using stored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Little About Me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265"/>
            <a:ext cx="70727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Intelligence – 5 years</a:t>
            </a:r>
          </a:p>
          <a:p>
            <a:pPr lvl="1"/>
            <a:r>
              <a:rPr lang="en-US" dirty="0"/>
              <a:t>New to R</a:t>
            </a:r>
          </a:p>
          <a:p>
            <a:pPr lvl="1"/>
            <a:r>
              <a:rPr lang="en-US" dirty="0"/>
              <a:t>Specialize in Tableau as a reporting tool</a:t>
            </a:r>
          </a:p>
          <a:p>
            <a:pPr lvl="1"/>
            <a:r>
              <a:rPr lang="en-US" dirty="0"/>
              <a:t>Strong SQL Server and Data Warehousing background</a:t>
            </a:r>
          </a:p>
          <a:p>
            <a:r>
              <a:rPr lang="en-US" dirty="0"/>
              <a:t>Passion for Statistics and Finance</a:t>
            </a:r>
          </a:p>
          <a:p>
            <a:pPr lvl="1"/>
            <a:r>
              <a:rPr lang="en-US" dirty="0"/>
              <a:t>MBA from Kelly School of Business</a:t>
            </a:r>
          </a:p>
          <a:p>
            <a:r>
              <a:rPr lang="en-US" dirty="0"/>
              <a:t>Live in Indy</a:t>
            </a:r>
          </a:p>
          <a:p>
            <a:r>
              <a:rPr lang="en-US" dirty="0"/>
              <a:t>Love consulting</a:t>
            </a:r>
          </a:p>
          <a:p>
            <a:pPr lvl="1"/>
            <a:r>
              <a:rPr lang="en-US" dirty="0"/>
              <a:t>Constant challenge</a:t>
            </a:r>
          </a:p>
          <a:p>
            <a:pPr lvl="1"/>
            <a:r>
              <a:rPr lang="en-US" dirty="0"/>
              <a:t>Varying technology</a:t>
            </a:r>
          </a:p>
          <a:p>
            <a:pPr lvl="1"/>
            <a:r>
              <a:rPr lang="en-US" dirty="0"/>
              <a:t>Ability to play in the now while levering strengths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103"/>
            <a:ext cx="10515600" cy="1325563"/>
          </a:xfrm>
        </p:spPr>
        <p:txBody>
          <a:bodyPr/>
          <a:lstStyle/>
          <a:p>
            <a:r>
              <a:rPr lang="en-US" b="1" dirty="0"/>
              <a:t>What is R?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3265"/>
            <a:ext cx="7072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282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6609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R is a language and environment for statistical computing and graphics.</a:t>
            </a:r>
          </a:p>
          <a:p>
            <a:pPr lvl="1"/>
            <a:r>
              <a:rPr lang="en-US" sz="2100" dirty="0"/>
              <a:t>R-project.org</a:t>
            </a:r>
          </a:p>
          <a:p>
            <a:r>
              <a:rPr lang="en-US" sz="2100" dirty="0"/>
              <a:t>R is available as Free Software under the terms of the </a:t>
            </a:r>
            <a:r>
              <a:rPr lang="en-US" sz="2100" dirty="0">
                <a:hlinkClick r:id="rId3"/>
              </a:rPr>
              <a:t>Free Software Foundation</a:t>
            </a:r>
            <a:r>
              <a:rPr lang="en-US" sz="2100" dirty="0"/>
              <a:t>’s </a:t>
            </a:r>
            <a:r>
              <a:rPr lang="en-US" sz="2100" dirty="0">
                <a:hlinkClick r:id="rId4"/>
              </a:rPr>
              <a:t>GNU General Public License</a:t>
            </a:r>
            <a:r>
              <a:rPr lang="en-US" sz="2100" dirty="0"/>
              <a:t> in source code form</a:t>
            </a:r>
          </a:p>
          <a:p>
            <a:r>
              <a:rPr lang="en-US" sz="2000" dirty="0"/>
              <a:t>“Many users think </a:t>
            </a:r>
            <a:r>
              <a:rPr lang="en-US" sz="2100" dirty="0"/>
              <a:t>of R as a statistics system. We prefer to think of it of an environment within which statistical techniques are implemented.”</a:t>
            </a:r>
          </a:p>
          <a:p>
            <a:r>
              <a:rPr lang="en-US" sz="2100" u="sng" dirty="0"/>
              <a:t>The R environment</a:t>
            </a:r>
          </a:p>
          <a:p>
            <a:pPr lvl="1"/>
            <a:r>
              <a:rPr lang="en-US" sz="2100" dirty="0"/>
              <a:t>R is an integrated suite of software facilities for data manipulation, calculation and graphical display. It includes:</a:t>
            </a:r>
          </a:p>
          <a:p>
            <a:pPr lvl="2"/>
            <a:r>
              <a:rPr lang="en-US" dirty="0"/>
              <a:t>data handling and storage facility</a:t>
            </a:r>
          </a:p>
          <a:p>
            <a:pPr lvl="2"/>
            <a:r>
              <a:rPr lang="en-US" dirty="0"/>
              <a:t>integrated collection of intermediate tools for data analysis</a:t>
            </a:r>
          </a:p>
          <a:p>
            <a:pPr lvl="2"/>
            <a:r>
              <a:rPr lang="en-US" dirty="0"/>
              <a:t>graphical facilities for data analysis and display either on-screen or on hardcopy</a:t>
            </a:r>
          </a:p>
          <a:p>
            <a:pPr lvl="2"/>
            <a:r>
              <a:rPr lang="en-US" dirty="0"/>
              <a:t>programming language which includes conditionals, loops, user-defined recursive functions and input and output facilities.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4" y="879894"/>
            <a:ext cx="2345974" cy="20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-  </a:t>
            </a:r>
          </a:p>
        </p:txBody>
      </p:sp>
      <p:pic>
        <p:nvPicPr>
          <p:cNvPr id="1026" name="Picture 2" descr="RStud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1203166"/>
            <a:ext cx="11906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9417" y="1203166"/>
            <a:ext cx="1063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https://www.rstudio.com/home/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RStudi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7" y="1622266"/>
            <a:ext cx="6576285" cy="4558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849497"/>
            <a:ext cx="4475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Development Environment – user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Panes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– scripting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Console – interactive, type commands, execute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Environment – state of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Misc. – files, visual, packages, help,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review closer in the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1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103"/>
            <a:ext cx="10515600" cy="1325563"/>
          </a:xfrm>
        </p:spPr>
        <p:txBody>
          <a:bodyPr/>
          <a:lstStyle/>
          <a:p>
            <a:r>
              <a:rPr lang="en-US" b="1" dirty="0"/>
              <a:t>SQL Server R Services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 analysis to billions of records </a:t>
            </a:r>
          </a:p>
          <a:p>
            <a:pPr marL="0" indent="0">
              <a:buNone/>
            </a:pPr>
            <a:r>
              <a:rPr lang="en-US" dirty="0"/>
              <a:t>	without additional hardware</a:t>
            </a:r>
          </a:p>
          <a:p>
            <a:r>
              <a:rPr lang="en-US" dirty="0"/>
              <a:t>Avoid unnecessary data movements</a:t>
            </a:r>
          </a:p>
          <a:p>
            <a:r>
              <a:rPr lang="en-US" dirty="0"/>
              <a:t>Put R code into production without having to re-write it in another language</a:t>
            </a:r>
          </a:p>
          <a:p>
            <a:r>
              <a:rPr lang="en-US" dirty="0"/>
              <a:t>Leverage the power of SQL Server </a:t>
            </a:r>
          </a:p>
          <a:p>
            <a:pPr lvl="1"/>
            <a:r>
              <a:rPr lang="en-US" dirty="0"/>
              <a:t>using features such as the in-memory database engine and columnstore indexes.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3265"/>
            <a:ext cx="7072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282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6609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53" y="973167"/>
            <a:ext cx="1876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ease of use Advanced Analytics in a familiar environment</a:t>
            </a:r>
          </a:p>
          <a:p>
            <a:pPr lvl="1"/>
            <a:r>
              <a:rPr lang="en-US" dirty="0"/>
              <a:t>Development</a:t>
            </a:r>
          </a:p>
          <a:p>
            <a:pPr lvl="2"/>
            <a:r>
              <a:rPr lang="en-US" dirty="0"/>
              <a:t>R IDE or MSFT R Client, execute on SQL Server, pass results back to application</a:t>
            </a:r>
          </a:p>
          <a:p>
            <a:pPr lvl="1"/>
            <a:r>
              <a:rPr lang="en-US" dirty="0"/>
              <a:t>Optimization</a:t>
            </a:r>
          </a:p>
          <a:p>
            <a:pPr lvl="2"/>
            <a:r>
              <a:rPr lang="en-US" dirty="0"/>
              <a:t>ScaleR and RevoScaleR</a:t>
            </a:r>
          </a:p>
          <a:p>
            <a:pPr lvl="1"/>
            <a:r>
              <a:rPr lang="en-US" dirty="0"/>
              <a:t>Deployment</a:t>
            </a:r>
          </a:p>
          <a:p>
            <a:pPr lvl="2"/>
            <a:r>
              <a:rPr lang="en-US" dirty="0"/>
              <a:t>Stored procedures</a:t>
            </a:r>
          </a:p>
          <a:p>
            <a:pPr lvl="1"/>
            <a:r>
              <a:rPr lang="en-US" dirty="0"/>
              <a:t>Management and Monitoring</a:t>
            </a:r>
          </a:p>
          <a:p>
            <a:pPr lvl="2"/>
            <a:r>
              <a:rPr lang="en-US" dirty="0"/>
              <a:t>User control,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and Preparation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descriptive and summary statistics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Statistical Analysis </a:t>
            </a:r>
          </a:p>
          <a:p>
            <a:r>
              <a:rPr lang="en-US" dirty="0"/>
              <a:t>Open source, free packages for just about everything</a:t>
            </a:r>
          </a:p>
          <a:p>
            <a:pPr lvl="1"/>
            <a:r>
              <a:rPr lang="en-US" dirty="0"/>
              <a:t>https://cran.r-project.org/web/packages/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103"/>
            <a:ext cx="10515600" cy="1325563"/>
          </a:xfrm>
        </p:spPr>
        <p:txBody>
          <a:bodyPr/>
          <a:lstStyle/>
          <a:p>
            <a:r>
              <a:rPr lang="en-US" dirty="0"/>
              <a:t>R Studio and SQL Server 2016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3265"/>
            <a:ext cx="7072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282A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6609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787B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64666"/>
            <a:ext cx="99968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 Studio in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Airline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Run through loading and mining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Wrangling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Descriptive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Visual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38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_AllegientDepartmentTaxHTField0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Delivery</TermName>
          <TermId xmlns="http://schemas.microsoft.com/office/infopath/2007/PartnerControls">6e42b074-d56a-433b-b39c-d9588de164b3</TermId>
        </TermInfo>
      </Terms>
    </g_AllegientDepartmentTaxHTField0>
    <Display_x0020_On_x0020_Main_x0020_Page xmlns="99a4d778-ef06-47da-83a1-ed6875ec56a6">true</Display_x0020_On_x0020_Main_x0020_Page>
    <Ratings xmlns="http://schemas.microsoft.com/sharepoint/v3" xsi:nil="true"/>
    <TaxKeywordTaxHTField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New Hire Orientation</TermName>
          <TermId xmlns="http://schemas.microsoft.com/office/infopath/2007/PartnerControls">0499ae0f-8fd0-4ab8-87a6-0cc703e94649</TermId>
        </TermInfo>
      </Terms>
    </TaxKeywordTaxHTField>
    <kad8ff7986d2450fb9021d41e088c921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</TermName>
          <TermId xmlns="http://schemas.microsoft.com/office/infopath/2007/PartnerControls">16d2e96a-c91c-4d58-8de4-3307e6349af2</TermId>
        </TermInfo>
      </Terms>
    </kad8ff7986d2450fb9021d41e088c921>
    <TaxCatchAll xmlns="951fa48e-70d2-49cb-900b-274e425a7826">
      <Value>57</Value>
      <Value>16</Value>
      <Value>2165</Value>
      <Value>1</Value>
    </TaxCatchAll>
    <g_AllegientDescription xmlns="951fa48e-70d2-49cb-900b-274e425a7826" xsi:nil="true"/>
    <g_AllegientDocumentTypeTaxHTField0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Classified</TermName>
          <TermId xmlns="http://schemas.microsoft.com/office/infopath/2007/PartnerControls">5e7ce2ac-35b8-47a5-bfc9-df4edd9d079e</TermId>
        </TermInfo>
      </Terms>
    </g_AllegientDocumentTypeTaxHTField0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llegient Guidance Document" ma:contentTypeID="0x0101006FB493BAD8DF47D7ABC141A17BFEC42E000D32C812A6374B6092B510AA165EEAB7008A54EA76613C724296C1E139B592210D" ma:contentTypeVersion="42" ma:contentTypeDescription="Used for policies, procedures, training, PowerPoints, technical guides, etc. that provide guidance on a process or technique." ma:contentTypeScope="" ma:versionID="66fb22a46d3bdfdb2c205cf34b4649db">
  <xsd:schema xmlns:xsd="http://www.w3.org/2001/XMLSchema" xmlns:xs="http://www.w3.org/2001/XMLSchema" xmlns:p="http://schemas.microsoft.com/office/2006/metadata/properties" xmlns:ns1="http://schemas.microsoft.com/sharepoint/v3" xmlns:ns2="951fa48e-70d2-49cb-900b-274e425a7826" xmlns:ns3="99a4d778-ef06-47da-83a1-ed6875ec56a6" targetNamespace="http://schemas.microsoft.com/office/2006/metadata/properties" ma:root="true" ma:fieldsID="3b920e747191c9e407fa97ac465c6874" ns1:_="" ns2:_="" ns3:_="">
    <xsd:import namespace="http://schemas.microsoft.com/sharepoint/v3"/>
    <xsd:import namespace="951fa48e-70d2-49cb-900b-274e425a7826"/>
    <xsd:import namespace="99a4d778-ef06-47da-83a1-ed6875ec56a6"/>
    <xsd:element name="properties">
      <xsd:complexType>
        <xsd:sequence>
          <xsd:element name="documentManagement">
            <xsd:complexType>
              <xsd:all>
                <xsd:element ref="ns2:g_AllegientDescription" minOccurs="0"/>
                <xsd:element ref="ns1:AverageRating" minOccurs="0"/>
                <xsd:element ref="ns1:RatingCount" minOccurs="0"/>
                <xsd:element ref="ns2:TaxKeywordTaxHTField" minOccurs="0"/>
                <xsd:element ref="ns1:RatedBy" minOccurs="0"/>
                <xsd:element ref="ns1:Ratings" minOccurs="0"/>
                <xsd:element ref="ns2:TaxCatchAll" minOccurs="0"/>
                <xsd:element ref="ns2:TaxCatchAllLabel" minOccurs="0"/>
                <xsd:element ref="ns2:g_AllegientDocumentTypeTaxHTField0" minOccurs="0"/>
                <xsd:element ref="ns2:g_AllegientDepartmentTaxHTField0" minOccurs="0"/>
                <xsd:element ref="ns2:kad8ff7986d2450fb9021d41e088c921" minOccurs="0"/>
                <xsd:element ref="ns3:Display_x0020_On_x0020_Mai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7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8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fa48e-70d2-49cb-900b-274e425a7826" elementFormDefault="qualified">
    <xsd:import namespace="http://schemas.microsoft.com/office/2006/documentManagement/types"/>
    <xsd:import namespace="http://schemas.microsoft.com/office/infopath/2007/PartnerControls"/>
    <xsd:element name="g_AllegientDescription" ma:index="4" nillable="true" ma:displayName="Description" ma:description="Use this field to provide a short description of this item to help other users understand its purpose." ma:internalName="g_AllegientDescription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fbc5ad3e-a86d-4342-9681-9086b1c46ad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description="" ma:hidden="true" ma:list="{32e274c8-bb25-442f-b0fd-d0c98eb60524}" ma:internalName="TaxCatchAll" ma:showField="CatchAllData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description="" ma:hidden="true" ma:list="{32e274c8-bb25-442f-b0fd-d0c98eb60524}" ma:internalName="TaxCatchAllLabel" ma:readOnly="true" ma:showField="CatchAllDataLabel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_AllegientDocumentTypeTaxHTField0" ma:index="18" ma:taxonomy="true" ma:internalName="g_AllegientDocumentTypeTaxHTField0" ma:taxonomyFieldName="g_AllegientDocumentType" ma:displayName="Document Type" ma:default="1;#Not Classified|5e7ce2ac-35b8-47a5-bfc9-df4edd9d079e" ma:fieldId="{28df4a9f-9a3f-4543-b8a9-faf29629196a}" ma:taxonomyMulti="true" ma:sspId="fbc5ad3e-a86d-4342-9681-9086b1c46ad2" ma:termSetId="25c577b6-48d4-46d1-b256-b5d2107da6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_AllegientDepartmentTaxHTField0" ma:index="20" ma:taxonomy="true" ma:internalName="g_AllegientDepartmentTaxHTField0" ma:taxonomyFieldName="g_AllegientDepartment" ma:displayName="Department" ma:default="" ma:fieldId="{9d2e0dce-6167-43bb-b82b-e1c13d916b83}" ma:sspId="fbc5ad3e-a86d-4342-9681-9086b1c46ad2" ma:termSetId="0e6f804c-d802-4320-8aff-3cbfa5384d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ad8ff7986d2450fb9021d41e088c921" ma:index="21" ma:taxonomy="true" ma:internalName="kad8ff7986d2450fb9021d41e088c921" ma:taxonomyFieldName="Technology" ma:displayName="Technology" ma:readOnly="false" ma:default="12;#Not Applicable|a558b20e-9eec-4a55-b71f-a2cbc28f655c" ma:fieldId="{4ad8ff79-86d2-450f-b902-1d41e088c921}" ma:taxonomyMulti="true" ma:sspId="fbc5ad3e-a86d-4342-9681-9086b1c46ad2" ma:termSetId="64b1f2f5-79b1-4a93-bfa7-cad9c23781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4d778-ef06-47da-83a1-ed6875ec56a6" elementFormDefault="qualified">
    <xsd:import namespace="http://schemas.microsoft.com/office/2006/documentManagement/types"/>
    <xsd:import namespace="http://schemas.microsoft.com/office/infopath/2007/PartnerControls"/>
    <xsd:element name="Display_x0020_On_x0020_Main_x0020_Page" ma:index="23" nillable="true" ma:displayName="Display On Main Page" ma:default="1" ma:internalName="Display_x0020_On_x0020_Main_x0020_Pag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fbc5ad3e-a86d-4342-9681-9086b1c46ad2" ContentTypeId="0x0101006FB493BAD8DF47D7ABC141A17BFEC42E000D32C812A6374B6092B510AA165EEAB7" PreviousValue="false"/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8EEE5689-DA02-4D67-B728-DA13C38BC5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1464C3-797E-43F0-83E6-E75B9736A6A9}">
  <ds:schemaRefs>
    <ds:schemaRef ds:uri="http://purl.org/dc/terms/"/>
    <ds:schemaRef ds:uri="951fa48e-70d2-49cb-900b-274e425a7826"/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9a4d778-ef06-47da-83a1-ed6875ec56a6"/>
  </ds:schemaRefs>
</ds:datastoreItem>
</file>

<file path=customXml/itemProps3.xml><?xml version="1.0" encoding="utf-8"?>
<ds:datastoreItem xmlns:ds="http://schemas.openxmlformats.org/officeDocument/2006/customXml" ds:itemID="{B3A60DC9-6388-4E7D-8432-E2B412877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51fa48e-70d2-49cb-900b-274e425a7826"/>
    <ds:schemaRef ds:uri="99a4d778-ef06-47da-83a1-ed6875ec56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B74D3CC-3325-4D33-BDF2-260CD9792360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1FE31B74-34B1-4B31-A663-7A614C6577C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8876</TotalTime>
  <Words>549</Words>
  <Application>Microsoft Office PowerPoint</Application>
  <PresentationFormat>Widescreen</PresentationFormat>
  <Paragraphs>147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 Black</vt:lpstr>
      <vt:lpstr>Segoe UI Light</vt:lpstr>
      <vt:lpstr>Segoe UI Semibold</vt:lpstr>
      <vt:lpstr>Office Theme</vt:lpstr>
      <vt:lpstr>Introduction to R</vt:lpstr>
      <vt:lpstr>Agenda</vt:lpstr>
      <vt:lpstr>A Little About Me </vt:lpstr>
      <vt:lpstr>What is R?</vt:lpstr>
      <vt:lpstr>R Studio -  </vt:lpstr>
      <vt:lpstr>SQL Server R Services</vt:lpstr>
      <vt:lpstr>SQL Server R Service</vt:lpstr>
      <vt:lpstr>Common R Uses</vt:lpstr>
      <vt:lpstr>R Studio and SQL Server 2016 DEMO</vt:lpstr>
      <vt:lpstr>Demo – R </vt:lpstr>
      <vt:lpstr>Questions? </vt:lpstr>
      <vt:lpstr>Back up slides</vt:lpstr>
      <vt:lpstr>R Studio – create connection, load data, view it</vt:lpstr>
      <vt:lpstr>Descriptive Stats</vt:lpstr>
      <vt:lpstr>Plotting</vt:lpstr>
      <vt:lpstr>Exploration</vt:lpstr>
      <vt:lpstr>Regression</vt:lpstr>
      <vt:lpstr>Resources Used</vt:lpstr>
      <vt:lpstr>SQL Server R - Development</vt:lpstr>
      <vt:lpstr>SQL Server R - Optimize</vt:lpstr>
      <vt:lpstr>SQL Server R - Deployment</vt:lpstr>
      <vt:lpstr>SQL Server R – Manage and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Operations Onboarding PowerPoint</dc:title>
  <dc:creator>Louise Hughes</dc:creator>
  <cp:keywords>New Hire Orientation</cp:keywords>
  <cp:lastModifiedBy>Dustin Elery</cp:lastModifiedBy>
  <cp:revision>209</cp:revision>
  <cp:lastPrinted>2015-05-06T14:34:34Z</cp:lastPrinted>
  <dcterms:created xsi:type="dcterms:W3CDTF">2015-05-06T14:13:53Z</dcterms:created>
  <dcterms:modified xsi:type="dcterms:W3CDTF">2016-12-06T00:34:31Z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0x0101006FB493BAD8DF47D7ABC141A17BFEC42E000D32C812A6374B6092B510AA165EEAB7008A54EA76613C724296C1E139B592210D</vt:lpwstr>
  </property>
  <property fmtid="{D5CDD505-2E9C-101B-9397-08002B2CF9AE}" pid="3" name="Technology">
    <vt:lpwstr>57;#Microsoft|16d2e96a-c91c-4d58-8de4-3307e6349af2</vt:lpwstr>
  </property>
  <property fmtid="{D5CDD505-2E9C-101B-9397-08002B2CF9AE}" pid="4" name="TaxKeyword">
    <vt:lpwstr>2165;#New Hire Orientation|0499ae0f-8fd0-4ab8-87a6-0cc703e94649</vt:lpwstr>
  </property>
  <property fmtid="{D5CDD505-2E9C-101B-9397-08002B2CF9AE}" pid="5" name="g_AllegientDocumentType">
    <vt:lpwstr>1;#Not Classified|5e7ce2ac-35b8-47a5-bfc9-df4edd9d079e</vt:lpwstr>
  </property>
  <property fmtid="{D5CDD505-2E9C-101B-9397-08002B2CF9AE}" pid="6" name="g_AllegientDepartment">
    <vt:lpwstr>16;#Delivery|6e42b074-d56a-433b-b39c-d9588de164b3</vt:lpwstr>
  </property>
  <property fmtid="{D5CDD505-2E9C-101B-9397-08002B2CF9AE}" pid="7" name="IsMyDocuments">
    <vt:bool>true</vt:bool>
  </property>
  <property fmtid="{D5CDD505-2E9C-101B-9397-08002B2CF9AE}" pid="8" name="g_AllegientProjectWorkTypeTaxHTField0">
    <vt:lpwstr/>
  </property>
  <property fmtid="{D5CDD505-2E9C-101B-9397-08002B2CF9AE}" pid="9" name="g_AllegientClientTaxHTField0">
    <vt:lpwstr/>
  </property>
  <property fmtid="{D5CDD505-2E9C-101B-9397-08002B2CF9AE}" pid="10" name="g_AllegientProjectWorkType">
    <vt:lpwstr/>
  </property>
  <property fmtid="{D5CDD505-2E9C-101B-9397-08002B2CF9AE}" pid="11" name="g_AllegientProject">
    <vt:lpwstr/>
  </property>
  <property fmtid="{D5CDD505-2E9C-101B-9397-08002B2CF9AE}" pid="12" name="g_AllegientClient">
    <vt:lpwstr/>
  </property>
  <property fmtid="{D5CDD505-2E9C-101B-9397-08002B2CF9AE}" pid="13" name="g_AllegientProjectTaxHTField0">
    <vt:lpwstr/>
  </property>
</Properties>
</file>