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upload.wikimedia.org/wikipedia/commons/thumb/1/18/ISO_C%2B%2B_Logo.svg/1200px-ISO_C%2B%2B_Logo.svg.png" TargetMode="External"/><Relationship Id="rId4" Type="http://schemas.openxmlformats.org/officeDocument/2006/relationships/hyperlink" Target="https://upload.wikimedia.org/wikipedia/en/f/fb/OpenGL_logo_%28Nov14%29.sv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Impact"/>
                <a:ea typeface="Impact"/>
                <a:cs typeface="Impact"/>
                <a:sym typeface="Impact"/>
              </a:rPr>
              <a:t>2D GAME ENGINE</a:t>
            </a:r>
            <a:endParaRPr>
              <a:latin typeface="Impact"/>
              <a:ea typeface="Impact"/>
              <a:cs typeface="Impact"/>
              <a:sym typeface="Impact"/>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Aidan Ricci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269075" y="0"/>
            <a:ext cx="8520600" cy="110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How did I choose this Topic?</a:t>
            </a:r>
            <a:endParaRPr sz="3000"/>
          </a:p>
        </p:txBody>
      </p:sp>
      <p:sp>
        <p:nvSpPr>
          <p:cNvPr id="61" name="Shape 61"/>
          <p:cNvSpPr txBox="1"/>
          <p:nvPr>
            <p:ph idx="1" type="subTitle"/>
          </p:nvPr>
        </p:nvSpPr>
        <p:spPr>
          <a:xfrm>
            <a:off x="311700" y="1449275"/>
            <a:ext cx="8520600" cy="2177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 wanted a project I could continue</a:t>
            </a:r>
            <a:endParaRPr sz="2400"/>
          </a:p>
          <a:p>
            <a:pPr indent="-381000" lvl="0" marL="457200" rtl="0" algn="l">
              <a:spcBef>
                <a:spcPts val="0"/>
              </a:spcBef>
              <a:spcAft>
                <a:spcPts val="0"/>
              </a:spcAft>
              <a:buSzPts val="2400"/>
              <a:buChar char="●"/>
            </a:pPr>
            <a:r>
              <a:rPr lang="en" sz="2400"/>
              <a:t>Avid gamer and interested in the lower level processes of a game engine</a:t>
            </a:r>
            <a:endParaRPr sz="2400"/>
          </a:p>
          <a:p>
            <a:pPr indent="-381000" lvl="0" marL="457200" algn="l">
              <a:spcBef>
                <a:spcPts val="0"/>
              </a:spcBef>
              <a:spcAft>
                <a:spcPts val="0"/>
              </a:spcAft>
              <a:buSzPts val="2400"/>
              <a:buChar char="●"/>
            </a:pPr>
            <a:r>
              <a:rPr lang="en" sz="2400"/>
              <a:t>Interested in network programming</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My Questions Upon Starting the Project</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games work?</a:t>
            </a:r>
            <a:endParaRPr/>
          </a:p>
          <a:p>
            <a:pPr indent="0" lvl="0" marL="0">
              <a:spcBef>
                <a:spcPts val="1600"/>
              </a:spcBef>
              <a:spcAft>
                <a:spcPts val="0"/>
              </a:spcAft>
              <a:buNone/>
            </a:pPr>
            <a:r>
              <a:rPr lang="en"/>
              <a:t>How can I make a game from scratch?</a:t>
            </a:r>
            <a:endParaRPr/>
          </a:p>
          <a:p>
            <a:pPr indent="0" lvl="0" marL="0">
              <a:spcBef>
                <a:spcPts val="1600"/>
              </a:spcBef>
              <a:spcAft>
                <a:spcPts val="0"/>
              </a:spcAft>
              <a:buNone/>
            </a:pPr>
            <a:r>
              <a:rPr lang="en"/>
              <a:t>How can I program a network for a game?</a:t>
            </a:r>
            <a:endParaRPr/>
          </a:p>
          <a:p>
            <a:pPr indent="0" lvl="0" marL="0">
              <a:spcBef>
                <a:spcPts val="1600"/>
              </a:spcBef>
              <a:spcAft>
                <a:spcPts val="1600"/>
              </a:spcAft>
              <a:buNone/>
            </a:pPr>
            <a:r>
              <a:rPr lang="en"/>
              <a:t>How can I use OpenGL to create quality graphics?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Did I Do?</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used C++ and OpenGL to make a relatively basic game engine from the bottom up.</a:t>
            </a:r>
            <a:endParaRPr/>
          </a:p>
          <a:p>
            <a:pPr indent="0" lvl="0" marL="0" rtl="0">
              <a:spcBef>
                <a:spcPts val="1600"/>
              </a:spcBef>
              <a:spcAft>
                <a:spcPts val="1600"/>
              </a:spcAft>
              <a:buNone/>
            </a:pPr>
            <a:r>
              <a:rPr lang="en"/>
              <a:t>Game Engine Capabilities - Very basic network, Sprites, Batch Rendering, Grouping and Transformation Stack rendering of Sprites, Text Rendering, 2D Game Creation, Layers for different scenes, Math library for basic required maths, Reading config files</a:t>
            </a:r>
            <a:endParaRPr/>
          </a:p>
        </p:txBody>
      </p:sp>
      <p:pic>
        <p:nvPicPr>
          <p:cNvPr id="74" name="Shape 74"/>
          <p:cNvPicPr preferRelativeResize="0"/>
          <p:nvPr/>
        </p:nvPicPr>
        <p:blipFill>
          <a:blip r:embed="rId3">
            <a:alphaModFix/>
          </a:blip>
          <a:stretch>
            <a:fillRect/>
          </a:stretch>
        </p:blipFill>
        <p:spPr>
          <a:xfrm>
            <a:off x="4" y="3422751"/>
            <a:ext cx="1530699" cy="1720751"/>
          </a:xfrm>
          <a:prstGeom prst="rect">
            <a:avLst/>
          </a:prstGeom>
          <a:noFill/>
          <a:ln>
            <a:noFill/>
          </a:ln>
        </p:spPr>
      </p:pic>
      <p:pic>
        <p:nvPicPr>
          <p:cNvPr id="75" name="Shape 75"/>
          <p:cNvPicPr preferRelativeResize="0"/>
          <p:nvPr/>
        </p:nvPicPr>
        <p:blipFill>
          <a:blip r:embed="rId4">
            <a:alphaModFix/>
          </a:blip>
          <a:stretch>
            <a:fillRect/>
          </a:stretch>
        </p:blipFill>
        <p:spPr>
          <a:xfrm>
            <a:off x="6464898" y="1"/>
            <a:ext cx="2679101" cy="111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Did This Project Teach Me?</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Greatly improved understanding of C++</a:t>
            </a:r>
            <a:endParaRPr/>
          </a:p>
          <a:p>
            <a:pPr indent="-342900" lvl="0" marL="457200" rtl="0">
              <a:spcBef>
                <a:spcPts val="0"/>
              </a:spcBef>
              <a:spcAft>
                <a:spcPts val="0"/>
              </a:spcAft>
              <a:buSzPts val="1800"/>
              <a:buChar char="●"/>
            </a:pPr>
            <a:r>
              <a:rPr lang="en"/>
              <a:t>How to use the C++ linker</a:t>
            </a:r>
            <a:endParaRPr/>
          </a:p>
          <a:p>
            <a:pPr indent="-342900" lvl="0" marL="457200" rtl="0">
              <a:spcBef>
                <a:spcPts val="0"/>
              </a:spcBef>
              <a:spcAft>
                <a:spcPts val="0"/>
              </a:spcAft>
              <a:buSzPts val="1800"/>
              <a:buChar char="●"/>
            </a:pPr>
            <a:r>
              <a:rPr lang="en"/>
              <a:t>Use of multiple libraries (stb_image, FreeType2, Config file reader, OpenGL[GLEW and GLFW], many STL includes)</a:t>
            </a:r>
            <a:endParaRPr/>
          </a:p>
          <a:p>
            <a:pPr indent="-342900" lvl="0" marL="457200" rtl="0">
              <a:spcBef>
                <a:spcPts val="0"/>
              </a:spcBef>
              <a:spcAft>
                <a:spcPts val="0"/>
              </a:spcAft>
              <a:buSzPts val="1800"/>
              <a:buChar char="●"/>
            </a:pPr>
            <a:r>
              <a:rPr lang="en"/>
              <a:t>Text rendering knowledge </a:t>
            </a:r>
            <a:endParaRPr/>
          </a:p>
          <a:p>
            <a:pPr indent="-342900" lvl="0" marL="457200" rtl="0">
              <a:spcBef>
                <a:spcPts val="0"/>
              </a:spcBef>
              <a:spcAft>
                <a:spcPts val="0"/>
              </a:spcAft>
              <a:buSzPts val="1800"/>
              <a:buChar char="●"/>
            </a:pPr>
            <a:r>
              <a:rPr lang="en"/>
              <a:t>Understanding of Game Engines as a whole</a:t>
            </a:r>
            <a:endParaRPr/>
          </a:p>
          <a:p>
            <a:pPr indent="-342900" lvl="0" marL="457200" rtl="0">
              <a:spcBef>
                <a:spcPts val="0"/>
              </a:spcBef>
              <a:spcAft>
                <a:spcPts val="0"/>
              </a:spcAft>
              <a:buSzPts val="1800"/>
              <a:buChar char="●"/>
            </a:pPr>
            <a:r>
              <a:rPr lang="en"/>
              <a:t>Some basic Matrix math (mat4 class- orthographic, perspective, translation, rotational)</a:t>
            </a:r>
            <a:endParaRPr/>
          </a:p>
          <a:p>
            <a:pPr indent="-342900" lvl="0" marL="457200" rtl="0">
              <a:spcBef>
                <a:spcPts val="0"/>
              </a:spcBef>
              <a:spcAft>
                <a:spcPts val="0"/>
              </a:spcAft>
              <a:buSzPts val="1800"/>
              <a:buChar char="●"/>
            </a:pPr>
            <a:r>
              <a:rPr lang="en"/>
              <a:t>Network programming using AWS EC2 and the Windows and Unix network libraries (Berkeley sockets)</a:t>
            </a:r>
            <a:endParaRPr/>
          </a:p>
          <a:p>
            <a:pPr indent="0" lvl="0" marL="0" rtl="0">
              <a:spcBef>
                <a:spcPts val="1600"/>
              </a:spcBef>
              <a:spcAft>
                <a:spcPts val="0"/>
              </a:spcAft>
              <a:buNone/>
            </a:pPr>
            <a:r>
              <a:t/>
            </a:r>
            <a:endParaRPr/>
          </a:p>
          <a:p>
            <a:pPr indent="0" lvl="0" marL="457200" rt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Reflective Answer to my Questions</a:t>
            </a:r>
            <a:endParaRPr/>
          </a:p>
        </p:txBody>
      </p:sp>
      <p:sp>
        <p:nvSpPr>
          <p:cNvPr id="87" name="Shape 87"/>
          <p:cNvSpPr txBox="1"/>
          <p:nvPr>
            <p:ph idx="1" type="body"/>
          </p:nvPr>
        </p:nvSpPr>
        <p:spPr>
          <a:xfrm>
            <a:off x="311700" y="91802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accent4"/>
              </a:buClr>
              <a:buSzPts val="1800"/>
              <a:buAutoNum type="arabicPeriod"/>
            </a:pPr>
            <a:r>
              <a:rPr lang="en">
                <a:solidFill>
                  <a:schemeClr val="accent4"/>
                </a:solidFill>
              </a:rPr>
              <a:t>Games work through the use of Graphics Libraries like OpenGL and Abstracted code (Game Engines) that allow them to effectively utilize the graphics without worrying about lower level code</a:t>
            </a:r>
            <a:endParaRPr>
              <a:solidFill>
                <a:schemeClr val="accent4"/>
              </a:solidFill>
            </a:endParaRPr>
          </a:p>
          <a:p>
            <a:pPr indent="-342900" lvl="0" marL="457200" rtl="0">
              <a:spcBef>
                <a:spcPts val="0"/>
              </a:spcBef>
              <a:spcAft>
                <a:spcPts val="0"/>
              </a:spcAft>
              <a:buClr>
                <a:srgbClr val="A61C00"/>
              </a:buClr>
              <a:buSzPts val="1800"/>
              <a:buAutoNum type="arabicPeriod"/>
            </a:pPr>
            <a:r>
              <a:rPr lang="en">
                <a:solidFill>
                  <a:srgbClr val="A61C00"/>
                </a:solidFill>
              </a:rPr>
              <a:t>Making a game from scratch is very difficult, and after this experience I would recommend using a 3rd party game engine for any small team. It can, however, be done by creating the basic components of a game engine then stopping during project creation to edit and add capabilities</a:t>
            </a:r>
            <a:endParaRPr>
              <a:solidFill>
                <a:srgbClr val="A61C00"/>
              </a:solidFill>
            </a:endParaRPr>
          </a:p>
          <a:p>
            <a:pPr indent="-342900" lvl="0" marL="457200" rtl="0">
              <a:spcBef>
                <a:spcPts val="0"/>
              </a:spcBef>
              <a:spcAft>
                <a:spcPts val="0"/>
              </a:spcAft>
              <a:buClr>
                <a:schemeClr val="accent4"/>
              </a:buClr>
              <a:buSzPts val="1800"/>
              <a:buAutoNum type="arabicPeriod"/>
            </a:pPr>
            <a:r>
              <a:rPr lang="en">
                <a:solidFill>
                  <a:schemeClr val="accent4"/>
                </a:solidFill>
              </a:rPr>
              <a:t>Game networks that don’t worry about packet efficiency (packing packets tightly to reduce the number needed)  are relatively simple to make with a basic TCP connection, and a lot of multi-threading, selecting, and blocking, with Enums to represent packet types</a:t>
            </a:r>
            <a:endParaRPr>
              <a:solidFill>
                <a:schemeClr val="accent4"/>
              </a:solidFill>
            </a:endParaRPr>
          </a:p>
          <a:p>
            <a:pPr indent="-342900" lvl="0" marL="457200" rtl="0">
              <a:spcBef>
                <a:spcPts val="0"/>
              </a:spcBef>
              <a:spcAft>
                <a:spcPts val="0"/>
              </a:spcAft>
              <a:buClr>
                <a:srgbClr val="A61C00"/>
              </a:buClr>
              <a:buSzPts val="1800"/>
              <a:buAutoNum type="arabicPeriod"/>
            </a:pPr>
            <a:r>
              <a:rPr lang="en">
                <a:solidFill>
                  <a:srgbClr val="A61C00"/>
                </a:solidFill>
              </a:rPr>
              <a:t>OpenGL renders quality graphics for you, all you need to do is input and make the graphics</a:t>
            </a:r>
            <a:endParaRPr>
              <a:solidFill>
                <a:srgbClr val="A61C00"/>
              </a:solidFill>
            </a:endParaRPr>
          </a:p>
          <a:p>
            <a:pPr indent="0" lvl="0" marL="0" rt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Works Cited</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https://upload.wikimedia.org/wikipedia/commons/thumb/1/18/ISO_C%2B%2B_Logo.svg/1200px-ISO_C%2B%2B_Logo.svg.png</a:t>
            </a:r>
            <a:endParaRPr/>
          </a:p>
          <a:p>
            <a:pPr indent="0" lvl="0" marL="0">
              <a:spcBef>
                <a:spcPts val="1600"/>
              </a:spcBef>
              <a:spcAft>
                <a:spcPts val="0"/>
              </a:spcAft>
              <a:buNone/>
            </a:pPr>
            <a:r>
              <a:rPr lang="en" u="sng">
                <a:solidFill>
                  <a:schemeClr val="hlink"/>
                </a:solidFill>
                <a:hlinkClick r:id="rId4"/>
              </a:rPr>
              <a:t>https://upload.wikimedia.org/wikipedia/en/f/fb/OpenGL_logo_%28Nov14%29.svg</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