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tif" ContentType="image/tif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4" r:id="rId6"/>
    <p:sldId id="395" r:id="rId7"/>
    <p:sldId id="392" r:id="rId8"/>
    <p:sldId id="396" r:id="rId9"/>
    <p:sldId id="389" r:id="rId10"/>
    <p:sldId id="317" r:id="rId11"/>
    <p:sldId id="394" r:id="rId12"/>
    <p:sldId id="270" r:id="rId13"/>
    <p:sldId id="397" r:id="rId14"/>
    <p:sldId id="399" r:id="rId15"/>
    <p:sldId id="400" r:id="rId16"/>
    <p:sldId id="393" r:id="rId17"/>
    <p:sldId id="398" r:id="rId18"/>
    <p:sldId id="268" r:id="rId19"/>
    <p:sldId id="272" r:id="rId20"/>
    <p:sldId id="3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p15:clr>
            <a:srgbClr val="F26B43"/>
          </p15:clr>
        </p15:guide>
        <p15:guide id="3" orient="horz" pos="216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69E7"/>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3725" autoAdjust="0"/>
  </p:normalViewPr>
  <p:slideViewPr>
    <p:cSldViewPr snapToGrid="0">
      <p:cViewPr varScale="1">
        <p:scale>
          <a:sx n="91" d="100"/>
          <a:sy n="91" d="100"/>
        </p:scale>
        <p:origin x="-1976" y="-104"/>
      </p:cViewPr>
      <p:guideLst>
        <p:guide orient="horz" pos="2160"/>
        <p:guide pos="3840"/>
      </p:guideLst>
    </p:cSldViewPr>
  </p:slideViewPr>
  <p:outlineViewPr>
    <p:cViewPr>
      <p:scale>
        <a:sx n="33" d="100"/>
        <a:sy n="33" d="100"/>
      </p:scale>
      <p:origin x="0" y="-2709"/>
    </p:cViewPr>
  </p:outlineViewPr>
  <p:notesTextViewPr>
    <p:cViewPr>
      <p:scale>
        <a:sx n="3" d="2"/>
        <a:sy n="3" d="2"/>
      </p:scale>
      <p:origin x="0" y="0"/>
    </p:cViewPr>
  </p:notesTextViewPr>
  <p:sorterViewPr>
    <p:cViewPr varScale="1">
      <p:scale>
        <a:sx n="1" d="1"/>
        <a:sy n="1" d="1"/>
      </p:scale>
      <p:origin x="0" y="-2364"/>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t>
        <a:bodyPr/>
        <a:lstStyle/>
        <a:p>
          <a:endParaRPr lang="en-US"/>
        </a:p>
      </dgm:t>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t>
        <a:bodyPr/>
        <a:lstStyle/>
        <a:p>
          <a:endParaRPr lang="en-US"/>
        </a:p>
      </dgm:t>
    </dgm:pt>
    <dgm:pt modelId="{45A02F84-C6CB-43F5-AEE4-3EA66C2BD25F}" type="pres">
      <dgm:prSet presAssocID="{4259F840-24E7-476F-9F30-482E46395856}" presName="Childtext1" presStyleLbl="revTx" presStyleIdx="0" presStyleCnt="5">
        <dgm:presLayoutVars>
          <dgm:bulletEnabled val="1"/>
        </dgm:presLayoutVars>
      </dgm:prSet>
      <dgm:spPr/>
      <dgm:t>
        <a:bodyPr/>
        <a:lstStyle/>
        <a:p>
          <a:endParaRPr lang="en-US"/>
        </a:p>
      </dgm:t>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t>
        <a:bodyPr/>
        <a:lstStyle/>
        <a:p>
          <a:endParaRPr lang="en-US"/>
        </a:p>
      </dgm:t>
    </dgm:pt>
    <dgm:pt modelId="{FEBD3C2A-A340-470A-A475-AE614EA07678}" type="pres">
      <dgm:prSet presAssocID="{E4033A39-DCC4-4038-9562-AEDDBBB37A99}" presName="Childtext1" presStyleLbl="revTx" presStyleIdx="1" presStyleCnt="5">
        <dgm:presLayoutVars>
          <dgm:bulletEnabled val="1"/>
        </dgm:presLayoutVars>
      </dgm:prSet>
      <dgm:spPr/>
      <dgm:t>
        <a:bodyPr/>
        <a:lstStyle/>
        <a:p>
          <a:endParaRPr lang="en-US"/>
        </a:p>
      </dgm:t>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t>
        <a:bodyPr/>
        <a:lstStyle/>
        <a:p>
          <a:endParaRPr lang="en-US"/>
        </a:p>
      </dgm:t>
    </dgm:pt>
    <dgm:pt modelId="{80CDBBF8-C6B4-4166-87C1-DC9120CC7586}" type="pres">
      <dgm:prSet presAssocID="{87BF7896-20EA-4E8F-B6F4-A34EC5C9CB50}" presName="Childtext1" presStyleLbl="revTx" presStyleIdx="2" presStyleCnt="5">
        <dgm:presLayoutVars>
          <dgm:bulletEnabled val="1"/>
        </dgm:presLayoutVars>
      </dgm:prSet>
      <dgm:spPr/>
      <dgm:t>
        <a:bodyPr/>
        <a:lstStyle/>
        <a:p>
          <a:endParaRPr lang="en-US"/>
        </a:p>
      </dgm:t>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t>
        <a:bodyPr/>
        <a:lstStyle/>
        <a:p>
          <a:endParaRPr lang="en-US"/>
        </a:p>
      </dgm:t>
    </dgm:pt>
    <dgm:pt modelId="{1BB5FD64-47F9-47A3-911F-535BFE17A3B9}" type="pres">
      <dgm:prSet presAssocID="{3DE6FF16-CA4D-4D34-ABEB-8BE6A40B5E52}" presName="Childtext1" presStyleLbl="revTx" presStyleIdx="3" presStyleCnt="5">
        <dgm:presLayoutVars>
          <dgm:bulletEnabled val="1"/>
        </dgm:presLayoutVars>
      </dgm:prSet>
      <dgm:spPr/>
      <dgm:t>
        <a:bodyPr/>
        <a:lstStyle/>
        <a:p>
          <a:endParaRPr lang="en-US"/>
        </a:p>
      </dgm:t>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t>
        <a:bodyPr/>
        <a:lstStyle/>
        <a:p>
          <a:endParaRPr lang="en-US"/>
        </a:p>
      </dgm:t>
    </dgm:pt>
    <dgm:pt modelId="{1FA3C236-5719-4A33-A6BB-80FA85F940E3}" type="pres">
      <dgm:prSet presAssocID="{AC76BE15-3E8A-498B-91BD-CF772C26B6F1}" presName="Childtext1" presStyleLbl="revTx" presStyleIdx="4" presStyleCnt="5">
        <dgm:presLayoutVars>
          <dgm:bulletEnabled val="1"/>
        </dgm:presLayoutVars>
      </dgm:prSet>
      <dgm:spPr/>
      <dgm:t>
        <a:bodyPr/>
        <a:lstStyle/>
        <a:p>
          <a:endParaRPr lang="en-US"/>
        </a:p>
      </dgm:t>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4D2DF581-8128-4440-9E51-29109DC6ED52}" srcId="{87BF7896-20EA-4E8F-B6F4-A34EC5C9CB50}" destId="{43CBB0A2-9D75-4264-8A30-3E8974B40658}" srcOrd="0" destOrd="0" parTransId="{F806E590-5F8E-48A1-96AC-9E738290D2ED}" sibTransId="{20F77EFB-335C-4BC3-AD95-8421EDF343E6}"/>
    <dgm:cxn modelId="{5E74CB62-E52E-4CEE-8AA1-9812BFC0D67E}" srcId="{E4033A39-DCC4-4038-9562-AEDDBBB37A99}" destId="{A4C0B4E4-70AD-4901-9E3F-7EA25DD6DAA1}" srcOrd="0" destOrd="0" parTransId="{701D9033-BAD3-4299-933F-A47AFDC2ECD0}" sibTransId="{657DB10D-2517-48AA-B970-6D815DBD4123}"/>
    <dgm:cxn modelId="{67A67F8B-14DC-457C-93BE-25105825881F}" type="presOf" srcId="{AC76BE15-3E8A-498B-91BD-CF772C26B6F1}" destId="{483E7832-9872-48C4-8E65-DCB39D4CDBDF}"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58AF9605-98E3-490C-9551-60E5D74419A2}" type="presOf" srcId="{3DE6FF16-CA4D-4D34-ABEB-8BE6A40B5E52}" destId="{74CD3FF2-195B-429B-BC6F-5B5A7FED2BE2}"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42EE41D1-3C16-4937-BB38-B076896C09A0}" srcId="{E5B2E815-0D19-41DC-B01B-4D608769620A}" destId="{4259F840-24E7-476F-9F30-482E46395856}" srcOrd="0" destOrd="0" parTransId="{FCE8068D-7E50-4749-A8D0-ADEDAC5637B3}" sibTransId="{DCC444A4-F20A-48F5-A61E-47BFFF185A57}"/>
    <dgm:cxn modelId="{4653A150-E557-4235-B1A1-18156274D965}" type="presOf" srcId="{4259F840-24E7-476F-9F30-482E46395856}" destId="{E088D226-49D7-4C30-90DC-CA1755D98829}" srcOrd="0" destOrd="0" presId="urn:microsoft.com/office/officeart/2016/7/layout/RoundedRectangleTimeline"/>
    <dgm:cxn modelId="{D88F5139-A3BF-4F98-ABB0-AEE7243465CB}" type="presOf" srcId="{87BF7896-20EA-4E8F-B6F4-A34EC5C9CB50}" destId="{9D82041D-873A-4600-A9C7-C0A0ADFB138B}" srcOrd="0" destOrd="0" presId="urn:microsoft.com/office/officeart/2016/7/layout/RoundedRectangleTimeline"/>
    <dgm:cxn modelId="{140A4778-8248-44DE-B78A-23C578A77D7E}" srcId="{E5B2E815-0D19-41DC-B01B-4D608769620A}" destId="{AC76BE15-3E8A-498B-91BD-CF772C26B6F1}" srcOrd="4" destOrd="0" parTransId="{00CCB400-064A-4EF5-9806-9534D9AC69AD}" sibTransId="{662A3D6E-7238-444F-BC0B-C7A4321261DB}"/>
    <dgm:cxn modelId="{E6B56652-B46A-4546-9536-64D675143F1B}" type="presOf" srcId="{A4C0B4E4-70AD-4901-9E3F-7EA25DD6DAA1}" destId="{FEBD3C2A-A340-470A-A475-AE614EA07678}" srcOrd="0" destOrd="0" presId="urn:microsoft.com/office/officeart/2016/7/layout/RoundedRectangleTimeline"/>
    <dgm:cxn modelId="{546179F7-5E1B-4360-8938-B9238DA6DE5D}" type="presOf" srcId="{C032D242-8D23-4EEC-A10A-7B0691E5A409}" destId="{1BB5FD64-47F9-47A3-911F-535BFE17A3B9}"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D473BBA6-FF54-423D-9B9B-875C8AA2545B}" type="presOf" srcId="{73820394-2159-4075-9E6F-217263B07F8B}" destId="{1FA3C236-5719-4A33-A6BB-80FA85F940E3}"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020D505A-97FA-43DD-A9A1-2501AD46F8AF}" type="presOf" srcId="{43CBB0A2-9D75-4264-8A30-3E8974B40658}" destId="{80CDBBF8-C6B4-4166-87C1-DC9120CC7586}"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9403C73-FB83-47D6-85AE-067D49ED63F2}" srcId="{3DE6FF16-CA4D-4D34-ABEB-8BE6A40B5E52}" destId="{C032D242-8D23-4EEC-A10A-7B0691E5A409}" srcOrd="0" destOrd="0" parTransId="{167DA838-BF1F-42A4-81E8-806F40795A14}" sibTransId="{7EFA60CA-572D-434D-B452-A4ACBAEB4D2C}"/>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lvl="0" algn="ctr" defTabSz="800100">
            <a:lnSpc>
              <a:spcPct val="90000"/>
            </a:lnSpc>
            <a:spcBef>
              <a:spcPct val="0"/>
            </a:spcBef>
            <a:spcAft>
              <a:spcPct val="35000"/>
            </a:spcAft>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lvl="0" algn="ctr" defTabSz="800100">
            <a:lnSpc>
              <a:spcPct val="90000"/>
            </a:lnSpc>
            <a:spcBef>
              <a:spcPct val="0"/>
            </a:spcBef>
            <a:spcAft>
              <a:spcPct val="35000"/>
            </a:spcAft>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lvl="0" algn="ctr" defTabSz="800100">
            <a:lnSpc>
              <a:spcPct val="90000"/>
            </a:lnSpc>
            <a:spcBef>
              <a:spcPct val="0"/>
            </a:spcBef>
            <a:spcAft>
              <a:spcPct val="35000"/>
            </a:spcAft>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4/3/23</a:t>
            </a:fld>
            <a:endParaRPr lang="en-US"/>
          </a:p>
        </p:txBody>
      </p:sp>
      <p:sp>
        <p:nvSpPr>
          <p:cNvPr id="4" name="Footer Placeholder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58268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836065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875339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661388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jpeg"/><Relationship Id="rId5" Type="http://schemas.openxmlformats.org/officeDocument/2006/relationships/image" Target="../media/image19.jpeg"/><Relationship Id="rId6" Type="http://schemas.openxmlformats.org/officeDocument/2006/relationships/image" Target="../media/image20.jpeg"/><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jpeg"/><Relationship Id="rId3"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png"/><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8.tif"/></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6E938C-9D94-4B05-979A-D39FFC457291}"/>
              </a:ext>
            </a:extLst>
          </p:cNvPr>
          <p:cNvSpPr>
            <a:spLocks noGrp="1"/>
          </p:cNvSpPr>
          <p:nvPr>
            <p:ph type="ctrTitle"/>
          </p:nvPr>
        </p:nvSpPr>
        <p:spPr>
          <a:xfrm>
            <a:off x="7452360" y="759451"/>
            <a:ext cx="4739640" cy="2384898"/>
          </a:xfrm>
        </p:spPr>
        <p:txBody>
          <a:bodyPr anchor="b" anchorCtr="0">
            <a:normAutofit/>
          </a:bodyPr>
          <a:lstStyle/>
          <a:p>
            <a:pPr algn="ctr"/>
            <a:r>
              <a:rPr lang="en-US" dirty="0"/>
              <a:t>Simulated Origins of Social Traits</a:t>
            </a:r>
          </a:p>
        </p:txBody>
      </p:sp>
      <p:pic>
        <p:nvPicPr>
          <p:cNvPr id="14" name="Picture Placeholder 13" descr="Data Points Digital background">
            <a:extLst>
              <a:ext uri="{FF2B5EF4-FFF2-40B4-BE49-F238E27FC236}">
                <a16:creationId xmlns:a16="http://schemas.microsoft.com/office/drawing/2014/main" xmlns=""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xmlns="" id="{D9A11267-FC52-4990-8D98-010AFABA5544}"/>
              </a:ext>
            </a:extLst>
          </p:cNvPr>
          <p:cNvSpPr>
            <a:spLocks noGrp="1"/>
          </p:cNvSpPr>
          <p:nvPr>
            <p:ph type="body" sz="quarter" idx="14"/>
          </p:nvPr>
        </p:nvSpPr>
        <p:spPr>
          <a:xfrm>
            <a:off x="7606030" y="3257469"/>
            <a:ext cx="4432300" cy="2622631"/>
          </a:xfrm>
        </p:spPr>
        <p:txBody>
          <a:bodyPr>
            <a:normAutofit/>
          </a:bodyPr>
          <a:lstStyle/>
          <a:p>
            <a:pPr algn="ctr">
              <a:spcBef>
                <a:spcPts val="0"/>
              </a:spcBef>
            </a:pPr>
            <a:r>
              <a:rPr lang="en-US" sz="1800" dirty="0"/>
              <a:t> </a:t>
            </a:r>
            <a:r>
              <a:rPr lang="en-US" sz="2400" dirty="0"/>
              <a:t>with Coevolving  Automata as digital organisms</a:t>
            </a:r>
          </a:p>
          <a:p>
            <a:pPr algn="ctr">
              <a:spcBef>
                <a:spcPts val="0"/>
              </a:spcBef>
            </a:pPr>
            <a:endParaRPr lang="en-US" sz="1800" dirty="0"/>
          </a:p>
          <a:p>
            <a:pPr algn="ctr">
              <a:spcBef>
                <a:spcPts val="0"/>
              </a:spcBef>
            </a:pPr>
            <a:endParaRPr lang="en-US" sz="1800" dirty="0"/>
          </a:p>
          <a:p>
            <a:pPr algn="ctr">
              <a:spcBef>
                <a:spcPts val="0"/>
              </a:spcBef>
            </a:pPr>
            <a:r>
              <a:rPr lang="en-US" sz="1800" dirty="0"/>
              <a:t>Spring 2023</a:t>
            </a:r>
          </a:p>
          <a:p>
            <a:pPr algn="ctr">
              <a:spcBef>
                <a:spcPts val="0"/>
              </a:spcBef>
            </a:pPr>
            <a:r>
              <a:rPr lang="en-US" sz="1800" dirty="0"/>
              <a:t>Weigang Qiu @ Hunter College</a:t>
            </a:r>
          </a:p>
        </p:txBody>
      </p:sp>
      <p:sp>
        <p:nvSpPr>
          <p:cNvPr id="4" name="TextBox 3">
            <a:extLst>
              <a:ext uri="{FF2B5EF4-FFF2-40B4-BE49-F238E27FC236}">
                <a16:creationId xmlns:a16="http://schemas.microsoft.com/office/drawing/2014/main" xmlns="" id="{9D9FD0BC-2C6A-EE73-B4C2-C9A64B1C8B85}"/>
              </a:ext>
            </a:extLst>
          </p:cNvPr>
          <p:cNvSpPr txBox="1"/>
          <p:nvPr/>
        </p:nvSpPr>
        <p:spPr>
          <a:xfrm>
            <a:off x="368300" y="5880100"/>
            <a:ext cx="6142964" cy="646331"/>
          </a:xfrm>
          <a:prstGeom prst="rect">
            <a:avLst/>
          </a:prstGeom>
          <a:noFill/>
        </p:spPr>
        <p:txBody>
          <a:bodyPr wrap="none" rtlCol="0">
            <a:spAutoFit/>
          </a:bodyPr>
          <a:lstStyle/>
          <a:p>
            <a:pPr marL="285750" indent="-285750">
              <a:buFont typeface="Arial" panose="020B0604020202020204" pitchFamily="34" charset="0"/>
              <a:buChar char="•"/>
            </a:pPr>
            <a:r>
              <a:rPr lang="en-US" dirty="0"/>
              <a:t>Book:  </a:t>
            </a:r>
            <a:r>
              <a:rPr lang="en-US" i="1" dirty="0"/>
              <a:t>Ex Machina</a:t>
            </a:r>
            <a:r>
              <a:rPr lang="en-US" dirty="0"/>
              <a:t> (2022) by John H. Miller, Santa Fe Institute</a:t>
            </a:r>
          </a:p>
          <a:p>
            <a:pPr marL="285750" indent="-285750">
              <a:buFont typeface="Arial" panose="020B0604020202020204" pitchFamily="34" charset="0"/>
              <a:buChar char="•"/>
            </a:pPr>
            <a:r>
              <a:rPr lang="en-US" dirty="0" err="1"/>
              <a:t>Github</a:t>
            </a:r>
            <a:r>
              <a:rPr lang="en-US" dirty="0"/>
              <a:t>: https://github.com/SantaFeInstitute/ExMachina</a:t>
            </a:r>
          </a:p>
        </p:txBody>
      </p:sp>
    </p:spTree>
    <p:extLst>
      <p:ext uri="{BB962C8B-B14F-4D97-AF65-F5344CB8AC3E}">
        <p14:creationId xmlns:p14="http://schemas.microsoft.com/office/powerpoint/2010/main" val="7528142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550862" y="549275"/>
            <a:ext cx="9583737" cy="772674"/>
          </a:xfrm>
        </p:spPr>
        <p:txBody>
          <a:bodyPr>
            <a:normAutofit/>
          </a:bodyPr>
          <a:lstStyle/>
          <a:p>
            <a:r>
              <a:rPr lang="en-US" sz="4400" dirty="0"/>
              <a:t>Test 1. An adapted automata</a:t>
            </a:r>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9" name="Picture 18">
            <a:extLst>
              <a:ext uri="{FF2B5EF4-FFF2-40B4-BE49-F238E27FC236}">
                <a16:creationId xmlns:a16="http://schemas.microsoft.com/office/drawing/2014/main" xmlns="" id="{48B69E45-3B98-6B19-BADF-D49508FBD50D}"/>
              </a:ext>
            </a:extLst>
          </p:cNvPr>
          <p:cNvPicPr>
            <a:picLocks noChangeAspect="1"/>
          </p:cNvPicPr>
          <p:nvPr/>
        </p:nvPicPr>
        <p:blipFill>
          <a:blip r:embed="rId3"/>
          <a:stretch>
            <a:fillRect/>
          </a:stretch>
        </p:blipFill>
        <p:spPr>
          <a:xfrm>
            <a:off x="2699863" y="1321949"/>
            <a:ext cx="6792273" cy="5134692"/>
          </a:xfrm>
          <a:prstGeom prst="rect">
            <a:avLst/>
          </a:prstGeom>
        </p:spPr>
      </p:pic>
      <p:sp>
        <p:nvSpPr>
          <p:cNvPr id="20" name="Arrow: Left 19">
            <a:extLst>
              <a:ext uri="{FF2B5EF4-FFF2-40B4-BE49-F238E27FC236}">
                <a16:creationId xmlns:a16="http://schemas.microsoft.com/office/drawing/2014/main" xmlns="" id="{FA69B750-9D5C-EA5F-1DD4-76514F0085FE}"/>
              </a:ext>
            </a:extLst>
          </p:cNvPr>
          <p:cNvSpPr/>
          <p:nvPr/>
        </p:nvSpPr>
        <p:spPr>
          <a:xfrm>
            <a:off x="5086350" y="2159000"/>
            <a:ext cx="673100" cy="177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20">
            <a:extLst>
              <a:ext uri="{FF2B5EF4-FFF2-40B4-BE49-F238E27FC236}">
                <a16:creationId xmlns:a16="http://schemas.microsoft.com/office/drawing/2014/main" xmlns="" id="{0A234FE3-A504-6A15-2AE7-FE96EEBA6102}"/>
              </a:ext>
            </a:extLst>
          </p:cNvPr>
          <p:cNvSpPr/>
          <p:nvPr/>
        </p:nvSpPr>
        <p:spPr>
          <a:xfrm>
            <a:off x="5086350" y="2483708"/>
            <a:ext cx="673100" cy="177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765237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50863" y="549275"/>
            <a:ext cx="668813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Test 2. </a:t>
            </a:r>
            <a:r>
              <a:rPr lang="en-US" dirty="0"/>
              <a:t>Pattern recognition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xmlns=""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dirty="0"/>
              <a:t>Evolving automata able to identify strings with exactly 3 ones</a:t>
            </a:r>
          </a:p>
          <a:p>
            <a:pPr marL="342900" indent="-342900">
              <a:lnSpc>
                <a:spcPct val="100000"/>
              </a:lnSpc>
              <a:buFont typeface="Arial" panose="020B0604020202020204" pitchFamily="34" charset="0"/>
              <a:buChar char="•"/>
            </a:pPr>
            <a:r>
              <a:rPr lang="en-US" kern="1200" dirty="0">
                <a:latin typeface="+mn-lt"/>
                <a:ea typeface="+mn-ea"/>
                <a:cs typeface="+mn-cs"/>
              </a:rPr>
              <a:t>Trained with </a:t>
            </a:r>
            <a:r>
              <a:rPr lang="en-US" dirty="0"/>
              <a:t>a fixed set of 240 random strings</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xmlns=""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xmlns=""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37591715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50863" y="549275"/>
            <a:ext cx="668813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Test 3. Coevolution</a:t>
            </a:r>
          </a:p>
        </p:txBody>
      </p:sp>
      <p:sp>
        <p:nvSpPr>
          <p:cNvPr id="16" name="Subtitle 15">
            <a:extLst>
              <a:ext uri="{FF2B5EF4-FFF2-40B4-BE49-F238E27FC236}">
                <a16:creationId xmlns:a16="http://schemas.microsoft.com/office/drawing/2014/main" xmlns=""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lnSpcReduction="10000"/>
          </a:bodyPr>
          <a:lstStyle/>
          <a:p>
            <a:pPr marL="342900" indent="-342900">
              <a:lnSpc>
                <a:spcPct val="100000"/>
              </a:lnSpc>
              <a:buFont typeface="Arial" panose="020B0604020202020204" pitchFamily="34" charset="0"/>
              <a:buChar char="•"/>
            </a:pPr>
            <a:r>
              <a:rPr lang="en-US" dirty="0"/>
              <a:t>Evolving automata able to identify strings with exactly 3 ones</a:t>
            </a:r>
          </a:p>
          <a:p>
            <a:pPr marL="342900" indent="-342900">
              <a:lnSpc>
                <a:spcPct val="100000"/>
              </a:lnSpc>
              <a:buFont typeface="Arial" panose="020B0604020202020204" pitchFamily="34" charset="0"/>
              <a:buChar char="•"/>
            </a:pPr>
            <a:r>
              <a:rPr lang="en-US" kern="1200" dirty="0">
                <a:latin typeface="+mn-lt"/>
                <a:ea typeface="+mn-ea"/>
                <a:cs typeface="+mn-cs"/>
              </a:rPr>
              <a:t>Trained with </a:t>
            </a:r>
            <a:r>
              <a:rPr lang="en-US" dirty="0"/>
              <a:t>randomized but fixed </a:t>
            </a:r>
            <a:r>
              <a:rPr lang="en-US" kern="1200" dirty="0">
                <a:latin typeface="+mn-lt"/>
                <a:ea typeface="+mn-ea"/>
                <a:cs typeface="+mn-cs"/>
              </a:rPr>
              <a:t>strings</a:t>
            </a:r>
          </a:p>
          <a:p>
            <a:pPr marL="342900" indent="-342900">
              <a:lnSpc>
                <a:spcPct val="100000"/>
              </a:lnSpc>
              <a:buFont typeface="Arial" panose="020B0604020202020204" pitchFamily="34" charset="0"/>
              <a:buChar char="•"/>
            </a:pPr>
            <a:r>
              <a:rPr lang="en-US" dirty="0"/>
              <a:t>Trained with coevolving strings</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xmlns=""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xmlns=""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25536620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550864" y="549275"/>
            <a:ext cx="9685336" cy="974725"/>
          </a:xfrm>
        </p:spPr>
        <p:txBody>
          <a:bodyPr/>
          <a:lstStyle/>
          <a:p>
            <a:r>
              <a:rPr lang="en-US" dirty="0"/>
              <a:t>Emergence of Cooperation</a:t>
            </a:r>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550863" y="1740981"/>
            <a:ext cx="6129337" cy="4126419"/>
          </a:xfrm>
        </p:spPr>
        <p:txBody>
          <a:bodyPr/>
          <a:lstStyle/>
          <a:p>
            <a:r>
              <a:rPr lang="en-US" sz="2400" dirty="0"/>
              <a:t>Chap 6.  Conflict Resolution </a:t>
            </a:r>
          </a:p>
          <a:p>
            <a:r>
              <a:rPr lang="en-US" sz="2400" dirty="0"/>
              <a:t>Chap 7  Coordination</a:t>
            </a:r>
          </a:p>
          <a:p>
            <a:r>
              <a:rPr lang="en-US" sz="2400" dirty="0"/>
              <a:t>Chap 8.  Coordination</a:t>
            </a:r>
          </a:p>
          <a:p>
            <a:r>
              <a:rPr lang="en-US" sz="2400" dirty="0"/>
              <a:t>Chap 9.  Cooperation</a:t>
            </a:r>
          </a:p>
          <a:p>
            <a:r>
              <a:rPr lang="en-US" sz="2400" dirty="0"/>
              <a:t>Chap 10.  Commerce</a:t>
            </a:r>
          </a:p>
          <a:p>
            <a:r>
              <a:rPr lang="en-US" sz="2400" dirty="0"/>
              <a:t>Chap 11  Communication</a:t>
            </a:r>
          </a:p>
        </p:txBody>
      </p:sp>
      <p:pic>
        <p:nvPicPr>
          <p:cNvPr id="8" name="Picture Placeholder 7" descr="Digital Data">
            <a:extLst>
              <a:ext uri="{FF2B5EF4-FFF2-40B4-BE49-F238E27FC236}">
                <a16:creationId xmlns:a16="http://schemas.microsoft.com/office/drawing/2014/main" xmlns=""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972429" y="2524760"/>
            <a:ext cx="2946146" cy="2946146"/>
          </a:xfrm>
        </p:spPr>
      </p:pic>
      <p:pic>
        <p:nvPicPr>
          <p:cNvPr id="10" name="Picture Placeholder 9" descr="Data Points ">
            <a:extLst>
              <a:ext uri="{FF2B5EF4-FFF2-40B4-BE49-F238E27FC236}">
                <a16:creationId xmlns:a16="http://schemas.microsoft.com/office/drawing/2014/main" xmlns=""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xmlns=""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591675" y="3569059"/>
            <a:ext cx="2263776" cy="2263776"/>
          </a:xfrm>
        </p:spPr>
      </p:pic>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151681148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550863" y="113908"/>
            <a:ext cx="8631237" cy="1063625"/>
          </a:xfrm>
        </p:spPr>
        <p:txBody>
          <a:bodyPr/>
          <a:lstStyle/>
          <a:p>
            <a:r>
              <a:rPr lang="en-US" dirty="0"/>
              <a:t>Models of Red Queen Evolution</a:t>
            </a:r>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550863" y="1224188"/>
            <a:ext cx="9278937" cy="5283024"/>
          </a:xfrm>
        </p:spPr>
        <p:txBody>
          <a:bodyPr/>
          <a:lstStyle/>
          <a:p>
            <a:pPr marL="342900" indent="-342900">
              <a:lnSpc>
                <a:spcPct val="100000"/>
              </a:lnSpc>
              <a:buFont typeface="Arial" panose="020B0604020202020204" pitchFamily="34" charset="0"/>
              <a:buChar char="•"/>
            </a:pPr>
            <a:r>
              <a:rPr lang="en-US" sz="2400" dirty="0"/>
              <a:t>Level 1.  Immune escape</a:t>
            </a:r>
          </a:p>
          <a:p>
            <a:pPr marL="800100" lvl="1" indent="-342900">
              <a:lnSpc>
                <a:spcPct val="100000"/>
              </a:lnSpc>
            </a:pPr>
            <a:r>
              <a:rPr lang="en-US" sz="1800" dirty="0"/>
              <a:t>Evolve machines that emits a complementary string</a:t>
            </a:r>
          </a:p>
          <a:p>
            <a:pPr marL="342900" indent="-342900">
              <a:lnSpc>
                <a:spcPct val="100000"/>
              </a:lnSpc>
              <a:buFont typeface="Arial" panose="020B0604020202020204" pitchFamily="34" charset="0"/>
              <a:buChar char="•"/>
            </a:pPr>
            <a:r>
              <a:rPr lang="en-US" sz="2400" dirty="0"/>
              <a:t>Level 2.  Immune escape with coevolving host</a:t>
            </a:r>
          </a:p>
          <a:p>
            <a:pPr marL="800100" lvl="1" indent="-342900">
              <a:lnSpc>
                <a:spcPct val="100000"/>
              </a:lnSpc>
            </a:pPr>
            <a:r>
              <a:rPr lang="en-US" sz="1800" dirty="0"/>
              <a:t>Add co-evolving hosts</a:t>
            </a:r>
          </a:p>
          <a:p>
            <a:pPr marL="800100" lvl="1" indent="-342900">
              <a:lnSpc>
                <a:spcPct val="100000"/>
              </a:lnSpc>
            </a:pPr>
            <a:r>
              <a:rPr lang="en-US" sz="1800" dirty="0"/>
              <a:t>Add threshold</a:t>
            </a:r>
          </a:p>
          <a:p>
            <a:pPr marL="800100" lvl="1" indent="-342900">
              <a:lnSpc>
                <a:spcPct val="100000"/>
              </a:lnSpc>
            </a:pPr>
            <a:r>
              <a:rPr lang="en-US" sz="1800" dirty="0"/>
              <a:t>Add cross-reactivity</a:t>
            </a:r>
          </a:p>
          <a:p>
            <a:pPr marL="342900" indent="-342900">
              <a:lnSpc>
                <a:spcPct val="100000"/>
              </a:lnSpc>
              <a:buFont typeface="Arial" panose="020B0604020202020204" pitchFamily="34" charset="0"/>
              <a:buChar char="•"/>
            </a:pPr>
            <a:r>
              <a:rPr lang="en-US" sz="2400" dirty="0"/>
              <a:t>Hypotheses:</a:t>
            </a:r>
          </a:p>
          <a:p>
            <a:pPr marL="800100" lvl="1" indent="-342900">
              <a:lnSpc>
                <a:spcPct val="100000"/>
              </a:lnSpc>
            </a:pPr>
            <a:r>
              <a:rPr lang="en-US" sz="1800" dirty="0"/>
              <a:t>Selective sweeps (influenza)</a:t>
            </a:r>
          </a:p>
          <a:p>
            <a:pPr marL="800100" lvl="1" indent="-342900">
              <a:lnSpc>
                <a:spcPct val="100000"/>
              </a:lnSpc>
            </a:pPr>
            <a:r>
              <a:rPr lang="en-US" sz="1800" dirty="0"/>
              <a:t>Balanced polymorphism (Lyme </a:t>
            </a:r>
            <a:r>
              <a:rPr lang="en-US" sz="1800" i="1" dirty="0"/>
              <a:t>Borreliella</a:t>
            </a:r>
            <a:r>
              <a:rPr lang="en-US" sz="1800" dirty="0"/>
              <a:t>)</a:t>
            </a:r>
          </a:p>
          <a:p>
            <a:pPr marL="800100" lvl="1" indent="-342900">
              <a:lnSpc>
                <a:spcPct val="100000"/>
              </a:lnSpc>
            </a:pPr>
            <a:r>
              <a:rPr lang="en-US" sz="1800" dirty="0"/>
              <a:t>Strain theory</a:t>
            </a:r>
          </a:p>
          <a:p>
            <a:pPr marL="800100" lvl="1" indent="-342900">
              <a:lnSpc>
                <a:spcPct val="100000"/>
              </a:lnSpc>
            </a:pPr>
            <a:r>
              <a:rPr lang="en-US" sz="1800" dirty="0"/>
              <a:t>Vaccine design &amp; effect prediction</a:t>
            </a:r>
          </a:p>
          <a:p>
            <a:pPr marL="342900" indent="-342900">
              <a:lnSpc>
                <a:spcPct val="100000"/>
              </a:lnSpc>
            </a:pPr>
            <a:endParaRPr lang="en-US" sz="2400" dirty="0"/>
          </a:p>
        </p:txBody>
      </p:sp>
      <p:pic>
        <p:nvPicPr>
          <p:cNvPr id="8" name="Picture Placeholder 7" descr="Digital Data">
            <a:extLst>
              <a:ext uri="{FF2B5EF4-FFF2-40B4-BE49-F238E27FC236}">
                <a16:creationId xmlns:a16="http://schemas.microsoft.com/office/drawing/2014/main" xmlns=""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778095" y="2136247"/>
            <a:ext cx="1797028" cy="1797028"/>
          </a:xfrm>
        </p:spPr>
      </p:pic>
      <p:pic>
        <p:nvPicPr>
          <p:cNvPr id="10" name="Picture Placeholder 9" descr="Data Points ">
            <a:extLst>
              <a:ext uri="{FF2B5EF4-FFF2-40B4-BE49-F238E27FC236}">
                <a16:creationId xmlns:a16="http://schemas.microsoft.com/office/drawing/2014/main" xmlns=""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71923" y="481012"/>
            <a:ext cx="2263776" cy="2263776"/>
          </a:xfrm>
        </p:spPr>
      </p:pic>
      <p:pic>
        <p:nvPicPr>
          <p:cNvPr id="12" name="Picture Placeholder 11" descr="Data Background">
            <a:extLst>
              <a:ext uri="{FF2B5EF4-FFF2-40B4-BE49-F238E27FC236}">
                <a16:creationId xmlns:a16="http://schemas.microsoft.com/office/drawing/2014/main" xmlns=""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dirty="0"/>
          </a:p>
        </p:txBody>
      </p:sp>
    </p:spTree>
    <p:extLst>
      <p:ext uri="{BB962C8B-B14F-4D97-AF65-F5344CB8AC3E}">
        <p14:creationId xmlns:p14="http://schemas.microsoft.com/office/powerpoint/2010/main" val="189286585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xmlns=""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xmlns=""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xmlns=""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xmlns=""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xmlns=""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xmlns=""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xmlns=""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xmlns=""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xmlns=""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xmlns=""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xmlns=""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xmlns=""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xmlns=""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xmlns=""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xmlns=""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29798766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AD72D26-24EF-4CBD-9431-A558CB7CA906}"/>
              </a:ext>
            </a:extLst>
          </p:cNvPr>
          <p:cNvSpPr>
            <a:spLocks noGrp="1"/>
          </p:cNvSpPr>
          <p:nvPr>
            <p:ph type="title"/>
          </p:nvPr>
        </p:nvSpPr>
        <p:spPr>
          <a:xfrm>
            <a:off x="550862" y="549275"/>
            <a:ext cx="11091600" cy="1332000"/>
          </a:xfrm>
        </p:spPr>
        <p:txBody>
          <a:bodyPr/>
          <a:lstStyle/>
          <a:p>
            <a:r>
              <a:rPr lang="en-US" dirty="0"/>
              <a:t>Timeline &amp; Roadmap</a:t>
            </a:r>
          </a:p>
        </p:txBody>
      </p:sp>
      <p:graphicFrame>
        <p:nvGraphicFramePr>
          <p:cNvPr id="4" name="Content Placeholder 3" descr="Timeline Smart Art Placeholder ">
            <a:extLst>
              <a:ext uri="{FF2B5EF4-FFF2-40B4-BE49-F238E27FC236}">
                <a16:creationId xmlns:a16="http://schemas.microsoft.com/office/drawing/2014/main" xmlns=""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xmlns=""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xmlns=""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xmlns=""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262463006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xmlns=""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xmlns=""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xmlns=""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2477988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23418ADF-358F-4647-A511-FCFFEDA83429}"/>
              </a:ext>
            </a:extLst>
          </p:cNvPr>
          <p:cNvSpPr>
            <a:spLocks noGrp="1"/>
          </p:cNvSpPr>
          <p:nvPr>
            <p:ph type="title"/>
          </p:nvPr>
        </p:nvSpPr>
        <p:spPr>
          <a:xfrm>
            <a:off x="550863" y="4507200"/>
            <a:ext cx="4500562" cy="1562959"/>
          </a:xfrm>
        </p:spPr>
        <p:txBody>
          <a:bodyPr/>
          <a:lstStyle/>
          <a:p>
            <a:r>
              <a:rPr lang="en-US" dirty="0"/>
              <a:t>Introduction &amp; Motivation</a:t>
            </a:r>
          </a:p>
        </p:txBody>
      </p:sp>
      <p:pic>
        <p:nvPicPr>
          <p:cNvPr id="18" name="Picture Placeholder 17" descr="A group of people sitting at a table">
            <a:extLst>
              <a:ext uri="{FF2B5EF4-FFF2-40B4-BE49-F238E27FC236}">
                <a16:creationId xmlns:a16="http://schemas.microsoft.com/office/drawing/2014/main" xmlns=""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xmlns=""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xmlns=""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xmlns=""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xmlns="" id="{E5127060-CDBF-435F-9009-A5451CCE305D}"/>
              </a:ext>
            </a:extLst>
          </p:cNvPr>
          <p:cNvSpPr>
            <a:spLocks noGrp="1"/>
          </p:cNvSpPr>
          <p:nvPr>
            <p:ph sz="quarter" idx="15"/>
          </p:nvPr>
        </p:nvSpPr>
        <p:spPr>
          <a:xfrm>
            <a:off x="5262563" y="4023274"/>
            <a:ext cx="6221412" cy="2265412"/>
          </a:xfrm>
          <a:noFill/>
        </p:spPr>
        <p:txBody>
          <a:bodyPr>
            <a:normAutofit fontScale="92500" lnSpcReduction="10000"/>
          </a:bodyPr>
          <a:lstStyle/>
          <a:p>
            <a:r>
              <a:rPr lang="en-US" dirty="0"/>
              <a:t>Origins of </a:t>
            </a:r>
            <a:r>
              <a:rPr lang="en-US" dirty="0">
                <a:solidFill>
                  <a:srgbClr val="F169E7">
                    <a:alpha val="60000"/>
                  </a:srgbClr>
                </a:solidFill>
              </a:rPr>
              <a:t>collaborative</a:t>
            </a:r>
            <a:r>
              <a:rPr lang="en-US" dirty="0"/>
              <a:t> social behavior characterize major evolutionary transitions: quorum sensing, biofilm, eukaryotes, multicellularity, sexual reproduction, eusociality, language, religion, and culture (</a:t>
            </a:r>
            <a:r>
              <a:rPr lang="en-US" dirty="0">
                <a:solidFill>
                  <a:srgbClr val="F169E7">
                    <a:alpha val="60000"/>
                  </a:srgbClr>
                </a:solidFill>
              </a:rPr>
              <a:t>no neuron or brain needed</a:t>
            </a:r>
            <a:r>
              <a:rPr lang="en-US" dirty="0"/>
              <a:t>)</a:t>
            </a:r>
          </a:p>
          <a:p>
            <a:r>
              <a:rPr lang="en-US" dirty="0"/>
              <a:t>Could it be used to model </a:t>
            </a:r>
            <a:r>
              <a:rPr lang="en-US" dirty="0">
                <a:solidFill>
                  <a:srgbClr val="FFFF00">
                    <a:alpha val="60000"/>
                  </a:srgbClr>
                </a:solidFill>
              </a:rPr>
              <a:t>antagonistic</a:t>
            </a:r>
            <a:r>
              <a:rPr lang="en-US" dirty="0"/>
              <a:t> co-evolution such as selfish genetic elements, Red Queen run-away evolution, and pathogen-host antigen/immunity co-diversification?</a:t>
            </a:r>
          </a:p>
        </p:txBody>
      </p:sp>
    </p:spTree>
    <p:extLst>
      <p:ext uri="{BB962C8B-B14F-4D97-AF65-F5344CB8AC3E}">
        <p14:creationId xmlns:p14="http://schemas.microsoft.com/office/powerpoint/2010/main" val="21588865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747081-3ADC-E7EF-01B5-0F4959A7CDE1}"/>
              </a:ext>
            </a:extLst>
          </p:cNvPr>
          <p:cNvSpPr>
            <a:spLocks noGrp="1"/>
          </p:cNvSpPr>
          <p:nvPr>
            <p:ph type="title"/>
          </p:nvPr>
        </p:nvSpPr>
        <p:spPr>
          <a:xfrm>
            <a:off x="550863" y="549275"/>
            <a:ext cx="4110037" cy="984885"/>
          </a:xfrm>
        </p:spPr>
        <p:txBody>
          <a:bodyPr/>
          <a:lstStyle/>
          <a:p>
            <a:r>
              <a:rPr lang="en-US" sz="4000" dirty="0"/>
              <a:t>Games Theory</a:t>
            </a:r>
          </a:p>
        </p:txBody>
      </p:sp>
      <p:sp>
        <p:nvSpPr>
          <p:cNvPr id="3" name="Content Placeholder 2">
            <a:extLst>
              <a:ext uri="{FF2B5EF4-FFF2-40B4-BE49-F238E27FC236}">
                <a16:creationId xmlns:a16="http://schemas.microsoft.com/office/drawing/2014/main" xmlns="" id="{6B56EFE4-DAE1-22F5-A519-CE6C2C192D09}"/>
              </a:ext>
            </a:extLst>
          </p:cNvPr>
          <p:cNvSpPr>
            <a:spLocks noGrp="1"/>
          </p:cNvSpPr>
          <p:nvPr>
            <p:ph idx="1"/>
          </p:nvPr>
        </p:nvSpPr>
        <p:spPr>
          <a:xfrm>
            <a:off x="3554730" y="1750059"/>
            <a:ext cx="2994025" cy="4342765"/>
          </a:xfrm>
        </p:spPr>
        <p:txBody>
          <a:bodyPr/>
          <a:lstStyle/>
          <a:p>
            <a:pPr>
              <a:spcBef>
                <a:spcPts val="0"/>
              </a:spcBef>
            </a:pPr>
            <a:r>
              <a:rPr lang="en-US" sz="1800" dirty="0">
                <a:solidFill>
                  <a:srgbClr val="F169E7">
                    <a:alpha val="60000"/>
                  </a:srgbClr>
                </a:solidFill>
              </a:rPr>
              <a:t>Chickens</a:t>
            </a:r>
          </a:p>
          <a:p>
            <a:pPr>
              <a:spcBef>
                <a:spcPts val="0"/>
              </a:spcBef>
            </a:pPr>
            <a:r>
              <a:rPr lang="en-US" sz="1800" dirty="0">
                <a:solidFill>
                  <a:srgbClr val="F169E7">
                    <a:alpha val="60000"/>
                  </a:srgbClr>
                </a:solidFill>
              </a:rPr>
              <a:t>Prisoner’s Dilemma</a:t>
            </a:r>
          </a:p>
          <a:p>
            <a:pPr>
              <a:spcBef>
                <a:spcPts val="0"/>
              </a:spcBef>
            </a:pPr>
            <a:r>
              <a:rPr lang="en-US" sz="1800" dirty="0">
                <a:solidFill>
                  <a:srgbClr val="F169E7">
                    <a:alpha val="60000"/>
                  </a:srgbClr>
                </a:solidFill>
              </a:rPr>
              <a:t>Battle of the Sexes</a:t>
            </a:r>
          </a:p>
          <a:p>
            <a:pPr>
              <a:spcBef>
                <a:spcPts val="0"/>
              </a:spcBef>
            </a:pPr>
            <a:r>
              <a:rPr lang="en-US" sz="1800" dirty="0">
                <a:solidFill>
                  <a:srgbClr val="F169E7">
                    <a:alpha val="60000"/>
                  </a:srgbClr>
                </a:solidFill>
              </a:rPr>
              <a:t>Stag Hunt</a:t>
            </a:r>
          </a:p>
          <a:p>
            <a:pPr>
              <a:spcBef>
                <a:spcPts val="0"/>
              </a:spcBef>
            </a:pPr>
            <a:r>
              <a:rPr lang="en-US" sz="1800" dirty="0"/>
              <a:t>Ultimatum</a:t>
            </a:r>
          </a:p>
          <a:p>
            <a:pPr>
              <a:spcBef>
                <a:spcPts val="0"/>
              </a:spcBef>
            </a:pPr>
            <a:r>
              <a:rPr lang="en-US" sz="1800" dirty="0"/>
              <a:t>Centipede</a:t>
            </a:r>
          </a:p>
          <a:p>
            <a:pPr>
              <a:spcBef>
                <a:spcPts val="0"/>
              </a:spcBef>
            </a:pPr>
            <a:r>
              <a:rPr lang="en-US" sz="1800" dirty="0"/>
              <a:t>Hawk Dove</a:t>
            </a:r>
          </a:p>
          <a:p>
            <a:pPr>
              <a:spcBef>
                <a:spcPts val="0"/>
              </a:spcBef>
            </a:pPr>
            <a:r>
              <a:rPr lang="en-US" sz="1800" dirty="0"/>
              <a:t>Matching Pennies</a:t>
            </a:r>
          </a:p>
          <a:p>
            <a:pPr>
              <a:spcBef>
                <a:spcPts val="0"/>
              </a:spcBef>
            </a:pPr>
            <a:r>
              <a:rPr lang="en-US" sz="1800" dirty="0"/>
              <a:t>Blotto</a:t>
            </a:r>
          </a:p>
          <a:p>
            <a:pPr>
              <a:spcBef>
                <a:spcPts val="0"/>
              </a:spcBef>
            </a:pPr>
            <a:r>
              <a:rPr lang="en-US" sz="1800" dirty="0"/>
              <a:t>Rock, Paper, Scissors</a:t>
            </a:r>
          </a:p>
          <a:p>
            <a:pPr>
              <a:spcBef>
                <a:spcPts val="0"/>
              </a:spcBef>
            </a:pPr>
            <a:r>
              <a:rPr lang="en-US" sz="1800" dirty="0"/>
              <a:t>Keynesian Beauty Contest</a:t>
            </a:r>
          </a:p>
        </p:txBody>
      </p:sp>
      <p:sp>
        <p:nvSpPr>
          <p:cNvPr id="4" name="Text Placeholder 3">
            <a:extLst>
              <a:ext uri="{FF2B5EF4-FFF2-40B4-BE49-F238E27FC236}">
                <a16:creationId xmlns:a16="http://schemas.microsoft.com/office/drawing/2014/main" xmlns="" id="{5717B5B3-B724-771A-AADD-F54B2051CE09}"/>
              </a:ext>
            </a:extLst>
          </p:cNvPr>
          <p:cNvSpPr>
            <a:spLocks noGrp="1"/>
          </p:cNvSpPr>
          <p:nvPr>
            <p:ph type="body" sz="half" idx="2"/>
          </p:nvPr>
        </p:nvSpPr>
        <p:spPr>
          <a:xfrm>
            <a:off x="550863" y="1750060"/>
            <a:ext cx="2808287" cy="4342765"/>
          </a:xfrm>
        </p:spPr>
        <p:txBody>
          <a:bodyPr/>
          <a:lstStyle/>
          <a:p>
            <a:pPr marL="285750" indent="-285750">
              <a:buFont typeface="Arial" panose="020B0604020202020204" pitchFamily="34" charset="0"/>
              <a:buChar char="•"/>
            </a:pPr>
            <a:r>
              <a:rPr lang="en-US" sz="3200" dirty="0"/>
              <a:t>Cooperation</a:t>
            </a:r>
          </a:p>
          <a:p>
            <a:pPr marL="285750" indent="-285750">
              <a:buFont typeface="Arial" panose="020B0604020202020204" pitchFamily="34" charset="0"/>
              <a:buChar char="•"/>
            </a:pPr>
            <a:r>
              <a:rPr lang="en-US" sz="3200" dirty="0"/>
              <a:t>Coordination</a:t>
            </a:r>
          </a:p>
          <a:p>
            <a:pPr marL="285750" indent="-285750">
              <a:buFont typeface="Arial" panose="020B0604020202020204" pitchFamily="34" charset="0"/>
              <a:buChar char="•"/>
            </a:pPr>
            <a:r>
              <a:rPr lang="en-US" sz="3200" dirty="0"/>
              <a:t>Public Goods</a:t>
            </a:r>
          </a:p>
          <a:p>
            <a:pPr marL="285750" indent="-285750">
              <a:buFont typeface="Arial" panose="020B0604020202020204" pitchFamily="34" charset="0"/>
              <a:buChar char="•"/>
            </a:pPr>
            <a:r>
              <a:rPr lang="en-US" sz="3200" dirty="0"/>
              <a:t>Signaling</a:t>
            </a:r>
          </a:p>
          <a:p>
            <a:pPr marL="285750" indent="-285750">
              <a:buFont typeface="Arial" panose="020B0604020202020204" pitchFamily="34" charset="0"/>
              <a:buChar char="•"/>
            </a:pPr>
            <a:r>
              <a:rPr lang="en-US" sz="3200" dirty="0">
                <a:solidFill>
                  <a:srgbClr val="FFFF00">
                    <a:alpha val="60000"/>
                  </a:srgbClr>
                </a:solidFill>
              </a:rPr>
              <a:t>Red Queen?</a:t>
            </a:r>
          </a:p>
        </p:txBody>
      </p:sp>
      <p:sp>
        <p:nvSpPr>
          <p:cNvPr id="7" name="Slide Number Placeholder 6">
            <a:extLst>
              <a:ext uri="{FF2B5EF4-FFF2-40B4-BE49-F238E27FC236}">
                <a16:creationId xmlns:a16="http://schemas.microsoft.com/office/drawing/2014/main" xmlns="" id="{9AE65B78-24B0-3BD0-27ED-A90C4D1DEE24}"/>
              </a:ext>
            </a:extLst>
          </p:cNvPr>
          <p:cNvSpPr>
            <a:spLocks noGrp="1"/>
          </p:cNvSpPr>
          <p:nvPr>
            <p:ph type="sldNum" sz="quarter" idx="12"/>
          </p:nvPr>
        </p:nvSpPr>
        <p:spPr/>
        <p:txBody>
          <a:bodyPr/>
          <a:lstStyle/>
          <a:p>
            <a:fld id="{DBA1B0FB-D917-4C8C-928F-313BD683BF39}" type="slidenum">
              <a:rPr lang="en-US" smtClean="0"/>
              <a:t>3</a:t>
            </a:fld>
            <a:endParaRPr lang="en-US"/>
          </a:p>
        </p:txBody>
      </p:sp>
      <p:graphicFrame>
        <p:nvGraphicFramePr>
          <p:cNvPr id="8" name="Table 8">
            <a:extLst>
              <a:ext uri="{FF2B5EF4-FFF2-40B4-BE49-F238E27FC236}">
                <a16:creationId xmlns:a16="http://schemas.microsoft.com/office/drawing/2014/main" xmlns="" id="{CE49302C-BBA1-B838-AD7E-7E7C168A2262}"/>
              </a:ext>
            </a:extLst>
          </p:cNvPr>
          <p:cNvGraphicFramePr>
            <a:graphicFrameLocks noGrp="1"/>
          </p:cNvGraphicFramePr>
          <p:nvPr>
            <p:extLst>
              <p:ext uri="{D42A27DB-BD31-4B8C-83A1-F6EECF244321}">
                <p14:modId xmlns:p14="http://schemas.microsoft.com/office/powerpoint/2010/main" val="2607542664"/>
              </p:ext>
            </p:extLst>
          </p:nvPr>
        </p:nvGraphicFramePr>
        <p:xfrm>
          <a:off x="6096000" y="1750059"/>
          <a:ext cx="5562600" cy="1483360"/>
        </p:xfrm>
        <a:graphic>
          <a:graphicData uri="http://schemas.openxmlformats.org/drawingml/2006/table">
            <a:tbl>
              <a:tblPr firstRow="1" bandRow="1">
                <a:tableStyleId>{21E4AEA4-8DFA-4A89-87EB-49C32662AFE0}</a:tableStyleId>
              </a:tblPr>
              <a:tblGrid>
                <a:gridCol w="762000">
                  <a:extLst>
                    <a:ext uri="{9D8B030D-6E8A-4147-A177-3AD203B41FA5}">
                      <a16:colId xmlns:a16="http://schemas.microsoft.com/office/drawing/2014/main" xmlns="" val="2566777158"/>
                    </a:ext>
                  </a:extLst>
                </a:gridCol>
                <a:gridCol w="1485900">
                  <a:extLst>
                    <a:ext uri="{9D8B030D-6E8A-4147-A177-3AD203B41FA5}">
                      <a16:colId xmlns:a16="http://schemas.microsoft.com/office/drawing/2014/main" xmlns="" val="1338066574"/>
                    </a:ext>
                  </a:extLst>
                </a:gridCol>
                <a:gridCol w="1676400">
                  <a:extLst>
                    <a:ext uri="{9D8B030D-6E8A-4147-A177-3AD203B41FA5}">
                      <a16:colId xmlns:a16="http://schemas.microsoft.com/office/drawing/2014/main" xmlns="" val="2851552000"/>
                    </a:ext>
                  </a:extLst>
                </a:gridCol>
                <a:gridCol w="1638300">
                  <a:extLst>
                    <a:ext uri="{9D8B030D-6E8A-4147-A177-3AD203B41FA5}">
                      <a16:colId xmlns:a16="http://schemas.microsoft.com/office/drawing/2014/main" xmlns="" val="1188000424"/>
                    </a:ext>
                  </a:extLst>
                </a:gridCol>
              </a:tblGrid>
              <a:tr h="370840">
                <a:tc>
                  <a:txBody>
                    <a:bodyPr/>
                    <a:lstStyle/>
                    <a:p>
                      <a:endParaRPr lang="en-US"/>
                    </a:p>
                  </a:txBody>
                  <a:tcPr/>
                </a:tc>
                <a:tc>
                  <a:txBody>
                    <a:bodyPr/>
                    <a:lstStyle/>
                    <a:p>
                      <a:endParaRPr lang="en-US"/>
                    </a:p>
                  </a:txBody>
                  <a:tcPr/>
                </a:tc>
                <a:tc gridSpan="2">
                  <a:txBody>
                    <a:bodyPr/>
                    <a:lstStyle/>
                    <a:p>
                      <a:r>
                        <a:rPr lang="en-US" dirty="0"/>
                        <a:t>Column Player</a:t>
                      </a:r>
                    </a:p>
                  </a:txBody>
                  <a:tcPr/>
                </a:tc>
                <a:tc hMerge="1">
                  <a:txBody>
                    <a:bodyPr/>
                    <a:lstStyle/>
                    <a:p>
                      <a:endParaRPr lang="en-US" dirty="0"/>
                    </a:p>
                  </a:txBody>
                  <a:tcPr/>
                </a:tc>
                <a:extLst>
                  <a:ext uri="{0D108BD9-81ED-4DB2-BD59-A6C34878D82A}">
                    <a16:rowId xmlns:a16="http://schemas.microsoft.com/office/drawing/2014/main" xmlns="" val="2902637389"/>
                  </a:ext>
                </a:extLst>
              </a:tr>
              <a:tr h="370840">
                <a:tc>
                  <a:txBody>
                    <a:bodyPr/>
                    <a:lstStyle/>
                    <a:p>
                      <a:endParaRPr lang="en-US"/>
                    </a:p>
                  </a:txBody>
                  <a:tcPr/>
                </a:tc>
                <a:tc>
                  <a:txBody>
                    <a:bodyPr/>
                    <a:lstStyle/>
                    <a:p>
                      <a:endParaRPr lang="en-US" dirty="0"/>
                    </a:p>
                  </a:txBody>
                  <a:tcPr/>
                </a:tc>
                <a:tc>
                  <a:txBody>
                    <a:bodyPr/>
                    <a:lstStyle/>
                    <a:p>
                      <a:r>
                        <a:rPr lang="en-US" dirty="0"/>
                        <a:t>0 (cooperate)</a:t>
                      </a:r>
                    </a:p>
                  </a:txBody>
                  <a:tcPr/>
                </a:tc>
                <a:tc>
                  <a:txBody>
                    <a:bodyPr/>
                    <a:lstStyle/>
                    <a:p>
                      <a:r>
                        <a:rPr lang="en-US" dirty="0"/>
                        <a:t>1 (defect)</a:t>
                      </a:r>
                    </a:p>
                  </a:txBody>
                  <a:tcPr/>
                </a:tc>
                <a:extLst>
                  <a:ext uri="{0D108BD9-81ED-4DB2-BD59-A6C34878D82A}">
                    <a16:rowId xmlns:a16="http://schemas.microsoft.com/office/drawing/2014/main" xmlns="" val="1320546538"/>
                  </a:ext>
                </a:extLst>
              </a:tr>
              <a:tr h="370840">
                <a:tc rowSpan="2">
                  <a:txBody>
                    <a:bodyPr/>
                    <a:lstStyle/>
                    <a:p>
                      <a:r>
                        <a:rPr lang="en-US" dirty="0"/>
                        <a:t>Row</a:t>
                      </a:r>
                    </a:p>
                    <a:p>
                      <a:r>
                        <a:rPr lang="en-US" dirty="0"/>
                        <a:t>Player</a:t>
                      </a:r>
                    </a:p>
                  </a:txBody>
                  <a:tcPr/>
                </a:tc>
                <a:tc>
                  <a:txBody>
                    <a:bodyPr/>
                    <a:lstStyle/>
                    <a:p>
                      <a:r>
                        <a:rPr lang="en-US" dirty="0"/>
                        <a:t>0 (cooperate)</a:t>
                      </a:r>
                    </a:p>
                  </a:txBody>
                  <a:tcPr/>
                </a:tc>
                <a:tc>
                  <a:txBody>
                    <a:bodyPr/>
                    <a:lstStyle/>
                    <a:p>
                      <a:r>
                        <a:rPr lang="en-US" dirty="0"/>
                        <a:t>3, 3</a:t>
                      </a:r>
                    </a:p>
                  </a:txBody>
                  <a:tcPr/>
                </a:tc>
                <a:tc>
                  <a:txBody>
                    <a:bodyPr/>
                    <a:lstStyle/>
                    <a:p>
                      <a:r>
                        <a:rPr lang="en-US" dirty="0"/>
                        <a:t>0, 5</a:t>
                      </a:r>
                    </a:p>
                  </a:txBody>
                  <a:tcPr/>
                </a:tc>
                <a:extLst>
                  <a:ext uri="{0D108BD9-81ED-4DB2-BD59-A6C34878D82A}">
                    <a16:rowId xmlns:a16="http://schemas.microsoft.com/office/drawing/2014/main" xmlns="" val="1466249790"/>
                  </a:ext>
                </a:extLst>
              </a:tr>
              <a:tr h="370840">
                <a:tc vMerge="1">
                  <a:txBody>
                    <a:bodyPr/>
                    <a:lstStyle/>
                    <a:p>
                      <a:endParaRPr lang="en-US" dirty="0"/>
                    </a:p>
                  </a:txBody>
                  <a:tcPr/>
                </a:tc>
                <a:tc>
                  <a:txBody>
                    <a:bodyPr/>
                    <a:lstStyle/>
                    <a:p>
                      <a:r>
                        <a:rPr lang="en-US" dirty="0"/>
                        <a:t>1 (defect)</a:t>
                      </a:r>
                    </a:p>
                  </a:txBody>
                  <a:tcPr/>
                </a:tc>
                <a:tc>
                  <a:txBody>
                    <a:bodyPr/>
                    <a:lstStyle/>
                    <a:p>
                      <a:r>
                        <a:rPr lang="en-US" dirty="0"/>
                        <a:t>5, 0</a:t>
                      </a:r>
                    </a:p>
                  </a:txBody>
                  <a:tcPr/>
                </a:tc>
                <a:tc>
                  <a:txBody>
                    <a:bodyPr/>
                    <a:lstStyle/>
                    <a:p>
                      <a:r>
                        <a:rPr lang="en-US" dirty="0"/>
                        <a:t>1, 1</a:t>
                      </a:r>
                    </a:p>
                  </a:txBody>
                  <a:tcPr/>
                </a:tc>
                <a:extLst>
                  <a:ext uri="{0D108BD9-81ED-4DB2-BD59-A6C34878D82A}">
                    <a16:rowId xmlns:a16="http://schemas.microsoft.com/office/drawing/2014/main" xmlns="" val="1471705265"/>
                  </a:ext>
                </a:extLst>
              </a:tr>
            </a:tbl>
          </a:graphicData>
        </a:graphic>
      </p:graphicFrame>
      <p:sp>
        <p:nvSpPr>
          <p:cNvPr id="9" name="TextBox 8">
            <a:extLst>
              <a:ext uri="{FF2B5EF4-FFF2-40B4-BE49-F238E27FC236}">
                <a16:creationId xmlns:a16="http://schemas.microsoft.com/office/drawing/2014/main" xmlns="" id="{54EBB810-246B-62CD-0A97-4F7FA419BFA0}"/>
              </a:ext>
            </a:extLst>
          </p:cNvPr>
          <p:cNvSpPr txBox="1"/>
          <p:nvPr/>
        </p:nvSpPr>
        <p:spPr>
          <a:xfrm>
            <a:off x="6638192" y="1173533"/>
            <a:ext cx="4478214" cy="369332"/>
          </a:xfrm>
          <a:prstGeom prst="rect">
            <a:avLst/>
          </a:prstGeom>
          <a:noFill/>
        </p:spPr>
        <p:txBody>
          <a:bodyPr wrap="none" rtlCol="0">
            <a:spAutoFit/>
          </a:bodyPr>
          <a:lstStyle/>
          <a:p>
            <a:r>
              <a:rPr lang="en-US" dirty="0"/>
              <a:t>Payoff Matrix (fitness) for Prisoner’s Dilemma</a:t>
            </a:r>
          </a:p>
        </p:txBody>
      </p:sp>
      <p:sp>
        <p:nvSpPr>
          <p:cNvPr id="10" name="TextBox 9">
            <a:extLst>
              <a:ext uri="{FF2B5EF4-FFF2-40B4-BE49-F238E27FC236}">
                <a16:creationId xmlns:a16="http://schemas.microsoft.com/office/drawing/2014/main" xmlns="" id="{4F7CCF4D-9494-F69F-9232-3A96FE1C5C85}"/>
              </a:ext>
            </a:extLst>
          </p:cNvPr>
          <p:cNvSpPr txBox="1"/>
          <p:nvPr/>
        </p:nvSpPr>
        <p:spPr>
          <a:xfrm>
            <a:off x="7611568" y="3670347"/>
            <a:ext cx="2531462" cy="1200329"/>
          </a:xfrm>
          <a:prstGeom prst="rect">
            <a:avLst/>
          </a:prstGeom>
          <a:noFill/>
        </p:spPr>
        <p:txBody>
          <a:bodyPr wrap="none" rtlCol="0">
            <a:spAutoFit/>
          </a:bodyPr>
          <a:lstStyle/>
          <a:p>
            <a:pPr marL="285750" indent="-285750">
              <a:buFont typeface="Arial" panose="020B0604020202020204" pitchFamily="34" charset="0"/>
              <a:buChar char="•"/>
            </a:pPr>
            <a:r>
              <a:rPr lang="en-US" dirty="0"/>
              <a:t>Reward:	</a:t>
            </a:r>
            <a:r>
              <a:rPr lang="en-US" i="1" dirty="0"/>
              <a:t>R</a:t>
            </a:r>
            <a:r>
              <a:rPr lang="en-US" dirty="0"/>
              <a:t> = 3</a:t>
            </a:r>
          </a:p>
          <a:p>
            <a:pPr marL="285750" indent="-285750">
              <a:buFont typeface="Arial" panose="020B0604020202020204" pitchFamily="34" charset="0"/>
              <a:buChar char="•"/>
            </a:pPr>
            <a:r>
              <a:rPr lang="en-US" dirty="0"/>
              <a:t>Punishment:	</a:t>
            </a:r>
            <a:r>
              <a:rPr lang="en-US" i="1" dirty="0"/>
              <a:t>P</a:t>
            </a:r>
            <a:r>
              <a:rPr lang="en-US" dirty="0"/>
              <a:t> = 1</a:t>
            </a:r>
          </a:p>
          <a:p>
            <a:pPr marL="285750" indent="-285750">
              <a:buFont typeface="Arial" panose="020B0604020202020204" pitchFamily="34" charset="0"/>
              <a:buChar char="•"/>
            </a:pPr>
            <a:r>
              <a:rPr lang="en-US" dirty="0"/>
              <a:t>Sucker	:	</a:t>
            </a:r>
            <a:r>
              <a:rPr lang="en-US" i="1" dirty="0"/>
              <a:t>S </a:t>
            </a:r>
            <a:r>
              <a:rPr lang="en-US" dirty="0"/>
              <a:t>= 0</a:t>
            </a:r>
          </a:p>
          <a:p>
            <a:pPr marL="285750" indent="-285750">
              <a:buFont typeface="Arial" panose="020B0604020202020204" pitchFamily="34" charset="0"/>
              <a:buChar char="•"/>
            </a:pPr>
            <a:r>
              <a:rPr lang="en-US" dirty="0"/>
              <a:t>Temptation:	</a:t>
            </a:r>
            <a:r>
              <a:rPr lang="en-US" i="1" dirty="0"/>
              <a:t>T</a:t>
            </a:r>
            <a:r>
              <a:rPr lang="en-US" dirty="0"/>
              <a:t> = 5</a:t>
            </a:r>
          </a:p>
        </p:txBody>
      </p:sp>
      <p:sp>
        <p:nvSpPr>
          <p:cNvPr id="11" name="TextBox 10">
            <a:extLst>
              <a:ext uri="{FF2B5EF4-FFF2-40B4-BE49-F238E27FC236}">
                <a16:creationId xmlns:a16="http://schemas.microsoft.com/office/drawing/2014/main" xmlns="" id="{78D5DA36-BFD1-583F-755A-19A37CA7FFA7}"/>
              </a:ext>
            </a:extLst>
          </p:cNvPr>
          <p:cNvSpPr txBox="1"/>
          <p:nvPr/>
        </p:nvSpPr>
        <p:spPr>
          <a:xfrm>
            <a:off x="6619491" y="5088779"/>
            <a:ext cx="4968372" cy="1200329"/>
          </a:xfrm>
          <a:prstGeom prst="rect">
            <a:avLst/>
          </a:prstGeom>
          <a:noFill/>
        </p:spPr>
        <p:txBody>
          <a:bodyPr wrap="square" rtlCol="0">
            <a:spAutoFit/>
          </a:bodyPr>
          <a:lstStyle/>
          <a:p>
            <a:r>
              <a:rPr lang="en-US" dirty="0"/>
              <a:t>Conditions for cooperation: </a:t>
            </a:r>
          </a:p>
          <a:p>
            <a:pPr marL="285750" indent="-285750">
              <a:buFont typeface="Arial" panose="020B0604020202020204" pitchFamily="34" charset="0"/>
              <a:buChar char="•"/>
            </a:pPr>
            <a:r>
              <a:rPr lang="en-US" i="1" dirty="0"/>
              <a:t>T &gt; R &gt; P &gt; S</a:t>
            </a:r>
          </a:p>
          <a:p>
            <a:pPr marL="285750" indent="-285750">
              <a:buFont typeface="Arial" panose="020B0604020202020204" pitchFamily="34" charset="0"/>
              <a:buChar char="•"/>
            </a:pPr>
            <a:r>
              <a:rPr lang="en-US" i="1" dirty="0"/>
              <a:t>R &gt; (T + S)/2 </a:t>
            </a:r>
            <a:r>
              <a:rPr lang="en-US" dirty="0"/>
              <a:t>(</a:t>
            </a:r>
            <a:r>
              <a:rPr lang="en-US" dirty="0">
                <a:solidFill>
                  <a:srgbClr val="FF0000"/>
                </a:solidFill>
              </a:rPr>
              <a:t>rewards need be substantial; temptation &amp; sucker not too great</a:t>
            </a:r>
            <a:r>
              <a:rPr lang="en-US" dirty="0"/>
              <a:t>)</a:t>
            </a:r>
            <a:endParaRPr lang="en-US" i="1" dirty="0"/>
          </a:p>
        </p:txBody>
      </p:sp>
    </p:spTree>
    <p:extLst>
      <p:ext uri="{BB962C8B-B14F-4D97-AF65-F5344CB8AC3E}">
        <p14:creationId xmlns:p14="http://schemas.microsoft.com/office/powerpoint/2010/main" val="40044364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3BDBC526-6DCD-4FF6-8395-D8C22E46E52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3998" y="5334748"/>
            <a:ext cx="678135" cy="990000"/>
            <a:chOff x="10490969" y="1448827"/>
            <a:chExt cx="678135" cy="990000"/>
          </a:xfrm>
        </p:grpSpPr>
        <p:sp>
          <p:nvSpPr>
            <p:cNvPr id="17" name="Freeform: Shape 16">
              <a:extLst>
                <a:ext uri="{FF2B5EF4-FFF2-40B4-BE49-F238E27FC236}">
                  <a16:creationId xmlns:a16="http://schemas.microsoft.com/office/drawing/2014/main" xmlns="" id="{02ECB475-568C-47AC-B16D-2E202DEB2DE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xmlns="" id="{080D8764-525A-441E-B58F-068E82F097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xmlns="" id="{11196109-6F2B-4738-B2FC-2CCC753AAB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xmlns="" id="{F7E468C2-69B8-470B-85E3-801A3CB1D7E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2" name="Rectangle 21">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6436C8D-57EF-50A7-7FAD-EB8432B055F0}"/>
              </a:ext>
            </a:extLst>
          </p:cNvPr>
          <p:cNvSpPr>
            <a:spLocks noGrp="1"/>
          </p:cNvSpPr>
          <p:nvPr>
            <p:ph type="title"/>
          </p:nvPr>
        </p:nvSpPr>
        <p:spPr>
          <a:xfrm>
            <a:off x="550863" y="549276"/>
            <a:ext cx="4500562" cy="1030306"/>
          </a:xfrm>
        </p:spPr>
        <p:txBody>
          <a:bodyPr vert="horz" wrap="square" lIns="0" tIns="0" rIns="0" bIns="0" rtlCol="0" anchor="t" anchorCtr="0">
            <a:normAutofit/>
          </a:bodyPr>
          <a:lstStyle/>
          <a:p>
            <a:pPr>
              <a:lnSpc>
                <a:spcPct val="90000"/>
              </a:lnSpc>
            </a:pPr>
            <a:r>
              <a:rPr lang="en-US" sz="4000" dirty="0"/>
              <a:t>Finite Automata</a:t>
            </a:r>
          </a:p>
        </p:txBody>
      </p:sp>
      <p:sp>
        <p:nvSpPr>
          <p:cNvPr id="4" name="Text Placeholder 3">
            <a:extLst>
              <a:ext uri="{FF2B5EF4-FFF2-40B4-BE49-F238E27FC236}">
                <a16:creationId xmlns:a16="http://schemas.microsoft.com/office/drawing/2014/main" xmlns="" id="{24CAF5E2-4958-7BFA-0BBE-A096B14251E7}"/>
              </a:ext>
            </a:extLst>
          </p:cNvPr>
          <p:cNvSpPr>
            <a:spLocks noGrp="1"/>
          </p:cNvSpPr>
          <p:nvPr>
            <p:ph type="body" sz="half" idx="2"/>
          </p:nvPr>
        </p:nvSpPr>
        <p:spPr>
          <a:xfrm>
            <a:off x="4432300" y="341203"/>
            <a:ext cx="7348539" cy="2101575"/>
          </a:xfrm>
        </p:spPr>
        <p:txBody>
          <a:bodyPr vert="horz" wrap="square" lIns="0" tIns="0" rIns="0" bIns="0" rtlCol="0" anchor="t">
            <a:noAutofit/>
          </a:bodyPr>
          <a:lstStyle/>
          <a:p>
            <a:pPr indent="-228600">
              <a:lnSpc>
                <a:spcPct val="100000"/>
              </a:lnSpc>
              <a:spcBef>
                <a:spcPts val="0"/>
              </a:spcBef>
              <a:spcAft>
                <a:spcPts val="0"/>
              </a:spcAft>
              <a:buFont typeface="Arial" panose="020B0604020202020204" pitchFamily="34" charset="0"/>
              <a:buChar char="•"/>
            </a:pPr>
            <a:r>
              <a:rPr lang="en-US" sz="1800" dirty="0"/>
              <a:t>Input &amp; output symbols: 0 or 1</a:t>
            </a:r>
          </a:p>
          <a:p>
            <a:pPr indent="-228600">
              <a:lnSpc>
                <a:spcPct val="100000"/>
              </a:lnSpc>
              <a:spcBef>
                <a:spcPts val="0"/>
              </a:spcBef>
              <a:spcAft>
                <a:spcPts val="0"/>
              </a:spcAft>
              <a:buFont typeface="Arial" panose="020B0604020202020204" pitchFamily="34" charset="0"/>
              <a:buChar char="•"/>
            </a:pPr>
            <a:r>
              <a:rPr lang="en-US" sz="1800" dirty="0"/>
              <a:t>States: q0, q1, q2 (outputs either 0 or 1)</a:t>
            </a:r>
          </a:p>
          <a:p>
            <a:pPr indent="-228600">
              <a:lnSpc>
                <a:spcPct val="100000"/>
              </a:lnSpc>
              <a:spcBef>
                <a:spcPts val="0"/>
              </a:spcBef>
              <a:spcAft>
                <a:spcPts val="0"/>
              </a:spcAft>
              <a:buFont typeface="Arial" panose="020B0604020202020204" pitchFamily="34" charset="0"/>
              <a:buChar char="•"/>
            </a:pPr>
            <a:r>
              <a:rPr lang="en-US" sz="1800" dirty="0"/>
              <a:t>Transitions: input/output rules for each state</a:t>
            </a:r>
          </a:p>
          <a:p>
            <a:pPr indent="-228600">
              <a:lnSpc>
                <a:spcPct val="100000"/>
              </a:lnSpc>
              <a:spcBef>
                <a:spcPts val="0"/>
              </a:spcBef>
              <a:spcAft>
                <a:spcPts val="0"/>
              </a:spcAft>
              <a:buFont typeface="Arial" panose="020B0604020202020204" pitchFamily="34" charset="0"/>
              <a:buChar char="•"/>
            </a:pPr>
            <a:r>
              <a:rPr lang="en-US" sz="1800" dirty="0"/>
              <a:t>Input stream:  e.g., “10111”</a:t>
            </a:r>
          </a:p>
          <a:p>
            <a:pPr indent="-228600">
              <a:lnSpc>
                <a:spcPct val="100000"/>
              </a:lnSpc>
              <a:spcBef>
                <a:spcPts val="0"/>
              </a:spcBef>
              <a:spcAft>
                <a:spcPts val="0"/>
              </a:spcAft>
              <a:buFont typeface="Arial" panose="020B0604020202020204" pitchFamily="34" charset="0"/>
              <a:buChar char="•"/>
            </a:pPr>
            <a:r>
              <a:rPr lang="en-US" sz="1800" dirty="0"/>
              <a:t>Output stream:  q0 </a:t>
            </a:r>
            <a:r>
              <a:rPr lang="en-US" sz="1800" dirty="0">
                <a:sym typeface="Symbol" panose="05050102010706020507" pitchFamily="18" charset="2"/>
              </a:rPr>
              <a:t> q1 q0  q1  q2  q1</a:t>
            </a:r>
          </a:p>
          <a:p>
            <a:pPr indent="-228600">
              <a:lnSpc>
                <a:spcPct val="100000"/>
              </a:lnSpc>
              <a:spcBef>
                <a:spcPts val="0"/>
              </a:spcBef>
              <a:spcAft>
                <a:spcPts val="0"/>
              </a:spcAft>
              <a:buFont typeface="Arial" panose="020B0604020202020204" pitchFamily="34" charset="0"/>
              <a:buChar char="•"/>
            </a:pPr>
            <a:r>
              <a:rPr lang="en-US" sz="1800" dirty="0"/>
              <a:t>An automata: an individual displaying a </a:t>
            </a:r>
            <a:r>
              <a:rPr lang="en-US" sz="1800" dirty="0">
                <a:solidFill>
                  <a:srgbClr val="FFFF00">
                    <a:alpha val="60000"/>
                  </a:srgbClr>
                </a:solidFill>
              </a:rPr>
              <a:t>social behavior </a:t>
            </a:r>
            <a:r>
              <a:rPr lang="en-US" sz="1800" dirty="0"/>
              <a:t>or </a:t>
            </a:r>
            <a:r>
              <a:rPr lang="en-US" sz="1800" dirty="0">
                <a:solidFill>
                  <a:srgbClr val="FFFF00">
                    <a:alpha val="60000"/>
                  </a:srgbClr>
                </a:solidFill>
              </a:rPr>
              <a:t>a game strategy</a:t>
            </a:r>
          </a:p>
          <a:p>
            <a:pPr indent="-228600">
              <a:lnSpc>
                <a:spcPct val="100000"/>
              </a:lnSpc>
              <a:spcBef>
                <a:spcPts val="0"/>
              </a:spcBef>
              <a:spcAft>
                <a:spcPts val="0"/>
              </a:spcAft>
              <a:buFont typeface="Arial" panose="020B0604020202020204" pitchFamily="34" charset="0"/>
              <a:buChar char="•"/>
            </a:pPr>
            <a:r>
              <a:rPr lang="en-US" sz="1800" dirty="0">
                <a:solidFill>
                  <a:schemeClr val="tx1">
                    <a:lumMod val="95000"/>
                    <a:alpha val="60000"/>
                  </a:schemeClr>
                </a:solidFill>
              </a:rPr>
              <a:t>A mutation alters either an output or a transition</a:t>
            </a:r>
          </a:p>
        </p:txBody>
      </p:sp>
      <p:pic>
        <p:nvPicPr>
          <p:cNvPr id="9" name="Content Placeholder 8">
            <a:extLst>
              <a:ext uri="{FF2B5EF4-FFF2-40B4-BE49-F238E27FC236}">
                <a16:creationId xmlns:a16="http://schemas.microsoft.com/office/drawing/2014/main" xmlns="" id="{55487239-17F4-D388-7E44-F4FC7DC7ADF6}"/>
              </a:ext>
            </a:extLst>
          </p:cNvPr>
          <p:cNvPicPr>
            <a:picLocks noGrp="1" noChangeAspect="1"/>
          </p:cNvPicPr>
          <p:nvPr>
            <p:ph idx="1"/>
          </p:nvPr>
        </p:nvPicPr>
        <p:blipFill>
          <a:blip r:embed="rId2"/>
          <a:stretch>
            <a:fillRect/>
          </a:stretch>
        </p:blipFill>
        <p:spPr>
          <a:xfrm>
            <a:off x="795152" y="2668363"/>
            <a:ext cx="4011982" cy="3640362"/>
          </a:xfrm>
          <a:custGeom>
            <a:avLst/>
            <a:gdLst/>
            <a:ahLst/>
            <a:cxnLst/>
            <a:rect l="l" t="t" r="r" b="b"/>
            <a:pathLst>
              <a:path w="5051426" h="3640362">
                <a:moveTo>
                  <a:pt x="0" y="0"/>
                </a:moveTo>
                <a:lnTo>
                  <a:pt x="5051426" y="0"/>
                </a:lnTo>
                <a:lnTo>
                  <a:pt x="5051426" y="3640362"/>
                </a:lnTo>
                <a:lnTo>
                  <a:pt x="0" y="3640362"/>
                </a:lnTo>
                <a:close/>
              </a:path>
            </a:pathLst>
          </a:custGeom>
        </p:spPr>
      </p:pic>
      <p:pic>
        <p:nvPicPr>
          <p:cNvPr id="11" name="Picture 10">
            <a:extLst>
              <a:ext uri="{FF2B5EF4-FFF2-40B4-BE49-F238E27FC236}">
                <a16:creationId xmlns:a16="http://schemas.microsoft.com/office/drawing/2014/main" xmlns="" id="{D2BE428C-096A-3AB6-489B-F3BFC1AFEB00}"/>
              </a:ext>
            </a:extLst>
          </p:cNvPr>
          <p:cNvPicPr>
            <a:picLocks noChangeAspect="1"/>
          </p:cNvPicPr>
          <p:nvPr/>
        </p:nvPicPr>
        <p:blipFill>
          <a:blip r:embed="rId3"/>
          <a:stretch>
            <a:fillRect/>
          </a:stretch>
        </p:blipFill>
        <p:spPr>
          <a:xfrm>
            <a:off x="6082660" y="2668363"/>
            <a:ext cx="4743143" cy="3640362"/>
          </a:xfrm>
          <a:custGeom>
            <a:avLst/>
            <a:gdLst/>
            <a:ahLst/>
            <a:cxnLst/>
            <a:rect l="l" t="t" r="r" b="b"/>
            <a:pathLst>
              <a:path w="5051426" h="3640362">
                <a:moveTo>
                  <a:pt x="0" y="0"/>
                </a:moveTo>
                <a:lnTo>
                  <a:pt x="5051426" y="0"/>
                </a:lnTo>
                <a:lnTo>
                  <a:pt x="5051426" y="3640362"/>
                </a:lnTo>
                <a:lnTo>
                  <a:pt x="0" y="3640362"/>
                </a:lnTo>
                <a:close/>
              </a:path>
            </a:pathLst>
          </a:custGeom>
        </p:spPr>
      </p:pic>
      <p:sp>
        <p:nvSpPr>
          <p:cNvPr id="24" name="Rectangle 23">
            <a:extLst>
              <a:ext uri="{FF2B5EF4-FFF2-40B4-BE49-F238E27FC236}">
                <a16:creationId xmlns:a16="http://schemas.microsoft.com/office/drawing/2014/main" xmlns="" id="{34F32A54-C851-4ADC-B81A-DEE6F5A090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xmlns="" id="{6E2AFCAF-60F8-13B3-8CD4-EEACB8693482}"/>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17913958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3BDBC526-6DCD-4FF6-8395-D8C22E46E52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3998" y="5334748"/>
            <a:ext cx="678135" cy="990000"/>
            <a:chOff x="10490969" y="1448827"/>
            <a:chExt cx="678135" cy="990000"/>
          </a:xfrm>
        </p:grpSpPr>
        <p:sp>
          <p:nvSpPr>
            <p:cNvPr id="17" name="Freeform: Shape 16">
              <a:extLst>
                <a:ext uri="{FF2B5EF4-FFF2-40B4-BE49-F238E27FC236}">
                  <a16:creationId xmlns:a16="http://schemas.microsoft.com/office/drawing/2014/main" xmlns="" id="{02ECB475-568C-47AC-B16D-2E202DEB2DE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xmlns="" id="{080D8764-525A-441E-B58F-068E82F097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xmlns="" id="{11196109-6F2B-4738-B2FC-2CCC753AAB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xmlns="" id="{F7E468C2-69B8-470B-85E3-801A3CB1D7E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2" name="Rectangle 21">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6436C8D-57EF-50A7-7FAD-EB8432B055F0}"/>
              </a:ext>
            </a:extLst>
          </p:cNvPr>
          <p:cNvSpPr>
            <a:spLocks noGrp="1"/>
          </p:cNvSpPr>
          <p:nvPr>
            <p:ph type="title"/>
          </p:nvPr>
        </p:nvSpPr>
        <p:spPr>
          <a:xfrm>
            <a:off x="550863" y="549276"/>
            <a:ext cx="4500562" cy="755913"/>
          </a:xfrm>
        </p:spPr>
        <p:txBody>
          <a:bodyPr vert="horz" wrap="square" lIns="0" tIns="0" rIns="0" bIns="0" rtlCol="0" anchor="t" anchorCtr="0">
            <a:normAutofit/>
          </a:bodyPr>
          <a:lstStyle/>
          <a:p>
            <a:pPr>
              <a:lnSpc>
                <a:spcPct val="90000"/>
              </a:lnSpc>
            </a:pPr>
            <a:r>
              <a:rPr lang="en-US" sz="4000" dirty="0"/>
              <a:t>Genetic Algorithm</a:t>
            </a:r>
          </a:p>
        </p:txBody>
      </p:sp>
      <p:sp>
        <p:nvSpPr>
          <p:cNvPr id="24" name="Rectangle 23">
            <a:extLst>
              <a:ext uri="{FF2B5EF4-FFF2-40B4-BE49-F238E27FC236}">
                <a16:creationId xmlns:a16="http://schemas.microsoft.com/office/drawing/2014/main" xmlns="" id="{34F32A54-C851-4ADC-B81A-DEE6F5A090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xmlns="" id="{6E2AFCAF-60F8-13B3-8CD4-EEACB8693482}"/>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
        <p:nvSpPr>
          <p:cNvPr id="12" name="Text Placeholder 11">
            <a:extLst>
              <a:ext uri="{FF2B5EF4-FFF2-40B4-BE49-F238E27FC236}">
                <a16:creationId xmlns:a16="http://schemas.microsoft.com/office/drawing/2014/main" xmlns="" id="{7BB0A2B9-E8FE-269E-8DC6-B77D3BE27909}"/>
              </a:ext>
            </a:extLst>
          </p:cNvPr>
          <p:cNvSpPr>
            <a:spLocks noGrp="1"/>
          </p:cNvSpPr>
          <p:nvPr>
            <p:ph type="body" sz="half" idx="2"/>
          </p:nvPr>
        </p:nvSpPr>
        <p:spPr>
          <a:xfrm>
            <a:off x="550863" y="1750061"/>
            <a:ext cx="5964237" cy="2631439"/>
          </a:xfrm>
        </p:spPr>
        <p:txBody>
          <a:bodyPr/>
          <a:lstStyle/>
          <a:p>
            <a:pPr marL="285750" indent="-285750">
              <a:spcBef>
                <a:spcPts val="0"/>
              </a:spcBef>
              <a:buFont typeface="Arial" panose="020B0604020202020204" pitchFamily="34" charset="0"/>
              <a:buChar char="•"/>
            </a:pPr>
            <a:r>
              <a:rPr lang="en-US" sz="2800" dirty="0"/>
              <a:t>Constant population size</a:t>
            </a:r>
          </a:p>
          <a:p>
            <a:pPr marL="285750" indent="-285750">
              <a:spcBef>
                <a:spcPts val="0"/>
              </a:spcBef>
              <a:buFont typeface="Arial" panose="020B0604020202020204" pitchFamily="34" charset="0"/>
              <a:buChar char="•"/>
            </a:pPr>
            <a:r>
              <a:rPr lang="en-US" sz="2800" dirty="0"/>
              <a:t>Mutation</a:t>
            </a:r>
          </a:p>
          <a:p>
            <a:pPr marL="285750" indent="-285750">
              <a:spcBef>
                <a:spcPts val="0"/>
              </a:spcBef>
              <a:buFont typeface="Arial" panose="020B0604020202020204" pitchFamily="34" charset="0"/>
              <a:buChar char="•"/>
            </a:pPr>
            <a:r>
              <a:rPr lang="en-US" sz="2800" dirty="0"/>
              <a:t>Selection (based on a fitness function)</a:t>
            </a:r>
          </a:p>
          <a:p>
            <a:pPr marL="285750" indent="-285750">
              <a:spcBef>
                <a:spcPts val="0"/>
              </a:spcBef>
              <a:buFont typeface="Arial" panose="020B0604020202020204" pitchFamily="34" charset="0"/>
              <a:buChar char="•"/>
            </a:pPr>
            <a:r>
              <a:rPr lang="en-US" sz="2800" dirty="0"/>
              <a:t>Repeat</a:t>
            </a:r>
          </a:p>
        </p:txBody>
      </p:sp>
      <p:pic>
        <p:nvPicPr>
          <p:cNvPr id="14" name="Picture 13" descr="Diagram&#10;&#10;Description automatically generated">
            <a:extLst>
              <a:ext uri="{FF2B5EF4-FFF2-40B4-BE49-F238E27FC236}">
                <a16:creationId xmlns:a16="http://schemas.microsoft.com/office/drawing/2014/main" xmlns="" id="{6964993B-9CCE-44CB-B618-4B8687457CAC}"/>
              </a:ext>
            </a:extLst>
          </p:cNvPr>
          <p:cNvPicPr>
            <a:picLocks noChangeAspect="1"/>
          </p:cNvPicPr>
          <p:nvPr/>
        </p:nvPicPr>
        <p:blipFill>
          <a:blip r:embed="rId2"/>
          <a:stretch>
            <a:fillRect/>
          </a:stretch>
        </p:blipFill>
        <p:spPr>
          <a:xfrm>
            <a:off x="6882528" y="0"/>
            <a:ext cx="5333015" cy="6858000"/>
          </a:xfrm>
          <a:prstGeom prst="rect">
            <a:avLst/>
          </a:prstGeom>
        </p:spPr>
      </p:pic>
      <p:sp>
        <p:nvSpPr>
          <p:cNvPr id="26" name="TextBox 25">
            <a:extLst>
              <a:ext uri="{FF2B5EF4-FFF2-40B4-BE49-F238E27FC236}">
                <a16:creationId xmlns:a16="http://schemas.microsoft.com/office/drawing/2014/main" xmlns="" id="{37EDB6D2-4AB7-E829-4A92-6F183EACB2EE}"/>
              </a:ext>
            </a:extLst>
          </p:cNvPr>
          <p:cNvSpPr txBox="1"/>
          <p:nvPr/>
        </p:nvSpPr>
        <p:spPr>
          <a:xfrm>
            <a:off x="1209951" y="5650452"/>
            <a:ext cx="4717566" cy="923330"/>
          </a:xfrm>
          <a:prstGeom prst="rect">
            <a:avLst/>
          </a:prstGeom>
          <a:noFill/>
        </p:spPr>
        <p:txBody>
          <a:bodyPr wrap="square" rtlCol="0">
            <a:spAutoFit/>
          </a:bodyPr>
          <a:lstStyle/>
          <a:p>
            <a:pPr algn="just"/>
            <a:r>
              <a:rPr lang="en-US" dirty="0"/>
              <a:t>Ely, Koh, Ho, Hassan, Pham &amp; Qiu (2023). “Novelty Search Promotes Antigenic Diversity in Microbial Pathogens.” </a:t>
            </a:r>
            <a:r>
              <a:rPr lang="en-US" i="1" dirty="0"/>
              <a:t>Pathogens</a:t>
            </a:r>
            <a:r>
              <a:rPr lang="en-US" dirty="0"/>
              <a:t> 12:388. </a:t>
            </a:r>
          </a:p>
        </p:txBody>
      </p:sp>
    </p:spTree>
    <p:extLst>
      <p:ext uri="{BB962C8B-B14F-4D97-AF65-F5344CB8AC3E}">
        <p14:creationId xmlns:p14="http://schemas.microsoft.com/office/powerpoint/2010/main" val="13034640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550863" y="549275"/>
            <a:ext cx="6688137" cy="1063625"/>
          </a:xfrm>
        </p:spPr>
        <p:txBody>
          <a:bodyPr/>
          <a:lstStyle/>
          <a:p>
            <a:r>
              <a:rPr lang="en-US" dirty="0"/>
              <a:t>Proof-of-Concept Tests</a:t>
            </a:r>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550863" y="1771776"/>
            <a:ext cx="9278937" cy="4627714"/>
          </a:xfrm>
        </p:spPr>
        <p:txBody>
          <a:bodyPr/>
          <a:lstStyle/>
          <a:p>
            <a:pPr marL="342900" indent="-342900">
              <a:buFont typeface="Arial" panose="020B0604020202020204" pitchFamily="34" charset="0"/>
              <a:buChar char="•"/>
            </a:pPr>
            <a:r>
              <a:rPr lang="en-US" sz="2400" dirty="0"/>
              <a:t>Test 1.  Adaptation to a target environment</a:t>
            </a:r>
          </a:p>
          <a:p>
            <a:pPr marL="800100" lvl="1" indent="-342900"/>
            <a:r>
              <a:rPr lang="en-US" sz="1800" dirty="0"/>
              <a:t>Evolve machines that emit a desired binary string, given a fixed input</a:t>
            </a:r>
          </a:p>
          <a:p>
            <a:pPr marL="342900" indent="-342900">
              <a:buFont typeface="Arial" panose="020B0604020202020204" pitchFamily="34" charset="0"/>
              <a:buChar char="•"/>
            </a:pPr>
            <a:r>
              <a:rPr lang="en-US" sz="2400" dirty="0"/>
              <a:t>Test 2.  Sensory detection</a:t>
            </a:r>
          </a:p>
          <a:p>
            <a:pPr marL="800100" lvl="1" indent="-342900"/>
            <a:r>
              <a:rPr lang="en-US" sz="1800" dirty="0"/>
              <a:t>Evolve machines that identify strings with exactly 3 one’s</a:t>
            </a:r>
          </a:p>
          <a:p>
            <a:pPr marL="800100" lvl="1" indent="-342900"/>
            <a:r>
              <a:rPr lang="en-US" sz="1800" dirty="0"/>
              <a:t>Training set:  </a:t>
            </a:r>
            <a:r>
              <a:rPr lang="en-US" sz="1800" i="1" dirty="0"/>
              <a:t>n</a:t>
            </a:r>
            <a:r>
              <a:rPr lang="en-US" sz="1800" dirty="0"/>
              <a:t> = 240 random strings, prefixed</a:t>
            </a:r>
          </a:p>
          <a:p>
            <a:pPr marL="800100" lvl="1" indent="-342900"/>
            <a:r>
              <a:rPr lang="en-US" sz="1800" dirty="0"/>
              <a:t>Test set: </a:t>
            </a:r>
            <a:r>
              <a:rPr lang="en-US" sz="1800" i="1" dirty="0"/>
              <a:t>n </a:t>
            </a:r>
            <a:r>
              <a:rPr lang="en-US" sz="1800" dirty="0"/>
              <a:t>= 1000 random strings</a:t>
            </a:r>
          </a:p>
          <a:p>
            <a:pPr marL="342900" indent="-342900">
              <a:buFont typeface="Arial" panose="020B0604020202020204" pitchFamily="34" charset="0"/>
              <a:buChar char="•"/>
            </a:pPr>
            <a:r>
              <a:rPr lang="en-US" sz="2400" dirty="0"/>
              <a:t>Test 3.  Add coevolution</a:t>
            </a:r>
            <a:endParaRPr lang="en-US" sz="1800" dirty="0"/>
          </a:p>
          <a:p>
            <a:pPr marL="800100" lvl="1" indent="-342900"/>
            <a:r>
              <a:rPr lang="en-US" sz="1800" dirty="0"/>
              <a:t>Training data set: coevolves, with a problem is preferred if fail by automata</a:t>
            </a:r>
          </a:p>
          <a:p>
            <a:pPr marL="800100" lvl="1" indent="-342900"/>
            <a:r>
              <a:rPr lang="en-US" sz="1800" dirty="0"/>
              <a:t>More robust machines evolved: avoid overfitting (to the fixed or randomized problem set)</a:t>
            </a:r>
          </a:p>
        </p:txBody>
      </p:sp>
      <p:pic>
        <p:nvPicPr>
          <p:cNvPr id="8" name="Picture Placeholder 7" descr="Digital Data">
            <a:extLst>
              <a:ext uri="{FF2B5EF4-FFF2-40B4-BE49-F238E27FC236}">
                <a16:creationId xmlns:a16="http://schemas.microsoft.com/office/drawing/2014/main" xmlns=""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778095" y="2136247"/>
            <a:ext cx="1797028" cy="1797028"/>
          </a:xfrm>
        </p:spPr>
      </p:pic>
      <p:pic>
        <p:nvPicPr>
          <p:cNvPr id="10" name="Picture Placeholder 9" descr="Data Points ">
            <a:extLst>
              <a:ext uri="{FF2B5EF4-FFF2-40B4-BE49-F238E27FC236}">
                <a16:creationId xmlns:a16="http://schemas.microsoft.com/office/drawing/2014/main" xmlns=""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71923" y="481012"/>
            <a:ext cx="2263776" cy="2263776"/>
          </a:xfrm>
        </p:spPr>
      </p:pic>
      <p:pic>
        <p:nvPicPr>
          <p:cNvPr id="12" name="Picture Placeholder 11" descr="Data Background">
            <a:extLst>
              <a:ext uri="{FF2B5EF4-FFF2-40B4-BE49-F238E27FC236}">
                <a16:creationId xmlns:a16="http://schemas.microsoft.com/office/drawing/2014/main" xmlns=""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5" name="TextBox 4">
            <a:extLst>
              <a:ext uri="{FF2B5EF4-FFF2-40B4-BE49-F238E27FC236}">
                <a16:creationId xmlns:a16="http://schemas.microsoft.com/office/drawing/2014/main" xmlns="" id="{9F6E31A3-D2D1-F521-1CF0-A34840DC68E0}"/>
              </a:ext>
            </a:extLst>
          </p:cNvPr>
          <p:cNvSpPr txBox="1"/>
          <p:nvPr/>
        </p:nvSpPr>
        <p:spPr>
          <a:xfrm>
            <a:off x="3154363" y="6399490"/>
            <a:ext cx="6794500" cy="369332"/>
          </a:xfrm>
          <a:prstGeom prst="rect">
            <a:avLst/>
          </a:prstGeom>
          <a:noFill/>
        </p:spPr>
        <p:txBody>
          <a:bodyPr wrap="square">
            <a:spAutoFit/>
          </a:bodyPr>
          <a:lstStyle/>
          <a:p>
            <a:r>
              <a:rPr lang="en-US" sz="1800" u="sng" dirty="0"/>
              <a:t>Reference: </a:t>
            </a:r>
            <a:r>
              <a:rPr lang="en-US" sz="1800" i="1" dirty="0"/>
              <a:t>Ex Machina</a:t>
            </a:r>
            <a:r>
              <a:rPr lang="en-US" sz="1800" dirty="0"/>
              <a:t>,  Appendix F (“Testing Evolving Automata”)</a:t>
            </a:r>
          </a:p>
        </p:txBody>
      </p:sp>
    </p:spTree>
    <p:extLst>
      <p:ext uri="{BB962C8B-B14F-4D97-AF65-F5344CB8AC3E}">
        <p14:creationId xmlns:p14="http://schemas.microsoft.com/office/powerpoint/2010/main" val="23132348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50863" y="549275"/>
            <a:ext cx="661193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Test 1. Adaptation</a:t>
            </a:r>
          </a:p>
        </p:txBody>
      </p:sp>
      <p:sp>
        <p:nvSpPr>
          <p:cNvPr id="16" name="Subtitle 15">
            <a:extLst>
              <a:ext uri="{FF2B5EF4-FFF2-40B4-BE49-F238E27FC236}">
                <a16:creationId xmlns:a16="http://schemas.microsoft.com/office/drawing/2014/main" xmlns=""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dirty="0"/>
              <a:t>Evolving automata outputting a target (randomly generated) binary string, from an input (also randomly generated) binary string</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xmlns=""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xmlns=""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5600218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71475" y="274638"/>
            <a:ext cx="2808288" cy="1332000"/>
          </a:xfrm>
        </p:spPr>
        <p:txBody>
          <a:bodyPr>
            <a:normAutofit fontScale="90000"/>
          </a:bodyPr>
          <a:lstStyle/>
          <a:p>
            <a:r>
              <a:rPr lang="en-US" dirty="0"/>
              <a:t>Test 1. Adaptation</a:t>
            </a:r>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9" name="Picture 18" descr="Calendar&#10;&#10;Description automatically generated">
            <a:extLst>
              <a:ext uri="{FF2B5EF4-FFF2-40B4-BE49-F238E27FC236}">
                <a16:creationId xmlns:a16="http://schemas.microsoft.com/office/drawing/2014/main" xmlns="" id="{714CCA6F-D7CF-6293-5539-65D1B3D17221}"/>
              </a:ext>
            </a:extLst>
          </p:cNvPr>
          <p:cNvPicPr>
            <a:picLocks noChangeAspect="1"/>
          </p:cNvPicPr>
          <p:nvPr/>
        </p:nvPicPr>
        <p:blipFill>
          <a:blip r:embed="rId3"/>
          <a:stretch>
            <a:fillRect/>
          </a:stretch>
        </p:blipFill>
        <p:spPr>
          <a:xfrm>
            <a:off x="3619501" y="0"/>
            <a:ext cx="8572499" cy="6858000"/>
          </a:xfrm>
          <a:prstGeom prst="rect">
            <a:avLst/>
          </a:prstGeom>
        </p:spPr>
      </p:pic>
      <p:sp>
        <p:nvSpPr>
          <p:cNvPr id="20" name="TextBox 19">
            <a:extLst>
              <a:ext uri="{FF2B5EF4-FFF2-40B4-BE49-F238E27FC236}">
                <a16:creationId xmlns:a16="http://schemas.microsoft.com/office/drawing/2014/main" xmlns="" id="{7E0DC3E5-90F3-9D31-690A-E07095E84AF1}"/>
              </a:ext>
            </a:extLst>
          </p:cNvPr>
          <p:cNvSpPr txBox="1"/>
          <p:nvPr/>
        </p:nvSpPr>
        <p:spPr>
          <a:xfrm>
            <a:off x="1" y="1606638"/>
            <a:ext cx="3619500" cy="4811574"/>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2000" dirty="0"/>
              <a:t>Target string: </a:t>
            </a:r>
            <a:r>
              <a:rPr lang="en-US" sz="2000" i="1" dirty="0"/>
              <a:t>L </a:t>
            </a:r>
            <a:r>
              <a:rPr lang="en-US" sz="2000" dirty="0"/>
              <a:t>= 1 to 20 long binary strings (</a:t>
            </a:r>
            <a:r>
              <a:rPr lang="en-US" sz="2000" dirty="0">
                <a:solidFill>
                  <a:srgbClr val="FFFF00"/>
                </a:solidFill>
              </a:rPr>
              <a:t>panels</a:t>
            </a:r>
            <a:r>
              <a:rPr lang="en-US" sz="2000" dirty="0"/>
              <a:t>)</a:t>
            </a:r>
          </a:p>
          <a:p>
            <a:pPr marL="285750" indent="-285750">
              <a:spcAft>
                <a:spcPts val="800"/>
              </a:spcAft>
              <a:buFont typeface="Arial" panose="020B0604020202020204" pitchFamily="34" charset="0"/>
              <a:buChar char="•"/>
            </a:pPr>
            <a:r>
              <a:rPr lang="en-US" sz="2000" dirty="0"/>
              <a:t>Input stream: an </a:t>
            </a:r>
            <a:r>
              <a:rPr lang="en-US" sz="2000" i="1" dirty="0"/>
              <a:t>L</a:t>
            </a:r>
            <a:r>
              <a:rPr lang="en-US" sz="2000" dirty="0"/>
              <a:t> – 1 long random binary string</a:t>
            </a:r>
          </a:p>
          <a:p>
            <a:pPr marL="285750" indent="-285750">
              <a:spcAft>
                <a:spcPts val="800"/>
              </a:spcAft>
              <a:buFont typeface="Arial" panose="020B0604020202020204" pitchFamily="34" charset="0"/>
              <a:buChar char="•"/>
            </a:pPr>
            <a:r>
              <a:rPr lang="en-US" sz="2000" dirty="0"/>
              <a:t>Automata size: 1 to 10 states (</a:t>
            </a:r>
            <a:r>
              <a:rPr lang="en-US" sz="2000" i="1" dirty="0">
                <a:solidFill>
                  <a:srgbClr val="FFFF00"/>
                </a:solidFill>
              </a:rPr>
              <a:t>x</a:t>
            </a:r>
            <a:r>
              <a:rPr lang="en-US" sz="2000" dirty="0">
                <a:solidFill>
                  <a:srgbClr val="FFFF00"/>
                </a:solidFill>
              </a:rPr>
              <a:t>-axis</a:t>
            </a:r>
            <a:r>
              <a:rPr lang="en-US" sz="2000" dirty="0"/>
              <a:t>)</a:t>
            </a:r>
          </a:p>
          <a:p>
            <a:pPr marL="285750" indent="-285750">
              <a:spcAft>
                <a:spcPts val="800"/>
              </a:spcAft>
              <a:buFont typeface="Arial" panose="020B0604020202020204" pitchFamily="34" charset="0"/>
              <a:buChar char="•"/>
            </a:pPr>
            <a:r>
              <a:rPr lang="en-US" sz="2000" dirty="0"/>
              <a:t>Pop size: </a:t>
            </a:r>
            <a:r>
              <a:rPr lang="en-US" sz="2000" i="1" dirty="0"/>
              <a:t>N </a:t>
            </a:r>
            <a:r>
              <a:rPr lang="en-US" sz="2000" dirty="0"/>
              <a:t>= 40 automata</a:t>
            </a:r>
          </a:p>
          <a:p>
            <a:pPr marL="285750" indent="-285750">
              <a:spcAft>
                <a:spcPts val="800"/>
              </a:spcAft>
              <a:buFont typeface="Arial" panose="020B0604020202020204" pitchFamily="34" charset="0"/>
              <a:buChar char="•"/>
            </a:pPr>
            <a:r>
              <a:rPr lang="en-US" sz="2000" dirty="0"/>
              <a:t>Generations: </a:t>
            </a:r>
            <a:r>
              <a:rPr lang="en-US" sz="2000" i="1" dirty="0"/>
              <a:t>g</a:t>
            </a:r>
            <a:r>
              <a:rPr lang="en-US" sz="2000" dirty="0"/>
              <a:t> = 100</a:t>
            </a:r>
          </a:p>
          <a:p>
            <a:pPr marL="285750" indent="-285750">
              <a:spcAft>
                <a:spcPts val="800"/>
              </a:spcAft>
              <a:buFont typeface="Arial" panose="020B0604020202020204" pitchFamily="34" charset="0"/>
              <a:buChar char="•"/>
            </a:pPr>
            <a:r>
              <a:rPr lang="en-US" sz="2000" dirty="0"/>
              <a:t>Mutation: </a:t>
            </a:r>
            <a:r>
              <a:rPr lang="en-US" sz="2000" i="1" dirty="0"/>
              <a:t>m</a:t>
            </a:r>
            <a:r>
              <a:rPr lang="en-US" sz="2000" dirty="0"/>
              <a:t> = 1/3 per automata per generation</a:t>
            </a:r>
          </a:p>
          <a:p>
            <a:pPr marL="285750" indent="-285750">
              <a:spcAft>
                <a:spcPts val="800"/>
              </a:spcAft>
              <a:buFont typeface="Arial" panose="020B0604020202020204" pitchFamily="34" charset="0"/>
              <a:buChar char="•"/>
            </a:pPr>
            <a:r>
              <a:rPr lang="en-US" sz="2000" dirty="0"/>
              <a:t>Fitness: % matched digits to the target string (</a:t>
            </a:r>
            <a:r>
              <a:rPr lang="en-US" sz="2000" i="1" dirty="0">
                <a:solidFill>
                  <a:srgbClr val="FFFF00"/>
                </a:solidFill>
              </a:rPr>
              <a:t>y</a:t>
            </a:r>
            <a:r>
              <a:rPr lang="en-US" sz="2000" dirty="0">
                <a:solidFill>
                  <a:srgbClr val="FFFF00"/>
                </a:solidFill>
              </a:rPr>
              <a:t>-axis</a:t>
            </a:r>
            <a:r>
              <a:rPr lang="en-US" sz="2000" dirty="0"/>
              <a:t>)</a:t>
            </a:r>
          </a:p>
          <a:p>
            <a:pPr marL="285750" indent="-285750">
              <a:spcAft>
                <a:spcPts val="800"/>
              </a:spcAft>
              <a:buFont typeface="Arial" panose="020B0604020202020204" pitchFamily="34" charset="0"/>
              <a:buChar char="•"/>
            </a:pPr>
            <a:r>
              <a:rPr lang="en-US" sz="2000" dirty="0"/>
              <a:t>Selection: Elite or Tournament</a:t>
            </a:r>
          </a:p>
        </p:txBody>
      </p:sp>
    </p:spTree>
    <p:extLst>
      <p:ext uri="{BB962C8B-B14F-4D97-AF65-F5344CB8AC3E}">
        <p14:creationId xmlns:p14="http://schemas.microsoft.com/office/powerpoint/2010/main" val="2414156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550862" y="549275"/>
            <a:ext cx="11097551" cy="772674"/>
          </a:xfrm>
        </p:spPr>
        <p:txBody>
          <a:bodyPr>
            <a:normAutofit/>
          </a:bodyPr>
          <a:lstStyle/>
          <a:p>
            <a:r>
              <a:rPr lang="en-US" sz="4400" dirty="0"/>
              <a:t>Test 1. Automata adapted to a target output</a:t>
            </a:r>
          </a:p>
        </p:txBody>
      </p:sp>
      <p:sp>
        <p:nvSpPr>
          <p:cNvPr id="11" name="Text Placeholder 10">
            <a:extLst>
              <a:ext uri="{FF2B5EF4-FFF2-40B4-BE49-F238E27FC236}">
                <a16:creationId xmlns:a16="http://schemas.microsoft.com/office/drawing/2014/main" xmlns="" id="{60726BA7-44D6-4116-90E3-38325026EAAD}"/>
              </a:ext>
            </a:extLst>
          </p:cNvPr>
          <p:cNvSpPr>
            <a:spLocks noGrp="1"/>
          </p:cNvSpPr>
          <p:nvPr>
            <p:ph type="body" sz="quarter" idx="3"/>
          </p:nvPr>
        </p:nvSpPr>
        <p:spPr>
          <a:xfrm>
            <a:off x="7508678" y="1215275"/>
            <a:ext cx="3147876" cy="535354"/>
          </a:xfrm>
        </p:spPr>
        <p:txBody>
          <a:bodyPr/>
          <a:lstStyle/>
          <a:p>
            <a:r>
              <a:rPr lang="en-US" dirty="0"/>
              <a:t>Tournament selection</a:t>
            </a:r>
          </a:p>
        </p:txBody>
      </p:sp>
      <p:pic>
        <p:nvPicPr>
          <p:cNvPr id="17" name="Content Placeholder 16" descr="Calendar&#10;&#10;Description automatically generated">
            <a:extLst>
              <a:ext uri="{FF2B5EF4-FFF2-40B4-BE49-F238E27FC236}">
                <a16:creationId xmlns:a16="http://schemas.microsoft.com/office/drawing/2014/main" xmlns="" id="{D4F6474D-2EA4-9080-73CE-570AC336D0F4}"/>
              </a:ext>
            </a:extLst>
          </p:cNvPr>
          <p:cNvPicPr>
            <a:picLocks noGrp="1" noChangeAspect="1"/>
          </p:cNvPicPr>
          <p:nvPr>
            <p:ph sz="quarter" idx="4"/>
          </p:nvPr>
        </p:nvPicPr>
        <p:blipFill>
          <a:blip r:embed="rId3"/>
          <a:stretch>
            <a:fillRect/>
          </a:stretch>
        </p:blipFill>
        <p:spPr>
          <a:xfrm>
            <a:off x="6339416" y="1833151"/>
            <a:ext cx="5486400" cy="4216255"/>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 name="Content Placeholder 14" descr="Calendar&#10;&#10;Description automatically generated">
            <a:extLst>
              <a:ext uri="{FF2B5EF4-FFF2-40B4-BE49-F238E27FC236}">
                <a16:creationId xmlns:a16="http://schemas.microsoft.com/office/drawing/2014/main" xmlns="" id="{929F00BD-2B85-7B9B-769F-1898323C2313}"/>
              </a:ext>
            </a:extLst>
          </p:cNvPr>
          <p:cNvPicPr>
            <a:picLocks noGrp="1" noChangeAspect="1"/>
          </p:cNvPicPr>
          <p:nvPr>
            <p:ph sz="half" idx="2"/>
          </p:nvPr>
        </p:nvPicPr>
        <p:blipFill>
          <a:blip r:embed="rId4"/>
          <a:stretch>
            <a:fillRect/>
          </a:stretch>
        </p:blipFill>
        <p:spPr>
          <a:xfrm>
            <a:off x="436563" y="1833150"/>
            <a:ext cx="5486400" cy="4216255"/>
          </a:xfrm>
        </p:spPr>
      </p:pic>
      <p:sp>
        <p:nvSpPr>
          <p:cNvPr id="13" name="Text Placeholder 12">
            <a:extLst>
              <a:ext uri="{FF2B5EF4-FFF2-40B4-BE49-F238E27FC236}">
                <a16:creationId xmlns:a16="http://schemas.microsoft.com/office/drawing/2014/main" xmlns="" id="{0C5E1C0C-64BB-89A6-43C5-B78E077F0C7B}"/>
              </a:ext>
            </a:extLst>
          </p:cNvPr>
          <p:cNvSpPr>
            <a:spLocks noGrp="1"/>
          </p:cNvSpPr>
          <p:nvPr>
            <p:ph type="body" idx="1"/>
          </p:nvPr>
        </p:nvSpPr>
        <p:spPr>
          <a:xfrm>
            <a:off x="2288382" y="1215275"/>
            <a:ext cx="2141536" cy="535354"/>
          </a:xfrm>
        </p:spPr>
        <p:txBody>
          <a:bodyPr/>
          <a:lstStyle/>
          <a:p>
            <a:r>
              <a:rPr lang="en-US" dirty="0"/>
              <a:t>Elite selection</a:t>
            </a:r>
          </a:p>
        </p:txBody>
      </p:sp>
    </p:spTree>
    <p:extLst>
      <p:ext uri="{BB962C8B-B14F-4D97-AF65-F5344CB8AC3E}">
        <p14:creationId xmlns:p14="http://schemas.microsoft.com/office/powerpoint/2010/main" val="389134558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{276FDF79-F106-45ED-B640-0670F2DB60FF}tf33713516_win32</Template>
  <TotalTime>1063</TotalTime>
  <Words>936</Words>
  <Application>Microsoft Macintosh PowerPoint</Application>
  <PresentationFormat>Custom</PresentationFormat>
  <Paragraphs>175</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3DFloatVTI</vt:lpstr>
      <vt:lpstr>Simulated Origins of Social Traits</vt:lpstr>
      <vt:lpstr>Introduction &amp; Motivation</vt:lpstr>
      <vt:lpstr>Games Theory</vt:lpstr>
      <vt:lpstr>Finite Automata</vt:lpstr>
      <vt:lpstr>Genetic Algorithm</vt:lpstr>
      <vt:lpstr>Proof-of-Concept Tests</vt:lpstr>
      <vt:lpstr>Test 1. Adaptation</vt:lpstr>
      <vt:lpstr>Test 1. Adaptation</vt:lpstr>
      <vt:lpstr>Test 1. Automata adapted to a target output</vt:lpstr>
      <vt:lpstr>Test 1. An adapted automata</vt:lpstr>
      <vt:lpstr>Test 2. Pattern recognition</vt:lpstr>
      <vt:lpstr>Test 3. Coevolution</vt:lpstr>
      <vt:lpstr>Emergence of Cooperation</vt:lpstr>
      <vt:lpstr>Models of Red Queen Evolution</vt:lpstr>
      <vt:lpstr>Team</vt:lpstr>
      <vt:lpstr>Timeline &amp; Roadmap</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Simulated Origin of Social Life</dc:title>
  <dc:creator>Weigang Qiu</dc:creator>
  <cp:lastModifiedBy>Weigang Qiu</cp:lastModifiedBy>
  <cp:revision>28</cp:revision>
  <dcterms:created xsi:type="dcterms:W3CDTF">2023-04-01T23:57:14Z</dcterms:created>
  <dcterms:modified xsi:type="dcterms:W3CDTF">2023-04-03T17:28:47Z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a1855b2-0a05-4494-a903-f3f23f3f98e0_Enabled">
    <vt:lpwstr>true</vt:lpwstr>
  </property>
  <property fmtid="{D5CDD505-2E9C-101B-9397-08002B2CF9AE}" pid="4" name="MSIP_Label_fa1855b2-0a05-4494-a903-f3f23f3f98e0_SetDate">
    <vt:lpwstr>2023-04-02T00:03:10Z</vt:lpwstr>
  </property>
  <property fmtid="{D5CDD505-2E9C-101B-9397-08002B2CF9AE}" pid="5" name="MSIP_Label_fa1855b2-0a05-4494-a903-f3f23f3f98e0_Method">
    <vt:lpwstr>Standard</vt:lpwstr>
  </property>
  <property fmtid="{D5CDD505-2E9C-101B-9397-08002B2CF9AE}" pid="6" name="MSIP_Label_fa1855b2-0a05-4494-a903-f3f23f3f98e0_Name">
    <vt:lpwstr>defa4170-0d19-0005-0004-bc88714345d2</vt:lpwstr>
  </property>
  <property fmtid="{D5CDD505-2E9C-101B-9397-08002B2CF9AE}" pid="7" name="MSIP_Label_fa1855b2-0a05-4494-a903-f3f23f3f98e0_SiteId">
    <vt:lpwstr>6f60f0b3-5f06-4e09-9715-989dba8cc7d8</vt:lpwstr>
  </property>
  <property fmtid="{D5CDD505-2E9C-101B-9397-08002B2CF9AE}" pid="8" name="MSIP_Label_fa1855b2-0a05-4494-a903-f3f23f3f98e0_ActionId">
    <vt:lpwstr>f25a430d-503f-405b-a53c-0907dd164d4a</vt:lpwstr>
  </property>
  <property fmtid="{D5CDD505-2E9C-101B-9397-08002B2CF9AE}" pid="9" name="MSIP_Label_fa1855b2-0a05-4494-a903-f3f23f3f98e0_ContentBits">
    <vt:lpwstr>0</vt:lpwstr>
  </property>
</Properties>
</file>