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98" r:id="rId4"/>
    <p:sldId id="325" r:id="rId5"/>
    <p:sldId id="326" r:id="rId6"/>
    <p:sldId id="328" r:id="rId7"/>
    <p:sldId id="329" r:id="rId8"/>
    <p:sldId id="327" r:id="rId9"/>
    <p:sldId id="337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261" r:id="rId18"/>
  </p:sldIdLst>
  <p:sldSz cx="9144000" cy="6858000" type="screen4x3"/>
  <p:notesSz cx="9305925" cy="70199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E2B"/>
    <a:srgbClr val="FFA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81" autoAdjust="0"/>
  </p:normalViewPr>
  <p:slideViewPr>
    <p:cSldViewPr>
      <p:cViewPr varScale="1">
        <p:scale>
          <a:sx n="135" d="100"/>
          <a:sy n="135" d="100"/>
        </p:scale>
        <p:origin x="2544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2780" y="64"/>
      </p:cViewPr>
      <p:guideLst>
        <p:guide orient="horz" pos="2211"/>
        <p:guide pos="29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756E-EA5A-43ED-BE16-BCB008523C5D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E706-2E07-4CFE-AB2F-6661CDE165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809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271204" y="1"/>
            <a:ext cx="4032568" cy="352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EF70-7A3F-42D3-81AB-7E07B1FA2B56}" type="datetimeFigureOut">
              <a:rPr lang="nl-NL" smtClean="0"/>
              <a:t>18-12-2017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073400" y="877888"/>
            <a:ext cx="3159125" cy="2368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30593" y="3378340"/>
            <a:ext cx="7444740" cy="2764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271204" y="6667712"/>
            <a:ext cx="4032568" cy="352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01D35-0C62-42B1-8559-BBC417D976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10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19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0057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9573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29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008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923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54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11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REST/API: </a:t>
            </a:r>
            <a:r>
              <a:rPr lang="en-US" dirty="0"/>
              <a:t>Representational state transfer (REST) or RESTful web services are a way of providing interoperability between computer systems on the Internet. Other forms of Web services exist which expose their own arbitrary sets of operations such as WSDL and SOAP.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methods GET, POST, PUT,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serialization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53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144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91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01D35-0C62-42B1-8559-BBC417D976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74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31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0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628800"/>
            <a:ext cx="8028384" cy="31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90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77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899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8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03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71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367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6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85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226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8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332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5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3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6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5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270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77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7593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b="0" spc="0" baseline="0" dirty="0">
                <a:latin typeface="+mj-lt"/>
              </a:rPr>
              <a:t>info@qcast.nl      </a:t>
            </a:r>
            <a:r>
              <a:rPr lang="en-US" sz="1000" b="0" spc="0" baseline="0" dirty="0">
                <a:solidFill>
                  <a:srgbClr val="FFFFFF"/>
                </a:solidFill>
                <a:latin typeface="+mj-lt"/>
              </a:rPr>
              <a:t>+31 88 888 6 333         The Netherlands</a:t>
            </a:r>
            <a:endParaRPr lang="nl-NL" sz="1000" b="0" spc="0" baseline="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662"/>
                    </a14:imgEffect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11440"/>
            <a:ext cx="1008112" cy="3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FFA12D"/>
          </a:solidFill>
          <a:latin typeface="Sansumi" panose="02000507040000020004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A12D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ansumi" panose="0200050704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0" dirty="0">
                <a:latin typeface="Sansumi" panose="02000507040000020004" pitchFamily="2" charset="0"/>
              </a:rPr>
              <a:t>API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 Approach</a:t>
            </a:r>
            <a:endParaRPr lang="en-US" dirty="0">
              <a:latin typeface="Sansumi" panose="02000507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8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Error Handling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000" dirty="0"/>
              <a:t>HTTP Status Code: 200: OK</a:t>
            </a:r>
          </a:p>
          <a:p>
            <a:endParaRPr lang="en-US" sz="2000" dirty="0"/>
          </a:p>
          <a:p>
            <a:r>
              <a:rPr lang="en-US" sz="2000" dirty="0"/>
              <a:t>HTTP Status Code: 401: Unauthorized (login first)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HTTP Status Code: 403: Forbidden</a:t>
            </a:r>
          </a:p>
          <a:p>
            <a:endParaRPr lang="en-US" sz="2000" dirty="0"/>
          </a:p>
          <a:p>
            <a:r>
              <a:rPr lang="en-US" sz="2000" dirty="0"/>
              <a:t>HTTP Status Code: 404: Not Found</a:t>
            </a:r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Message for people </a:t>
            </a:r>
          </a:p>
          <a:p>
            <a:pPr marL="0" indent="0">
              <a:buNone/>
            </a:pPr>
            <a:r>
              <a:rPr lang="en-US" sz="1500" dirty="0"/>
              <a:t>{"</a:t>
            </a:r>
            <a:r>
              <a:rPr lang="en-US" sz="1500" dirty="0" err="1"/>
              <a:t>developerMessage</a:t>
            </a:r>
            <a:r>
              <a:rPr lang="en-US" sz="1500" dirty="0"/>
              <a:t>" : "Verbose, plain language description of the problem for the app developer with hints about how to fix it.", "</a:t>
            </a:r>
            <a:r>
              <a:rPr lang="en-US" sz="1500" dirty="0" err="1"/>
              <a:t>userMessage</a:t>
            </a:r>
            <a:r>
              <a:rPr lang="en-US" sz="1500" dirty="0"/>
              <a:t>":"Pass this message on to the app user if needed.", "</a:t>
            </a:r>
            <a:r>
              <a:rPr lang="en-US" sz="1500" dirty="0" err="1"/>
              <a:t>errorCode</a:t>
            </a:r>
            <a:r>
              <a:rPr lang="en-US" sz="1500" dirty="0"/>
              <a:t>" : 12345, "more info": "http://dev.example.com/errors/12345"} </a:t>
            </a:r>
            <a:endParaRPr lang="en-US" sz="1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573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Versioning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1800" dirty="0"/>
              <a:t>Twilio: /2010-04-01/Accounts/ </a:t>
            </a:r>
          </a:p>
          <a:p>
            <a:endParaRPr lang="en-US" sz="1800" dirty="0"/>
          </a:p>
          <a:p>
            <a:r>
              <a:rPr lang="en-US" sz="1800" dirty="0"/>
              <a:t>Salesforce.com: /services/data/v2.0/objects/Account </a:t>
            </a:r>
          </a:p>
          <a:p>
            <a:endParaRPr lang="en-US" sz="1800" dirty="0"/>
          </a:p>
          <a:p>
            <a:r>
              <a:rPr lang="en-US" sz="1800" dirty="0"/>
              <a:t>Facebook: ?v=1.0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/>
              <a:t>Never release an API without a version and Make the version mandatory.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567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Non-Resource URL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dirty="0"/>
              <a:t>Calculate </a:t>
            </a:r>
          </a:p>
          <a:p>
            <a:r>
              <a:rPr lang="en-US" dirty="0"/>
              <a:t>Translate </a:t>
            </a:r>
          </a:p>
          <a:p>
            <a:r>
              <a:rPr lang="en-US" dirty="0"/>
              <a:t>Convert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dirty="0"/>
              <a:t>Example: convert 100 euros to Chinese Yen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convert?from</a:t>
            </a:r>
            <a:r>
              <a:rPr lang="en-US" sz="2000" dirty="0"/>
              <a:t>=</a:t>
            </a:r>
            <a:r>
              <a:rPr lang="en-US" sz="2000" dirty="0" err="1"/>
              <a:t>EUR&amp;to</a:t>
            </a:r>
            <a:r>
              <a:rPr lang="en-US" sz="2000" dirty="0"/>
              <a:t>=</a:t>
            </a:r>
            <a:r>
              <a:rPr lang="en-US" sz="2000" dirty="0" err="1"/>
              <a:t>CNY&amp;amount</a:t>
            </a:r>
            <a:r>
              <a:rPr lang="en-US" sz="2000" dirty="0"/>
              <a:t>=100 </a:t>
            </a:r>
          </a:p>
        </p:txBody>
      </p:sp>
    </p:spTree>
    <p:extLst>
      <p:ext uri="{BB962C8B-B14F-4D97-AF65-F5344CB8AC3E}">
        <p14:creationId xmlns:p14="http://schemas.microsoft.com/office/powerpoint/2010/main" val="318039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Search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Global search</a:t>
            </a:r>
          </a:p>
          <a:p>
            <a:pPr marL="0" indent="0">
              <a:buNone/>
            </a:pPr>
            <a:r>
              <a:rPr lang="en-US" sz="2400" dirty="0"/>
              <a:t>GET /</a:t>
            </a:r>
            <a:r>
              <a:rPr lang="en-US" sz="2400" dirty="0" err="1"/>
              <a:t>search?q</a:t>
            </a:r>
            <a:r>
              <a:rPr lang="en-US" sz="2400" dirty="0"/>
              <a:t>=</a:t>
            </a:r>
            <a:r>
              <a:rPr lang="en-US" sz="2400" dirty="0" err="1"/>
              <a:t>fluffy+fur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Scoped search</a:t>
            </a:r>
          </a:p>
          <a:p>
            <a:pPr marL="0" indent="0">
              <a:buNone/>
            </a:pPr>
            <a:r>
              <a:rPr lang="en-US" sz="2400" dirty="0"/>
              <a:t>GET /owners/5678/</a:t>
            </a:r>
            <a:r>
              <a:rPr lang="en-US" sz="2400" dirty="0" err="1"/>
              <a:t>dogs?q</a:t>
            </a:r>
            <a:r>
              <a:rPr lang="en-US" sz="2400" dirty="0"/>
              <a:t>=</a:t>
            </a:r>
            <a:r>
              <a:rPr lang="en-US" sz="2400" dirty="0" err="1"/>
              <a:t>fluffy+fur</a:t>
            </a:r>
            <a:r>
              <a:rPr lang="en-US" sz="2400" dirty="0"/>
              <a:t> </a:t>
            </a:r>
          </a:p>
          <a:p>
            <a:endParaRPr lang="en-US" sz="2800" dirty="0"/>
          </a:p>
          <a:p>
            <a:r>
              <a:rPr lang="en-US" sz="2400" dirty="0"/>
              <a:t>Formatted results</a:t>
            </a:r>
          </a:p>
          <a:p>
            <a:pPr marL="0" indent="0">
              <a:buNone/>
            </a:pPr>
            <a:r>
              <a:rPr lang="en-US" sz="2000" dirty="0"/>
              <a:t>GET /</a:t>
            </a:r>
            <a:r>
              <a:rPr lang="en-US" sz="2000" dirty="0" err="1"/>
              <a:t>search.xml?q</a:t>
            </a:r>
            <a:r>
              <a:rPr lang="en-US" sz="2000" dirty="0"/>
              <a:t>=</a:t>
            </a:r>
            <a:r>
              <a:rPr lang="en-US" sz="2000" dirty="0" err="1"/>
              <a:t>fluffy+fur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98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Authentication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OAuth 2.0</a:t>
            </a:r>
          </a:p>
          <a:p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31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brown dog named Al:</a:t>
            </a:r>
          </a:p>
          <a:p>
            <a:r>
              <a:rPr lang="en-US" sz="2000" dirty="0"/>
              <a:t>POST /dogs </a:t>
            </a:r>
          </a:p>
          <a:p>
            <a:pPr marL="0" indent="0">
              <a:buNone/>
            </a:pPr>
            <a:r>
              <a:rPr lang="en-US" sz="2000" dirty="0"/>
              <a:t>name=</a:t>
            </a:r>
            <a:r>
              <a:rPr lang="en-US" sz="2000" dirty="0" err="1"/>
              <a:t>Al&amp;furColor</a:t>
            </a:r>
            <a:r>
              <a:rPr lang="en-US" sz="2000" dirty="0"/>
              <a:t>=brown</a:t>
            </a:r>
          </a:p>
          <a:p>
            <a:r>
              <a:rPr lang="en-US" sz="2000" dirty="0"/>
              <a:t>Response 200 OK </a:t>
            </a:r>
          </a:p>
          <a:p>
            <a:pPr marL="0" indent="0">
              <a:buNone/>
            </a:pPr>
            <a:r>
              <a:rPr lang="en-US" sz="2000" dirty="0"/>
              <a:t>{"dog": { "id": "1234", "name": "Al", "</a:t>
            </a:r>
            <a:r>
              <a:rPr lang="en-US" sz="2000" dirty="0" err="1"/>
              <a:t>furColor</a:t>
            </a:r>
            <a:r>
              <a:rPr lang="en-US" sz="2000" dirty="0"/>
              <a:t>": "brown" }}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Rename Al to Rover - Update</a:t>
            </a:r>
          </a:p>
          <a:p>
            <a:r>
              <a:rPr lang="en-US" sz="2000" dirty="0"/>
              <a:t>PUT /dogs/1234 </a:t>
            </a:r>
          </a:p>
          <a:p>
            <a:pPr marL="0" indent="0">
              <a:buNone/>
            </a:pPr>
            <a:r>
              <a:rPr lang="en-US" sz="2000" dirty="0"/>
              <a:t>name=Rover</a:t>
            </a:r>
          </a:p>
          <a:p>
            <a:r>
              <a:rPr lang="en-US" sz="2000" dirty="0"/>
              <a:t>Response 200 OK </a:t>
            </a:r>
          </a:p>
          <a:p>
            <a:pPr marL="0" indent="0">
              <a:buNone/>
            </a:pPr>
            <a:r>
              <a:rPr lang="en-US" sz="2000" dirty="0"/>
              <a:t>{"dog":{ "id":"1234", "name": "Rover", "</a:t>
            </a:r>
            <a:r>
              <a:rPr lang="en-US" sz="2000" dirty="0" err="1"/>
              <a:t>furColor</a:t>
            </a:r>
            <a:r>
              <a:rPr lang="en-US" sz="2000" dirty="0"/>
              <a:t>": "brown"}}</a:t>
            </a:r>
          </a:p>
        </p:txBody>
      </p:sp>
    </p:spTree>
    <p:extLst>
      <p:ext uri="{BB962C8B-B14F-4D97-AF65-F5344CB8AC3E}">
        <p14:creationId xmlns:p14="http://schemas.microsoft.com/office/powerpoint/2010/main" val="14542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07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Introductie</a:t>
            </a:r>
          </a:p>
          <a:p>
            <a:r>
              <a:rPr lang="nl-NL" dirty="0"/>
              <a:t>API Standaarden en Protocollen</a:t>
            </a:r>
          </a:p>
          <a:p>
            <a:r>
              <a:rPr lang="nl-NL" dirty="0"/>
              <a:t>Workshop 1</a:t>
            </a:r>
          </a:p>
          <a:p>
            <a:endParaRPr lang="nl-NL" dirty="0"/>
          </a:p>
          <a:p>
            <a:r>
              <a:rPr lang="nl-NL" dirty="0" err="1"/>
              <a:t>Scaling</a:t>
            </a:r>
            <a:r>
              <a:rPr lang="nl-NL" dirty="0"/>
              <a:t> &amp; performance</a:t>
            </a:r>
          </a:p>
          <a:p>
            <a:r>
              <a:rPr lang="nl-NL" dirty="0"/>
              <a:t>Security</a:t>
            </a:r>
          </a:p>
          <a:p>
            <a:r>
              <a:rPr lang="nl-NL" dirty="0"/>
              <a:t>Workshop 2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6996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REST/API</a:t>
            </a:r>
          </a:p>
          <a:p>
            <a:r>
              <a:rPr lang="en-US" dirty="0"/>
              <a:t>Laravel / routing</a:t>
            </a:r>
          </a:p>
          <a:p>
            <a:r>
              <a:rPr lang="en-US" dirty="0"/>
              <a:t>API Gateway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46A77-2B25-4242-8C04-48004F3E0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75992"/>
            <a:ext cx="1701063" cy="15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2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Over Qcast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Cisco certified partner</a:t>
            </a:r>
          </a:p>
          <a:p>
            <a:r>
              <a:rPr lang="en-US" dirty="0"/>
              <a:t>Inter*net*working</a:t>
            </a:r>
          </a:p>
          <a:p>
            <a:r>
              <a:rPr lang="en-US" dirty="0"/>
              <a:t>Software Defined Networking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002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URL routing 1/2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4725144"/>
            <a:ext cx="8420111" cy="1197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maar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233D7-937A-47DA-B2D4-16976E27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67" y="1556792"/>
            <a:ext cx="423155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nl-NL" dirty="0"/>
              <a:t>URL routing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niveaus</a:t>
            </a:r>
            <a:r>
              <a:rPr lang="en-US" dirty="0"/>
              <a:t> </a:t>
            </a:r>
            <a:r>
              <a:rPr lang="en-US" dirty="0" err="1"/>
              <a:t>diep</a:t>
            </a:r>
            <a:endParaRPr lang="en-US" dirty="0"/>
          </a:p>
          <a:p>
            <a:r>
              <a:rPr lang="en-US" dirty="0"/>
              <a:t>/resource/id/resource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Voorbeeld</a:t>
            </a:r>
            <a:endParaRPr lang="en-US" dirty="0"/>
          </a:p>
          <a:p>
            <a:r>
              <a:rPr lang="en-US" dirty="0"/>
              <a:t>GET /</a:t>
            </a:r>
            <a:r>
              <a:rPr lang="en-US" dirty="0" err="1"/>
              <a:t>dierentuin</a:t>
            </a:r>
            <a:r>
              <a:rPr lang="en-US" dirty="0"/>
              <a:t>/1/</a:t>
            </a:r>
            <a:r>
              <a:rPr lang="en-US" dirty="0" err="1"/>
              <a:t>dieren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44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HTTP Methods</a:t>
            </a:r>
            <a:endParaRPr lang="nl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99752F-780F-44F5-A881-3D11D0EAE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626819"/>
              </p:ext>
            </p:extLst>
          </p:nvPr>
        </p:nvGraphicFramePr>
        <p:xfrm>
          <a:off x="266700" y="2576190"/>
          <a:ext cx="8420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020">
                  <a:extLst>
                    <a:ext uri="{9D8B030D-6E8A-4147-A177-3AD203B41FA5}">
                      <a16:colId xmlns:a16="http://schemas.microsoft.com/office/drawing/2014/main" val="2214054032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62627146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2247779875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704511309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12271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Resource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POST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Create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GET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Read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PUT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Update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5221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/dogs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Creëer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nieuw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Alle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Bulk update </a:t>
                      </a:r>
                      <a:r>
                        <a:rPr lang="en-US" sz="900" u="none" strike="noStrike" dirty="0" err="1">
                          <a:effectLst/>
                        </a:rPr>
                        <a:t>dieren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ERROR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 </a:t>
                      </a:r>
                      <a:r>
                        <a:rPr lang="en-US" sz="900" u="none" strike="noStrike" dirty="0" err="1">
                          <a:effectLst/>
                        </a:rPr>
                        <a:t>alle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dieren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ERROR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8804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/dogs/1234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ERROR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 err="1">
                          <a:effectLst/>
                        </a:rPr>
                        <a:t>Enkel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Update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r>
                        <a:rPr lang="en-US" sz="900" u="none" strike="noStrike" dirty="0">
                          <a:effectLst/>
                        </a:rPr>
                        <a:t> 1234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Delete </a:t>
                      </a:r>
                      <a:r>
                        <a:rPr lang="en-US" sz="900" u="none" strike="noStrike" dirty="0" err="1">
                          <a:effectLst/>
                        </a:rPr>
                        <a:t>dier</a:t>
                      </a:r>
                      <a:r>
                        <a:rPr lang="en-US" sz="900" u="none" strike="noStrike" dirty="0">
                          <a:effectLst/>
                        </a:rPr>
                        <a:t> 1234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0883705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2FF5F3-7C98-447B-8184-C074B1B85656}"/>
              </a:ext>
            </a:extLst>
          </p:cNvPr>
          <p:cNvSpPr txBox="1">
            <a:spLocks/>
          </p:cNvSpPr>
          <p:nvPr/>
        </p:nvSpPr>
        <p:spPr>
          <a:xfrm>
            <a:off x="266689" y="4509120"/>
            <a:ext cx="8420111" cy="1413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A12D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Sansumi" panose="0200050704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is nullipotent.</a:t>
            </a:r>
          </a:p>
          <a:p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u="sng" dirty="0"/>
              <a:t>GET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u="sng" dirty="0"/>
              <a:t>PUT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idempotent.</a:t>
            </a:r>
          </a:p>
          <a:p>
            <a:r>
              <a:rPr lang="en-US" u="sng" dirty="0"/>
              <a:t>GET </a:t>
            </a:r>
            <a:r>
              <a:rPr lang="en-US" dirty="0" err="1"/>
              <a:t>alles</a:t>
            </a:r>
            <a:r>
              <a:rPr lang="en-US" dirty="0"/>
              <a:t> of </a:t>
            </a:r>
            <a:r>
              <a:rPr lang="en-US" u="sng" dirty="0"/>
              <a:t>GET </a:t>
            </a:r>
            <a:r>
              <a:rPr lang="en-US" dirty="0" err="1"/>
              <a:t>enkel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185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06AC5-01FD-4199-B41A-06C103FD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JSON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6EE3DC-E873-41CA-8F56-B170547A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Ubuntu Mono" panose="020B0509030602030204" pitchFamily="49" charset="0"/>
                <a:cs typeface="Courier New" panose="02070309020205020404" pitchFamily="49" charset="0"/>
              </a:rPr>
              <a:t>GET /dierentuinen/1</a:t>
            </a:r>
          </a:p>
          <a:p>
            <a:pPr marL="0" indent="0">
              <a:buNone/>
            </a:pPr>
            <a:r>
              <a:rPr lang="nl-NL" dirty="0">
                <a:latin typeface="Ubuntu Mono" panose="020B0509030602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latin typeface="Ubuntu Mono" panose="020B0509030602030204" pitchFamily="49" charset="0"/>
                <a:cs typeface="Courier New" panose="02070309020205020404" pitchFamily="49" charset="0"/>
              </a:rPr>
              <a:t>  “</a:t>
            </a:r>
            <a:r>
              <a:rPr lang="nl-NL" dirty="0" err="1">
                <a:latin typeface="Ubuntu Mono" panose="020B0509030602030204" pitchFamily="49" charset="0"/>
                <a:cs typeface="Courier New" panose="02070309020205020404" pitchFamily="49" charset="0"/>
              </a:rPr>
              <a:t>id</a:t>
            </a:r>
            <a:r>
              <a:rPr lang="nl-NL" dirty="0">
                <a:latin typeface="Ubuntu Mono" panose="020B0509030602030204" pitchFamily="49" charset="0"/>
                <a:cs typeface="Courier New" panose="02070309020205020404" pitchFamily="49" charset="0"/>
              </a:rPr>
              <a:t>”: 1</a:t>
            </a:r>
          </a:p>
          <a:p>
            <a:pPr marL="0" indent="0">
              <a:buNone/>
            </a:pPr>
            <a:r>
              <a:rPr lang="nl-NL" dirty="0">
                <a:latin typeface="Ubuntu Mono" panose="020B0509030602030204" pitchFamily="49" charset="0"/>
                <a:cs typeface="Courier New" panose="02070309020205020404" pitchFamily="49" charset="0"/>
              </a:rPr>
              <a:t>  “naam”: “Beekse Bergen”</a:t>
            </a:r>
          </a:p>
          <a:p>
            <a:pPr marL="0" indent="0">
              <a:buNone/>
            </a:pPr>
            <a:r>
              <a:rPr lang="nl-NL" dirty="0">
                <a:latin typeface="Ubuntu Mono" panose="020B0509030602030204" pitchFamily="49" charset="0"/>
                <a:cs typeface="Courier New" panose="02070309020205020404" pitchFamily="49" charset="0"/>
              </a:rPr>
              <a:t>  “dieren”: [1, 2, …, 482]</a:t>
            </a:r>
          </a:p>
          <a:p>
            <a:pPr marL="0" indent="0">
              <a:buNone/>
            </a:pPr>
            <a:r>
              <a:rPr lang="nl-NL" dirty="0">
                <a:latin typeface="Ubuntu Mono" panose="020B0509030602030204" pitchFamily="49" charset="0"/>
                <a:cs typeface="Courier New" panose="02070309020205020404" pitchFamily="49" charset="0"/>
              </a:rPr>
              <a:t>  … </a:t>
            </a:r>
          </a:p>
          <a:p>
            <a:pPr marL="0" indent="0">
              <a:buNone/>
            </a:pPr>
            <a:r>
              <a:rPr lang="nl-NL" dirty="0">
                <a:latin typeface="Ubuntu Mono" panose="020B0509030602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94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dirty="0"/>
              <a:t>Filters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89" y="1396662"/>
            <a:ext cx="842011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Sweep complexity behind the ‘?’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To get all red dogs running in the park: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dogs?color</a:t>
            </a:r>
            <a:r>
              <a:rPr lang="en-US" sz="2000" dirty="0"/>
              <a:t>=</a:t>
            </a:r>
            <a:r>
              <a:rPr lang="en-US" sz="2000" dirty="0" err="1"/>
              <a:t>red&amp;state</a:t>
            </a:r>
            <a:r>
              <a:rPr lang="en-US" sz="2000" dirty="0"/>
              <a:t>=</a:t>
            </a:r>
            <a:r>
              <a:rPr lang="en-US" sz="2000" dirty="0" err="1"/>
              <a:t>running&amp;location</a:t>
            </a:r>
            <a:r>
              <a:rPr lang="en-US" sz="2000" dirty="0"/>
              <a:t>=park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Partial results: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dogs?fields</a:t>
            </a:r>
            <a:r>
              <a:rPr lang="en-US" sz="2000" dirty="0"/>
              <a:t>=</a:t>
            </a:r>
            <a:r>
              <a:rPr lang="en-US" sz="2000" dirty="0" err="1"/>
              <a:t>name,color,location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dirty="0"/>
              <a:t>Pagination </a:t>
            </a:r>
          </a:p>
          <a:p>
            <a:r>
              <a:rPr lang="en-US" sz="2200" dirty="0"/>
              <a:t>GET /</a:t>
            </a:r>
            <a:r>
              <a:rPr lang="en-US" sz="2200" dirty="0" err="1"/>
              <a:t>dogs?limit</a:t>
            </a:r>
            <a:r>
              <a:rPr lang="en-US" sz="2200" dirty="0"/>
              <a:t>=25&amp;offset=50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819729"/>
      </p:ext>
    </p:extLst>
  </p:cSld>
  <p:clrMapOvr>
    <a:masterClrMapping/>
  </p:clrMapOvr>
</p:sld>
</file>

<file path=ppt/theme/theme1.xml><?xml version="1.0" encoding="utf-8"?>
<a:theme xmlns:a="http://schemas.openxmlformats.org/drawingml/2006/main" name="Qcast Title pages">
  <a:themeElements>
    <a:clrScheme name="Qcast">
      <a:dk1>
        <a:srgbClr val="FFFFFF"/>
      </a:dk1>
      <a:lt1>
        <a:srgbClr val="FFFFFF"/>
      </a:lt1>
      <a:dk2>
        <a:srgbClr val="F98E2B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cast Slides">
  <a:themeElements>
    <a:clrScheme name="Qcast">
      <a:dk1>
        <a:srgbClr val="FFFFFF"/>
      </a:dk1>
      <a:lt1>
        <a:srgbClr val="FFFFFF"/>
      </a:lt1>
      <a:dk2>
        <a:srgbClr val="FFC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cast">
      <a:majorFont>
        <a:latin typeface="Sansumi"/>
        <a:ea typeface="Bebas Neue"/>
        <a:cs typeface="Bebas Neue"/>
      </a:majorFont>
      <a:minorFont>
        <a:latin typeface="Sansumi"/>
        <a:ea typeface="Bebas Neue"/>
        <a:cs typeface="Bebas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9254</TotalTime>
  <Words>646</Words>
  <Application>Microsoft Office PowerPoint</Application>
  <PresentationFormat>Diavoorstelling (4:3)</PresentationFormat>
  <Paragraphs>179</Paragraphs>
  <Slides>16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24" baseType="lpstr">
      <vt:lpstr>Arial</vt:lpstr>
      <vt:lpstr>Bebas Neue</vt:lpstr>
      <vt:lpstr>Calibri</vt:lpstr>
      <vt:lpstr>Courier New</vt:lpstr>
      <vt:lpstr>Sansumi</vt:lpstr>
      <vt:lpstr>Ubuntu Mono</vt:lpstr>
      <vt:lpstr>Qcast Title pages</vt:lpstr>
      <vt:lpstr>Qcast Slides</vt:lpstr>
      <vt:lpstr>API Workshop</vt:lpstr>
      <vt:lpstr>Agenda</vt:lpstr>
      <vt:lpstr>Introductie</vt:lpstr>
      <vt:lpstr>Over Qcast</vt:lpstr>
      <vt:lpstr>URL routing 1/2</vt:lpstr>
      <vt:lpstr>URL routing 2/2</vt:lpstr>
      <vt:lpstr>HTTP Methods</vt:lpstr>
      <vt:lpstr>JSON</vt:lpstr>
      <vt:lpstr>Filters</vt:lpstr>
      <vt:lpstr>Error Handling</vt:lpstr>
      <vt:lpstr>Versioning</vt:lpstr>
      <vt:lpstr>Non-Resource URL</vt:lpstr>
      <vt:lpstr>Search</vt:lpstr>
      <vt:lpstr>Authentication</vt:lpstr>
      <vt:lpstr>Example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Qcast</dc:title>
  <dc:creator>Paul Liebregts</dc:creator>
  <cp:lastModifiedBy>ispijkerman</cp:lastModifiedBy>
  <cp:revision>201</cp:revision>
  <cp:lastPrinted>2017-12-18T09:22:54Z</cp:lastPrinted>
  <dcterms:created xsi:type="dcterms:W3CDTF">2014-12-31T15:43:13Z</dcterms:created>
  <dcterms:modified xsi:type="dcterms:W3CDTF">2017-12-18T15:41:22Z</dcterms:modified>
</cp:coreProperties>
</file>