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98" r:id="rId4"/>
    <p:sldId id="326" r:id="rId5"/>
    <p:sldId id="325" r:id="rId6"/>
    <p:sldId id="328" r:id="rId7"/>
    <p:sldId id="329" r:id="rId8"/>
    <p:sldId id="327" r:id="rId9"/>
    <p:sldId id="331" r:id="rId10"/>
    <p:sldId id="337" r:id="rId11"/>
    <p:sldId id="338" r:id="rId12"/>
    <p:sldId id="340" r:id="rId13"/>
    <p:sldId id="330" r:id="rId14"/>
    <p:sldId id="335" r:id="rId15"/>
    <p:sldId id="333" r:id="rId16"/>
    <p:sldId id="339" r:id="rId17"/>
    <p:sldId id="261" r:id="rId18"/>
  </p:sldIdLst>
  <p:sldSz cx="9144000" cy="6858000" type="screen4x3"/>
  <p:notesSz cx="9305925" cy="70199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E2B"/>
    <a:srgbClr val="FFA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81" autoAdjust="0"/>
  </p:normalViewPr>
  <p:slideViewPr>
    <p:cSldViewPr>
      <p:cViewPr varScale="1">
        <p:scale>
          <a:sx n="135" d="100"/>
          <a:sy n="135" d="100"/>
        </p:scale>
        <p:origin x="2544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2780" y="64"/>
      </p:cViewPr>
      <p:guideLst>
        <p:guide orient="horz" pos="2211"/>
        <p:guide pos="29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4" y="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6756E-EA5A-43ED-BE16-BCB008523C5D}" type="datetimeFigureOut">
              <a:rPr lang="nl-NL" smtClean="0"/>
              <a:t>19-12-2017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E706-2E07-4CFE-AB2F-6661CDE165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809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2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271204" y="1"/>
            <a:ext cx="4032568" cy="352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0EF70-7A3F-42D3-81AB-7E07B1FA2B56}" type="datetimeFigureOut">
              <a:rPr lang="nl-NL" smtClean="0"/>
              <a:t>19-12-2017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073400" y="877888"/>
            <a:ext cx="3159125" cy="2368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30593" y="3378340"/>
            <a:ext cx="7444740" cy="27640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667712"/>
            <a:ext cx="4032568" cy="352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271204" y="6667712"/>
            <a:ext cx="4032568" cy="352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01D35-0C62-42B1-8559-BBC417D976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10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219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992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REST/API: </a:t>
            </a:r>
            <a:r>
              <a:rPr lang="en-US" dirty="0"/>
              <a:t>Representational state transfer (REST) or RESTful web services are a way of providing interoperability between computer systems on the Internet. Other forms of Web services exist which expose their own arbitrary sets of operations such as WSDL and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methods GET, POST, PUT,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serialization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00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54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111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REST/API: </a:t>
            </a:r>
            <a:r>
              <a:rPr lang="en-US" dirty="0"/>
              <a:t>Representational state transfer (REST) or RESTful web services are a way of providing interoperability between computer systems on the Internet. Other forms of Web services exist which expose their own arbitrary sets of operations such as WSDL and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methods GET, POST, PUT,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serialization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53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591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3144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57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74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31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03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628800"/>
            <a:ext cx="8028384" cy="31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90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77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899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8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903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71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367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65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85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226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8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332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5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39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6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50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270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6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778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97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A12D"/>
          </a:solidFill>
          <a:latin typeface="Sansumi" panose="0200050704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7593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b="0" spc="0" baseline="0" dirty="0">
                <a:latin typeface="+mj-lt"/>
              </a:rPr>
              <a:t>info@qcast.nl      </a:t>
            </a:r>
            <a:r>
              <a:rPr lang="en-US" sz="1000" b="0" spc="0" baseline="0" dirty="0">
                <a:solidFill>
                  <a:srgbClr val="FFFFFF"/>
                </a:solidFill>
                <a:latin typeface="+mj-lt"/>
              </a:rPr>
              <a:t>+31 88 888 6 333         The Netherlands</a:t>
            </a:r>
            <a:endParaRPr lang="nl-NL" sz="1000" b="0" spc="0" baseline="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4662"/>
                    </a14:imgEffect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11440"/>
            <a:ext cx="1008112" cy="3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6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rgbClr val="FFA12D"/>
          </a:solidFill>
          <a:latin typeface="Sansumi" panose="0200050704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0" dirty="0">
                <a:latin typeface="Sansumi" panose="02000507040000020004" pitchFamily="2" charset="0"/>
              </a:rPr>
              <a:t>API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Practical Approach</a:t>
            </a:r>
            <a:endParaRPr lang="en-US" dirty="0">
              <a:latin typeface="Sansumi" panose="02000507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8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5A367-5E3E-4C1A-B5E3-D1F4E5F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Workshop 1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80B6A393-388F-4E7F-92CB-1F4B81F68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031629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58667554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753326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26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3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494474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688B71FD-ECE7-4DCD-9A26-8D087E02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84" y="4485710"/>
            <a:ext cx="680740" cy="126699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560F39E-6089-4177-8533-68D4B662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84" y="3068960"/>
            <a:ext cx="691084" cy="129299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4F6F7A1-482D-4799-8CB8-7CA26E44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86" y="1600200"/>
            <a:ext cx="720080" cy="1345006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E3F85225-FBD4-43B7-B564-6B8CE87E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12041"/>
              </p:ext>
            </p:extLst>
          </p:nvPr>
        </p:nvGraphicFramePr>
        <p:xfrm>
          <a:off x="2483768" y="1600199"/>
          <a:ext cx="6096000" cy="415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2044733"/>
                    </a:ext>
                  </a:extLst>
                </a:gridCol>
              </a:tblGrid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API benaderen via POSTMAN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424359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Webpagina voor weergave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343265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Webpagina voor bewerken / creëren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36087"/>
                  </a:ext>
                </a:extLst>
              </a:tr>
            </a:tbl>
          </a:graphicData>
        </a:graphic>
      </p:graphicFrame>
      <p:sp>
        <p:nvSpPr>
          <p:cNvPr id="12" name="Tekstvak 11">
            <a:extLst>
              <a:ext uri="{FF2B5EF4-FFF2-40B4-BE49-F238E27FC236}">
                <a16:creationId xmlns:a16="http://schemas.microsoft.com/office/drawing/2014/main" id="{F1CA829D-CD80-43CE-BB35-842D4EA2E5AA}"/>
              </a:ext>
            </a:extLst>
          </p:cNvPr>
          <p:cNvSpPr txBox="1"/>
          <p:nvPr/>
        </p:nvSpPr>
        <p:spPr>
          <a:xfrm>
            <a:off x="432658" y="117206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&lt;&lt;URL INVOEGEN&gt;&gt;</a:t>
            </a:r>
          </a:p>
        </p:txBody>
      </p:sp>
    </p:spTree>
    <p:extLst>
      <p:ext uri="{BB962C8B-B14F-4D97-AF65-F5344CB8AC3E}">
        <p14:creationId xmlns:p14="http://schemas.microsoft.com/office/powerpoint/2010/main" val="418034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7A12B-684C-46EE-AD41-14872B4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REST/JSON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9ABAA7C-E000-45B7-BDC6-328582DF8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834202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785057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04458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67716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Jaren ‘90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Jaren ‘00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Jaren ‘10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4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4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COM/COM+/DCOM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XML(-RPC)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CORBA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5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Gesloten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Ieder voor zich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Standaard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4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Maanden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Weken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Dagen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9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4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Filters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Complexiteit</a:t>
            </a:r>
            <a:r>
              <a:rPr lang="en-US" dirty="0"/>
              <a:t> </a:t>
            </a:r>
            <a:r>
              <a:rPr lang="en-US" dirty="0" err="1"/>
              <a:t>achter</a:t>
            </a:r>
            <a:r>
              <a:rPr lang="en-US" dirty="0"/>
              <a:t> de  ‘?’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rennende</a:t>
            </a:r>
            <a:r>
              <a:rPr lang="en-US" sz="2000" dirty="0"/>
              <a:t> rode </a:t>
            </a:r>
            <a:r>
              <a:rPr lang="en-US" sz="2000" dirty="0" err="1"/>
              <a:t>honden</a:t>
            </a:r>
            <a:r>
              <a:rPr lang="en-US" sz="2000" dirty="0"/>
              <a:t> in het park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dogs?color</a:t>
            </a:r>
            <a:r>
              <a:rPr lang="en-US" sz="2000" dirty="0"/>
              <a:t>=</a:t>
            </a:r>
            <a:r>
              <a:rPr lang="en-US" sz="2000" dirty="0" err="1"/>
              <a:t>red&amp;state</a:t>
            </a:r>
            <a:r>
              <a:rPr lang="en-US" sz="2000" dirty="0"/>
              <a:t>=</a:t>
            </a:r>
            <a:r>
              <a:rPr lang="en-US" sz="2000" dirty="0" err="1"/>
              <a:t>running&amp;location</a:t>
            </a:r>
            <a:r>
              <a:rPr lang="en-US" sz="2000" dirty="0"/>
              <a:t>=park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Alleen</a:t>
            </a:r>
            <a:r>
              <a:rPr lang="en-US" sz="2000" dirty="0"/>
              <a:t> </a:t>
            </a:r>
            <a:r>
              <a:rPr lang="en-US" sz="2000" dirty="0" err="1"/>
              <a:t>bepaalde</a:t>
            </a:r>
            <a:r>
              <a:rPr lang="en-US" sz="2000" dirty="0"/>
              <a:t> </a:t>
            </a:r>
            <a:r>
              <a:rPr lang="en-US" sz="2000" dirty="0" err="1"/>
              <a:t>velden</a:t>
            </a:r>
            <a:r>
              <a:rPr lang="en-US" sz="2000" dirty="0"/>
              <a:t>: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dogs?fields</a:t>
            </a:r>
            <a:r>
              <a:rPr lang="en-US" sz="2000" dirty="0"/>
              <a:t>=</a:t>
            </a:r>
            <a:r>
              <a:rPr lang="en-US" sz="2000" dirty="0" err="1"/>
              <a:t>name,color,location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dirty="0"/>
              <a:t>Pagination </a:t>
            </a:r>
          </a:p>
          <a:p>
            <a:r>
              <a:rPr lang="en-US" sz="2200" dirty="0"/>
              <a:t>GET /</a:t>
            </a:r>
            <a:r>
              <a:rPr lang="en-US" sz="2200" dirty="0" err="1"/>
              <a:t>dogs?limit</a:t>
            </a:r>
            <a:r>
              <a:rPr lang="en-US" sz="2200" dirty="0"/>
              <a:t>=25&amp;offset=50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481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Authenticatie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sz="2400" dirty="0"/>
              <a:t>HTTPS</a:t>
            </a:r>
          </a:p>
          <a:p>
            <a:endParaRPr lang="en-US" sz="2400" dirty="0"/>
          </a:p>
          <a:p>
            <a:r>
              <a:rPr lang="en-US" sz="2400" dirty="0"/>
              <a:t>Access Control</a:t>
            </a:r>
          </a:p>
          <a:p>
            <a:r>
              <a:rPr lang="en-US" sz="2400" dirty="0"/>
              <a:t>JSON Web Tokens</a:t>
            </a:r>
          </a:p>
          <a:p>
            <a:r>
              <a:rPr lang="en-US" sz="2400" dirty="0"/>
              <a:t>API Keys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31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Non-Resource URL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dirty="0" err="1"/>
              <a:t>Berekenen</a:t>
            </a:r>
            <a:r>
              <a:rPr lang="en-US" dirty="0"/>
              <a:t> </a:t>
            </a:r>
          </a:p>
          <a:p>
            <a:r>
              <a:rPr lang="en-US" dirty="0" err="1"/>
              <a:t>Vertalen</a:t>
            </a:r>
            <a:endParaRPr lang="en-US" dirty="0"/>
          </a:p>
          <a:p>
            <a:r>
              <a:rPr lang="en-US" dirty="0" err="1"/>
              <a:t>Omzetten</a:t>
            </a:r>
            <a:r>
              <a:rPr lang="en-US" dirty="0"/>
              <a:t>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400" dirty="0" err="1"/>
              <a:t>Voorbeeld</a:t>
            </a:r>
            <a:r>
              <a:rPr lang="en-US" sz="2400" dirty="0"/>
              <a:t>: 100 Euro </a:t>
            </a:r>
            <a:r>
              <a:rPr lang="en-US" sz="2400" dirty="0" err="1"/>
              <a:t>naar</a:t>
            </a:r>
            <a:r>
              <a:rPr lang="en-US" sz="2400" dirty="0"/>
              <a:t> Chinese Yen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convert?from</a:t>
            </a:r>
            <a:r>
              <a:rPr lang="en-US" sz="2000" dirty="0"/>
              <a:t>=</a:t>
            </a:r>
            <a:r>
              <a:rPr lang="en-US" sz="2000" dirty="0" err="1"/>
              <a:t>EUR&amp;to</a:t>
            </a:r>
            <a:r>
              <a:rPr lang="en-US" sz="2000" dirty="0"/>
              <a:t>=</a:t>
            </a:r>
            <a:r>
              <a:rPr lang="en-US" sz="2000" dirty="0" err="1"/>
              <a:t>CNY&amp;amount</a:t>
            </a:r>
            <a:r>
              <a:rPr lang="en-US" sz="2000" dirty="0"/>
              <a:t>=100 </a:t>
            </a:r>
          </a:p>
        </p:txBody>
      </p:sp>
    </p:spTree>
    <p:extLst>
      <p:ext uri="{BB962C8B-B14F-4D97-AF65-F5344CB8AC3E}">
        <p14:creationId xmlns:p14="http://schemas.microsoft.com/office/powerpoint/2010/main" val="318039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5A367-5E3E-4C1A-B5E3-D1F4E5F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Workshop 2</a:t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8B71FD-ECE7-4DCD-9A26-8D087E02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84" y="4485710"/>
            <a:ext cx="680740" cy="126699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560F39E-6089-4177-8533-68D4B662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84" y="3068960"/>
            <a:ext cx="691084" cy="129299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4F6F7A1-482D-4799-8CB8-7CA26E44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86" y="1600200"/>
            <a:ext cx="720080" cy="1345006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E3F85225-FBD4-43B7-B564-6B8CE87E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99417"/>
              </p:ext>
            </p:extLst>
          </p:nvPr>
        </p:nvGraphicFramePr>
        <p:xfrm>
          <a:off x="2483768" y="1600199"/>
          <a:ext cx="6096000" cy="415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2044733"/>
                    </a:ext>
                  </a:extLst>
                </a:gridCol>
              </a:tblGrid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Dierentuin PUT/POST/DELETE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424359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Filter via URI 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343265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Verbeteringen aandragen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36087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B8533896-8A12-406A-B4CC-3EF77F1A6F57}"/>
              </a:ext>
            </a:extLst>
          </p:cNvPr>
          <p:cNvSpPr txBox="1"/>
          <p:nvPr/>
        </p:nvSpPr>
        <p:spPr>
          <a:xfrm>
            <a:off x="457200" y="8367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github.com/spijkerman/dierentuin</a:t>
            </a:r>
          </a:p>
        </p:txBody>
      </p:sp>
    </p:spTree>
    <p:extLst>
      <p:ext uri="{BB962C8B-B14F-4D97-AF65-F5344CB8AC3E}">
        <p14:creationId xmlns:p14="http://schemas.microsoft.com/office/powerpoint/2010/main" val="58983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07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Introductie</a:t>
            </a:r>
          </a:p>
          <a:p>
            <a:r>
              <a:rPr lang="nl-NL" dirty="0"/>
              <a:t>API standaarden en protocollen</a:t>
            </a:r>
          </a:p>
          <a:p>
            <a:r>
              <a:rPr lang="nl-NL" dirty="0"/>
              <a:t>Workshop 1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Waarom REST</a:t>
            </a:r>
          </a:p>
          <a:p>
            <a:r>
              <a:rPr lang="nl-NL" dirty="0"/>
              <a:t>Uitgebreide functionaliteiten</a:t>
            </a:r>
          </a:p>
          <a:p>
            <a:r>
              <a:rPr lang="nl-NL" dirty="0"/>
              <a:t>Workshop 2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26996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Over Qcast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Cisco certified partner</a:t>
            </a:r>
          </a:p>
          <a:p>
            <a:r>
              <a:rPr lang="en-US" dirty="0"/>
              <a:t>Inter*net*working</a:t>
            </a:r>
          </a:p>
          <a:p>
            <a:r>
              <a:rPr lang="en-US" dirty="0"/>
              <a:t>Software Defined Networking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002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REST/API</a:t>
            </a:r>
          </a:p>
          <a:p>
            <a:r>
              <a:rPr lang="en-US" dirty="0"/>
              <a:t>Laravel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E46A77-2B25-4242-8C04-48004F3E0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75992"/>
            <a:ext cx="1701063" cy="15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2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URL routing 1/2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4725144"/>
            <a:ext cx="8420111" cy="1197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maar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233D7-937A-47DA-B2D4-16976E27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67" y="1556792"/>
            <a:ext cx="423155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4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nl-NL" dirty="0"/>
              <a:t>URL routing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niveaus</a:t>
            </a:r>
            <a:r>
              <a:rPr lang="en-US" dirty="0"/>
              <a:t> </a:t>
            </a:r>
            <a:r>
              <a:rPr lang="en-US" dirty="0" err="1"/>
              <a:t>diep</a:t>
            </a:r>
            <a:endParaRPr lang="en-US" dirty="0"/>
          </a:p>
          <a:p>
            <a:r>
              <a:rPr lang="en-US" dirty="0"/>
              <a:t>/resource/id/resource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Bijvoorbeeld</a:t>
            </a:r>
            <a:r>
              <a:rPr lang="en-US" dirty="0"/>
              <a:t>:</a:t>
            </a:r>
          </a:p>
          <a:p>
            <a:r>
              <a:rPr lang="en-US" dirty="0"/>
              <a:t>GET /</a:t>
            </a:r>
            <a:r>
              <a:rPr lang="en-US" dirty="0" err="1"/>
              <a:t>dierentuin</a:t>
            </a:r>
            <a:r>
              <a:rPr lang="en-US" dirty="0"/>
              <a:t>/1/</a:t>
            </a:r>
            <a:r>
              <a:rPr lang="en-US" dirty="0" err="1"/>
              <a:t>dieren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445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Methoden</a:t>
            </a:r>
            <a:endParaRPr lang="nl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99752F-780F-44F5-A881-3D11D0EAE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626819"/>
              </p:ext>
            </p:extLst>
          </p:nvPr>
        </p:nvGraphicFramePr>
        <p:xfrm>
          <a:off x="266700" y="2576190"/>
          <a:ext cx="8420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020">
                  <a:extLst>
                    <a:ext uri="{9D8B030D-6E8A-4147-A177-3AD203B41FA5}">
                      <a16:colId xmlns:a16="http://schemas.microsoft.com/office/drawing/2014/main" val="2214054032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626271469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2247779875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704511309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12271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Resource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POST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Create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GET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Read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PUT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Update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DELETE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Delete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5221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/dogs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 err="1">
                          <a:effectLst/>
                        </a:rPr>
                        <a:t>Creëer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nieuw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 err="1">
                          <a:effectLst/>
                        </a:rPr>
                        <a:t>Alle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dieren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Bulk update </a:t>
                      </a:r>
                      <a:r>
                        <a:rPr lang="en-US" sz="900" u="none" strike="noStrike" dirty="0" err="1">
                          <a:effectLst/>
                        </a:rPr>
                        <a:t>dieren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ERROR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Delete </a:t>
                      </a:r>
                      <a:r>
                        <a:rPr lang="en-US" sz="900" u="none" strike="noStrike" dirty="0" err="1">
                          <a:effectLst/>
                        </a:rPr>
                        <a:t>alle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dieren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ERROR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8804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/dogs/1234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ERROR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 err="1">
                          <a:effectLst/>
                        </a:rPr>
                        <a:t>Enkel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Update </a:t>
                      </a:r>
                      <a:r>
                        <a:rPr lang="en-US" sz="900" u="none" strike="noStrike" dirty="0" err="1">
                          <a:effectLst/>
                        </a:rPr>
                        <a:t>dier</a:t>
                      </a:r>
                      <a:r>
                        <a:rPr lang="en-US" sz="900" u="none" strike="noStrike" dirty="0">
                          <a:effectLst/>
                        </a:rPr>
                        <a:t> 1234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Delete </a:t>
                      </a:r>
                      <a:r>
                        <a:rPr lang="en-US" sz="900" u="none" strike="noStrike" dirty="0" err="1">
                          <a:effectLst/>
                        </a:rPr>
                        <a:t>dier</a:t>
                      </a:r>
                      <a:r>
                        <a:rPr lang="en-US" sz="900" u="none" strike="noStrike" dirty="0">
                          <a:effectLst/>
                        </a:rPr>
                        <a:t> 1234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0883705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2FF5F3-7C98-447B-8184-C074B1B85656}"/>
              </a:ext>
            </a:extLst>
          </p:cNvPr>
          <p:cNvSpPr txBox="1">
            <a:spLocks/>
          </p:cNvSpPr>
          <p:nvPr/>
        </p:nvSpPr>
        <p:spPr>
          <a:xfrm>
            <a:off x="266689" y="4509120"/>
            <a:ext cx="8420111" cy="1413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u="sng" dirty="0"/>
              <a:t>GET</a:t>
            </a:r>
            <a:r>
              <a:rPr lang="en-US" dirty="0"/>
              <a:t> is nullipotent.</a:t>
            </a:r>
          </a:p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u="sng" dirty="0"/>
              <a:t>GET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u="sng" dirty="0"/>
              <a:t>PUT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idempotent.</a:t>
            </a:r>
          </a:p>
          <a:p>
            <a:r>
              <a:rPr lang="en-US" u="sng" dirty="0"/>
              <a:t>GET </a:t>
            </a:r>
            <a:r>
              <a:rPr lang="en-US" dirty="0" err="1"/>
              <a:t>alles</a:t>
            </a:r>
            <a:r>
              <a:rPr lang="en-US" dirty="0"/>
              <a:t> of </a:t>
            </a:r>
            <a:r>
              <a:rPr lang="en-US" u="sng" dirty="0"/>
              <a:t>GET </a:t>
            </a:r>
            <a:r>
              <a:rPr lang="en-US" dirty="0" err="1"/>
              <a:t>enkel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185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Resultaten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HTTP Status codes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200: OK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204: OK (No content)</a:t>
            </a:r>
          </a:p>
          <a:p>
            <a:r>
              <a:rPr lang="en-US" sz="2000" dirty="0">
                <a:solidFill>
                  <a:srgbClr val="FFC000"/>
                </a:solidFill>
              </a:rPr>
              <a:t>304: Not modified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400: Bad Request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401 : Unauthorized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403: Forbidden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404: Not Found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500: Server Error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501	 : Not Implemented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550: Permission Denied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573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06AC5-01FD-4199-B41A-06C103FD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JSON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6EE3DC-E873-41CA-8F56-B170547A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Object Result: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true,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"string": "text",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simple_number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2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“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complex_number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1.8e02,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"object": {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  "name": "Qcast"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simple_array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[1, 2, 3],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complex_array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[{"id": 1}, 1, true]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Message for people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{"</a:t>
            </a:r>
            <a:r>
              <a:rPr lang="en-US" dirty="0" err="1">
                <a:latin typeface="Ubuntu Mono" panose="020B0509030602030204" pitchFamily="49" charset="0"/>
              </a:rPr>
              <a:t>developerMessage</a:t>
            </a:r>
            <a:r>
              <a:rPr lang="en-US" dirty="0">
                <a:latin typeface="Ubuntu Mono" panose="020B0509030602030204" pitchFamily="49" charset="0"/>
              </a:rPr>
              <a:t>": "Verbose, plain language description of the problem for the app developer with hints about how to fix it.",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</a:t>
            </a:r>
            <a:r>
              <a:rPr lang="en-US" dirty="0" err="1">
                <a:latin typeface="Ubuntu Mono" panose="020B0509030602030204" pitchFamily="49" charset="0"/>
              </a:rPr>
              <a:t>userMessage</a:t>
            </a:r>
            <a:r>
              <a:rPr lang="en-US" dirty="0">
                <a:latin typeface="Ubuntu Mono" panose="020B0509030602030204" pitchFamily="49" charset="0"/>
              </a:rPr>
              <a:t>": "Pass this message on to the app user if needed.",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</a:t>
            </a:r>
            <a:r>
              <a:rPr lang="en-US" dirty="0" err="1">
                <a:latin typeface="Ubuntu Mono" panose="020B0509030602030204" pitchFamily="49" charset="0"/>
              </a:rPr>
              <a:t>errorCode</a:t>
            </a:r>
            <a:r>
              <a:rPr lang="en-US" dirty="0">
                <a:latin typeface="Ubuntu Mono" panose="020B0509030602030204" pitchFamily="49" charset="0"/>
              </a:rPr>
              <a:t>": 12345,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"more info": "http://dev.example.com/errors/12345"}</a:t>
            </a:r>
            <a:r>
              <a:rPr lang="en-US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5948258"/>
      </p:ext>
    </p:extLst>
  </p:cSld>
  <p:clrMapOvr>
    <a:masterClrMapping/>
  </p:clrMapOvr>
</p:sld>
</file>

<file path=ppt/theme/theme1.xml><?xml version="1.0" encoding="utf-8"?>
<a:theme xmlns:a="http://schemas.openxmlformats.org/drawingml/2006/main" name="Qcast Title pages">
  <a:themeElements>
    <a:clrScheme name="Qcast">
      <a:dk1>
        <a:srgbClr val="FFFFFF"/>
      </a:dk1>
      <a:lt1>
        <a:srgbClr val="FFFFFF"/>
      </a:lt1>
      <a:dk2>
        <a:srgbClr val="F98E2B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cast">
      <a:majorFont>
        <a:latin typeface="Sansumi"/>
        <a:ea typeface="Bebas Neue"/>
        <a:cs typeface="Bebas Neue"/>
      </a:majorFont>
      <a:minorFont>
        <a:latin typeface="Sansumi"/>
        <a:ea typeface="Bebas Neue"/>
        <a:cs typeface="Bebas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cast Slides">
  <a:themeElements>
    <a:clrScheme name="Qcast">
      <a:dk1>
        <a:srgbClr val="FFFFFF"/>
      </a:dk1>
      <a:lt1>
        <a:srgbClr val="FFFFFF"/>
      </a:lt1>
      <a:dk2>
        <a:srgbClr val="FFC00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cast">
      <a:majorFont>
        <a:latin typeface="Sansumi"/>
        <a:ea typeface="Bebas Neue"/>
        <a:cs typeface="Bebas Neue"/>
      </a:majorFont>
      <a:minorFont>
        <a:latin typeface="Sansumi"/>
        <a:ea typeface="Bebas Neue"/>
        <a:cs typeface="Bebas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9616</TotalTime>
  <Words>591</Words>
  <Application>Microsoft Office PowerPoint</Application>
  <PresentationFormat>Diavoorstelling (4:3)</PresentationFormat>
  <Paragraphs>178</Paragraphs>
  <Slides>16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16</vt:i4>
      </vt:variant>
    </vt:vector>
  </HeadingPairs>
  <TitlesOfParts>
    <vt:vector size="24" baseType="lpstr">
      <vt:lpstr>Arial</vt:lpstr>
      <vt:lpstr>Bebas Neue</vt:lpstr>
      <vt:lpstr>Calibri</vt:lpstr>
      <vt:lpstr>Courier New</vt:lpstr>
      <vt:lpstr>Sansumi</vt:lpstr>
      <vt:lpstr>Ubuntu Mono</vt:lpstr>
      <vt:lpstr>Qcast Title pages</vt:lpstr>
      <vt:lpstr>Qcast Slides</vt:lpstr>
      <vt:lpstr>API Workshop</vt:lpstr>
      <vt:lpstr>Agenda</vt:lpstr>
      <vt:lpstr>Over Qcast</vt:lpstr>
      <vt:lpstr>Introductie</vt:lpstr>
      <vt:lpstr>URL routing 1/2</vt:lpstr>
      <vt:lpstr>URL routing 2/2</vt:lpstr>
      <vt:lpstr>HTTP Methoden</vt:lpstr>
      <vt:lpstr>Resultaten</vt:lpstr>
      <vt:lpstr>JSON</vt:lpstr>
      <vt:lpstr>Workshop 1</vt:lpstr>
      <vt:lpstr>Waarom REST/JSON</vt:lpstr>
      <vt:lpstr>Filters</vt:lpstr>
      <vt:lpstr>Authenticatie</vt:lpstr>
      <vt:lpstr>Non-Resource URL</vt:lpstr>
      <vt:lpstr>Workshop 2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Qcast</dc:title>
  <dc:creator>Paul Liebregts</dc:creator>
  <cp:lastModifiedBy>ispijkerman</cp:lastModifiedBy>
  <cp:revision>219</cp:revision>
  <cp:lastPrinted>2017-12-18T09:22:54Z</cp:lastPrinted>
  <dcterms:created xsi:type="dcterms:W3CDTF">2014-12-31T15:43:13Z</dcterms:created>
  <dcterms:modified xsi:type="dcterms:W3CDTF">2017-12-19T15:44:20Z</dcterms:modified>
</cp:coreProperties>
</file>