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22f53be5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22f53be5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22f53be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22f53be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22f53be5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22f53be5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22f53be5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22f53be5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22f53be5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22f53be5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22f53be5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22f53be5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22f53be5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22f53be5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22f53be5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22f53be5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22f53be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22f53be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22f53be5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22f53be5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22f53be5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22f53be5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22f53be5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22f53be5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22f53be54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22f53be54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22f53be5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22f53be5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22f53be5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22f53be5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22f53be5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22f53be5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olab.research.google.com/drive/1A51kJ5BRsRGZ9nyU0H4PnmWK-MaS95p8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21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0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16.png"/><Relationship Id="rId6" Type="http://schemas.openxmlformats.org/officeDocument/2006/relationships/image" Target="../media/image25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Relationship Id="rId5" Type="http://schemas.openxmlformats.org/officeDocument/2006/relationships/image" Target="../media/image4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47.png"/><Relationship Id="rId5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6.png"/><Relationship Id="rId4" Type="http://schemas.openxmlformats.org/officeDocument/2006/relationships/image" Target="../media/image27.png"/><Relationship Id="rId5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Relationship Id="rId4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Relationship Id="rId5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34.png"/><Relationship Id="rId8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3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48975"/>
            <a:ext cx="8520600" cy="124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780"/>
              <a:t>Основные итоги исследования донаторов фонда “Синдром любви”</a:t>
            </a:r>
            <a:endParaRPr sz="3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6500" y="2001850"/>
            <a:ext cx="8520600" cy="3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779"/>
              <a:t>(по </a:t>
            </a:r>
            <a:r>
              <a:rPr lang="ru" sz="1779"/>
              <a:t>данным об успешных транзакциях в 2023-2024 годах)</a:t>
            </a:r>
            <a:endParaRPr sz="1679"/>
          </a:p>
        </p:txBody>
      </p:sp>
      <p:sp>
        <p:nvSpPr>
          <p:cNvPr id="56" name="Google Shape;56;p13"/>
          <p:cNvSpPr txBox="1"/>
          <p:nvPr/>
        </p:nvSpPr>
        <p:spPr>
          <a:xfrm>
            <a:off x="130325" y="4381500"/>
            <a:ext cx="80511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Полное исследование доступно по ссылке: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https://colab.research.google.com/drive/1A51kJ5BRsRGZ9nyU0H4PnmWK-MaS95p8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505450" y="4490100"/>
            <a:ext cx="1544100" cy="4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</a:rPr>
              <a:t>Автор: Суетов Антон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</a:rPr>
              <a:t>tg: delffine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Донаты от компаний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110800" y="3439025"/>
            <a:ext cx="4611900" cy="1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 корпоративные донаты приходится треть всей собранной суммы. Однако это разовые платежи - всего 178 транзакций за 2 года. Самые щедные компаний жертвовали либо один раз сразу большую суммы, либо делали 4-7 больших донатов</a:t>
            </a:r>
            <a:endParaRPr/>
          </a:p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474400"/>
            <a:ext cx="2859005" cy="229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37" y="2765213"/>
            <a:ext cx="3428066" cy="229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2204" y="474400"/>
            <a:ext cx="4114600" cy="29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00150" y="-11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транзакций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6471950" y="340850"/>
            <a:ext cx="2619000" cy="3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ru" sz="820"/>
              <a:t>У 99% транзакций есть код, у 94% - комментарий</a:t>
            </a:r>
            <a:endParaRPr sz="820"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97150"/>
            <a:ext cx="3945626" cy="7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50" y="598025"/>
            <a:ext cx="3858126" cy="2562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04600" y="3232775"/>
            <a:ext cx="3649975" cy="74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1975" y="673850"/>
            <a:ext cx="3649974" cy="252330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>
            <a:off x="328950" y="4012125"/>
            <a:ext cx="8463000" cy="10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Лучшие коды: Пожертвования через СМС и спец ссылки, Частные доноры Регулярные пожертвования, Социальный маркетинг, пожертвования сотрудников (кроме АВБ)</a:t>
            </a:r>
            <a:endParaRPr sz="1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Лучшие комментарии: Разовое пожертвование в БФ "Синдром любви", Ежемесячное пожертвование в БФ "Синдром любви", Поддержать соревнование</a:t>
            </a:r>
            <a:endParaRPr sz="10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Поступления по отдельным кодам и комментариям идут как регулярно, так и ступеньками, то есть после удачных акций или мероприятий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2"/>
                </a:solidFill>
              </a:rPr>
              <a:t> 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Портрет донаторов</a:t>
            </a: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 rotWithShape="1">
          <a:blip r:embed="rId3">
            <a:alphaModFix/>
          </a:blip>
          <a:srcRect b="6279" l="0" r="0" t="0"/>
          <a:stretch/>
        </p:blipFill>
        <p:spPr>
          <a:xfrm>
            <a:off x="918550" y="538850"/>
            <a:ext cx="1650750" cy="1617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25" y="2242849"/>
            <a:ext cx="2676799" cy="20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2325" y="2179727"/>
            <a:ext cx="2727626" cy="173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08179" y="2179725"/>
            <a:ext cx="3171546" cy="1736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 txBox="1"/>
          <p:nvPr/>
        </p:nvSpPr>
        <p:spPr>
          <a:xfrm>
            <a:off x="93125" y="4290525"/>
            <a:ext cx="4346100" cy="5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Чаще в фонд жертвуют женщины и жители Москвы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17% транзакций имеют признак ВИД, 42% - ЭН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 rotWithShape="1">
          <a:blip r:embed="rId7">
            <a:alphaModFix/>
          </a:blip>
          <a:srcRect b="6323" l="0" r="0" t="0"/>
          <a:stretch/>
        </p:blipFill>
        <p:spPr>
          <a:xfrm>
            <a:off x="7016056" y="567200"/>
            <a:ext cx="1573219" cy="15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 rotWithShape="1">
          <a:blip r:embed="rId8">
            <a:alphaModFix/>
          </a:blip>
          <a:srcRect b="10722" l="0" r="0" t="0"/>
          <a:stretch/>
        </p:blipFill>
        <p:spPr>
          <a:xfrm>
            <a:off x="3734775" y="529600"/>
            <a:ext cx="1650750" cy="154101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4"/>
          <p:cNvSpPr txBox="1"/>
          <p:nvPr/>
        </p:nvSpPr>
        <p:spPr>
          <a:xfrm>
            <a:off x="5707275" y="267100"/>
            <a:ext cx="3237000" cy="2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800">
                <a:solidFill>
                  <a:schemeClr val="dk2"/>
                </a:solidFill>
              </a:rPr>
              <a:t>Д</a:t>
            </a:r>
            <a:r>
              <a:rPr lang="ru" sz="800">
                <a:solidFill>
                  <a:schemeClr val="dk2"/>
                </a:solidFill>
              </a:rPr>
              <a:t>ля 31% транзакций не указан пол, а для 19% не указан город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74" name="Google Shape;174;p24"/>
          <p:cNvSpPr txBox="1"/>
          <p:nvPr/>
        </p:nvSpPr>
        <p:spPr>
          <a:xfrm>
            <a:off x="4235075" y="4290525"/>
            <a:ext cx="4652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dk2"/>
                </a:solidFill>
              </a:rPr>
              <a:t>Среди донаторов значимая часть кодируется как WL и СВБ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Самые частые суммы донатов - 500, 1000 и 300 рублей.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 первых донатов</a:t>
            </a:r>
            <a:endParaRPr/>
          </a:p>
        </p:txBody>
      </p:sp>
      <p:sp>
        <p:nvSpPr>
          <p:cNvPr id="180" name="Google Shape;180;p25"/>
          <p:cNvSpPr txBox="1"/>
          <p:nvPr>
            <p:ph idx="1" type="body"/>
          </p:nvPr>
        </p:nvSpPr>
        <p:spPr>
          <a:xfrm>
            <a:off x="4572000" y="2906500"/>
            <a:ext cx="4260300" cy="18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/>
              <a:t>Новые пользователи приходят по донатам с:</a:t>
            </a:r>
            <a:endParaRPr sz="1300"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ru" sz="1300"/>
              <a:t>кодами: «Социальный маркетинг. Пожертвования сотрудников», «АВБ», «Разовые пожертвования картой через сайт, ящики в фонде»</a:t>
            </a:r>
            <a:endParaRPr sz="1300"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300"/>
              <a:t>комментариями: «Разовое пожертвование», </a:t>
            </a:r>
            <a:r>
              <a:rPr lang="ru" sz="1300"/>
              <a:t>«Поддержать соревнования» и </a:t>
            </a:r>
            <a:r>
              <a:rPr lang="ru" sz="1300"/>
              <a:t>«Благотворительный забег».</a:t>
            </a:r>
            <a:endParaRPr sz="1300"/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 sz="1300"/>
              <a:t>метками в ссылках: </a:t>
            </a:r>
            <a:r>
              <a:rPr lang="ru" sz="1300"/>
              <a:t>«orange2023», «th», «vesenni-blagotvoritelnyy-zabeg»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/>
              <a:t>Комментарии и метки говорят, что это спортивные мероприятия удачные для привлечения новых донаторов</a:t>
            </a:r>
            <a:endParaRPr sz="1300"/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8850"/>
            <a:ext cx="4192043" cy="19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269" y="678850"/>
            <a:ext cx="4385031" cy="19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06500"/>
            <a:ext cx="4192051" cy="2047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RFM-анализ подписчиков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4821900" y="2837450"/>
            <a:ext cx="4169700" cy="18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Наибольшее количество подписчиков в сегментах 221, 323, 222, 122, 121. Наибольшее количество транзакций делают подписчики из сегментов 221, 222, 121, 122. Самые ценные сегменты по сумме донатов: 121 и 221.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Итого наиболее ценные сегменты среди подписчиков - 221, 121, 122, 222 Всего в них 221 подписчиков, которые сделали 4600 донатов на общую сумму 6.1 млн рублей.</a:t>
            </a:r>
            <a:endParaRPr/>
          </a:p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2" name="Google Shape;1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25" y="2942801"/>
            <a:ext cx="4447074" cy="212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5" y="648900"/>
            <a:ext cx="4517025" cy="2157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0750" y="648900"/>
            <a:ext cx="4447074" cy="212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Когортный анализ подписчиков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3718750" y="2784250"/>
            <a:ext cx="5113500" cy="21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Общие тренды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Снижение Retention Rate (RR) с течением времени: Большинство когорт теряют около 50-70% пользователей за год.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 многих когорт LTV_m стабилизируется после 6-12 месяцев: Основной доход генерируется в первые 6 месяцев.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Успешные когорты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Когорта 2023_03: LTV: 2.02 млн руб. за 22 месяца. Высокий RR: 76.67% на 13-м месяце.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Проблемные когорты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Когорта 2023_06: Низкий RR: 50% на 12-м месяце.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Когорта 2024_05: Всего 2 пользователя. Возможно, был технический сбой.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24575"/>
            <a:ext cx="3427000" cy="217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700" y="541174"/>
            <a:ext cx="3374691" cy="21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550" y="2681624"/>
            <a:ext cx="3374691" cy="214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RFM-анализ простых донаторов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4844125" y="2887575"/>
            <a:ext cx="4069200" cy="17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Наибольшее количество простых донаторов в сегментах 322, 323, 121, 321. Наибольшее количество транзакций делают простые донаторы из сегментов 121 Самые ценные сегменты по сумме донатов: 121, 131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Итого наиболее ценные сегменты среди подписчиков - 121, 131 Всего в них 193 человека, которые сделали 1235 донатов на общую сумму 8 млн рублей.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Проблемные сегменты - 322, 323, 321 В них "уходящие" 368 человек, которые редко делали донаты на небольшие суммы.</a:t>
            </a:r>
            <a:endParaRPr sz="1050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2" name="Google Shape;21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75" y="572700"/>
            <a:ext cx="4513871" cy="21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00" y="2630900"/>
            <a:ext cx="4513850" cy="21563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6650" y="572700"/>
            <a:ext cx="4413626" cy="210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/>
          <p:nvPr>
            <p:ph type="title"/>
          </p:nvPr>
        </p:nvSpPr>
        <p:spPr>
          <a:xfrm>
            <a:off x="3818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Когортный анализ простых пользователей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728625" y="2803375"/>
            <a:ext cx="5103600" cy="22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Общие тренды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Высокий отток доноров. Большинство когорт теряют 50-80% доноров в течение года.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Большинство доноров совершают разовые пожертвования, не возвращаясь.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Успешные когорты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Когорта 2023_03: Суммарные пожертвования: 1.94 млн руб. за 22 месяца. Высокий RR на 13-м месяце (21.28%), вероятно, за счет крупных доноров.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Проблемные когорты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Когорта 2023_06: Низкий RR: 5.71% на 24-м месяце. Проблема: Доноры быстро перестают жертвовать.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Когорта 2024_05: Всего 37 доноров, RR падает до 8.11% на 8-м месяце. Проблема: Малая вовлеченность или неэффективные каналы привлечения.</a:t>
            </a:r>
            <a:endParaRPr/>
          </a:p>
        </p:txBody>
      </p:sp>
      <p:sp>
        <p:nvSpPr>
          <p:cNvPr id="221" name="Google Shape;2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72700"/>
            <a:ext cx="3404259" cy="21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5376" y="522575"/>
            <a:ext cx="3598596" cy="22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833475"/>
            <a:ext cx="3404252" cy="21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Тезисы исследования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46800" y="1227200"/>
            <a:ext cx="8520600" cy="188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Можно выделить 4 категории донаторов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Корпоративные донаторы - единицы, но делают огромные донаты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Подписчики - 7%, но делают регулярные донаты по подписке и сверх нее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Разовые - ⅔ пользователей, донатят в среднем по почти 3000 рублей</a:t>
            </a:r>
            <a:endParaRPr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Простые - 18% донаторов, жертвуют как разовые, но делают в среднем по 4 доната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311700" y="543800"/>
            <a:ext cx="83721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Поступление донатов и прирост новых пользователей имеет как постоянную составляющую, так и импульсы, которые обусловлены акциями / мероприятиями.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1700" y="3030025"/>
            <a:ext cx="83721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2"/>
                </a:solidFill>
              </a:rPr>
              <a:t>Общие с</a:t>
            </a:r>
            <a:r>
              <a:rPr lang="ru" sz="1800">
                <a:solidFill>
                  <a:schemeClr val="dk2"/>
                </a:solidFill>
              </a:rPr>
              <a:t>уммы донатов от категории сопоставимы и дополняют друг друга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11700" y="4444225"/>
            <a:ext cx="83019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solidFill>
                  <a:schemeClr val="dk2"/>
                </a:solidFill>
              </a:rPr>
              <a:t>Д</a:t>
            </a:r>
            <a:r>
              <a:rPr lang="ru" sz="1600">
                <a:solidFill>
                  <a:schemeClr val="dk2"/>
                </a:solidFill>
              </a:rPr>
              <a:t>ля привлечения новых донаторов хорошо работают акции на с</a:t>
            </a:r>
            <a:r>
              <a:rPr lang="ru" sz="1600">
                <a:solidFill>
                  <a:schemeClr val="dk2"/>
                </a:solidFill>
              </a:rPr>
              <a:t>портивную тематику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3598000"/>
            <a:ext cx="8111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В дни акций / мероприятия поступления от всех категорий частных донаторов значительно выше, чем в обычные дни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Рекомендации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572700"/>
            <a:ext cx="8520600" cy="43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Удержать старого клиента легче, чем привлечь нового, поэтому рекомендуется: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</a:t>
            </a:r>
            <a:r>
              <a:rPr lang="ru" sz="1600"/>
              <a:t>оддерживать все категории донаторов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Удерживать разовых донаторов в первый месяц, у простых пользователей горизонт удержания до 8 месяцев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Простых донаторов стимулировать на переход в подписчики, тем более многие делают регулярные пожертвования вне подписки.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На подписчиков и корпоративных донаторов молиться, всячески поощрять хотя бы вербально на акциях, в личных письмах по различным поводам. 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/>
              <a:t>Также для привлечения новых донаторов рекомендуется: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Проводить чаще акции, так как они драйвер новых донаторов и пожертвований. Для первого контакта хорошо показывают себя около спортивные мероприятия</a:t>
            </a:r>
            <a:endParaRPr sz="1600"/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График донатов и новых пользователей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3559350"/>
            <a:ext cx="4260300" cy="14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Поступление донатов и прирост новых пользователей имеет «импульсный/пиковый» характер. При этом в накопительном графике не видно продолжительных «полочек». То есть какой-то объем донатов поступает регулярно, но в основном средства поступают как бы скачками — очевидно, после каких-либо акций и мероприятий.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75" y="778500"/>
            <a:ext cx="4285090" cy="25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0" y="778500"/>
            <a:ext cx="4390657" cy="25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4963050" y="3629525"/>
            <a:ext cx="39996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Даты, в которые было более 100 донатов: 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ru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2023 год: 1, 21 и 22  марта, 20 июля, 10 и 14 августа, 14 октября, 28 ноября</a:t>
            </a:r>
            <a:endParaRPr sz="10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000"/>
              <a:buFont typeface="Roboto"/>
              <a:buChar char="●"/>
            </a:pPr>
            <a:r>
              <a:rPr lang="ru" sz="10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2024 год: 21 марта, 31 мая, 16 августа, 28 сентября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1173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Категории донаторов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495775" y="4144625"/>
            <a:ext cx="53634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200"/>
              <a:t>4 категории донаторов: Компании, Подписчики, Простые, Разовые. Категории с</a:t>
            </a:r>
            <a:r>
              <a:rPr lang="ru" sz="1200"/>
              <a:t>опоставимы</a:t>
            </a:r>
            <a:r>
              <a:rPr lang="ru" sz="1200"/>
              <a:t> по общей сумме. Однако по соотношению суммы донатов к количеству пользователей близко к принципу </a:t>
            </a:r>
            <a:r>
              <a:rPr lang="ru" sz="1200"/>
              <a:t>Парето</a:t>
            </a:r>
            <a:r>
              <a:rPr lang="ru" sz="1200"/>
              <a:t> 80/20</a:t>
            </a:r>
            <a:endParaRPr sz="12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50" y="2738850"/>
            <a:ext cx="3137902" cy="219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 rotWithShape="1">
          <a:blip r:embed="rId4">
            <a:alphaModFix/>
          </a:blip>
          <a:srcRect b="10450" l="0" r="0" t="0"/>
          <a:stretch/>
        </p:blipFill>
        <p:spPr>
          <a:xfrm>
            <a:off x="3732550" y="568425"/>
            <a:ext cx="2284690" cy="206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5">
            <a:alphaModFix/>
          </a:blip>
          <a:srcRect b="10825" l="0" r="0" t="0"/>
          <a:stretch/>
        </p:blipFill>
        <p:spPr>
          <a:xfrm>
            <a:off x="6587925" y="509450"/>
            <a:ext cx="2427350" cy="206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6">
            <a:alphaModFix/>
          </a:blip>
          <a:srcRect b="8950" l="0" r="0" t="0"/>
          <a:stretch/>
        </p:blipFill>
        <p:spPr>
          <a:xfrm>
            <a:off x="405150" y="509450"/>
            <a:ext cx="2590725" cy="21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65075" y="2706925"/>
            <a:ext cx="2373859" cy="145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69050" y="2706925"/>
            <a:ext cx="2427349" cy="1476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Динамика пользователей в категориях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3731625"/>
            <a:ext cx="8520600" cy="1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 подписчиков минимальный прирост пользователей, но зато большая регулярная составляющая.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 простых пользователей прирост заметнее, но пожертвования уже подвержены колебаниям.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Разовые пользователи фактически драйверы как роста базы донаторов в целом, так и колебаний количества донаторов от месяца к месяцу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0525" y="581400"/>
            <a:ext cx="2482024" cy="30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126" y="582475"/>
            <a:ext cx="2482024" cy="30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681800"/>
            <a:ext cx="2399474" cy="2950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Подписчики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4050625" y="3418975"/>
            <a:ext cx="47817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Треть подписчиков делают дополнительные к регулярным донаты. 15% общей суммы донатов от подписчиков дается вне регулярных платежей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Среднее время жизни подписчика - 480 дней, но гистограмма показывает, что большинство живут много дольше.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Наиболее частые транзакции с кодами “Пожертвование через СМС” и “Разовые пожертвования через сайт”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450" y="572700"/>
            <a:ext cx="3959858" cy="27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75" y="572700"/>
            <a:ext cx="3638675" cy="19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3875" y="2571750"/>
            <a:ext cx="3733675" cy="23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Простые донаторы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669600" y="3569375"/>
            <a:ext cx="5162700" cy="12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В среднем простой донатор делате 4 пожертвования, но гистограмма показывает, что большинство ограничивается двумя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Среднее время жизни простых пользователей - 255 дней</a:t>
            </a: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Чаще всего донатят по рассылке "Частные доноры", делают разовые пожертвования через сайт или СМС, а также АВБ</a:t>
            </a:r>
            <a:endParaRPr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513" y="2799725"/>
            <a:ext cx="3364800" cy="2137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0417" y="476875"/>
            <a:ext cx="4060882" cy="280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572700"/>
            <a:ext cx="3364800" cy="213791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Разовые донаторы</a:t>
            </a:r>
            <a:endParaRPr/>
          </a:p>
        </p:txBody>
      </p:sp>
      <p:sp>
        <p:nvSpPr>
          <p:cNvPr id="134" name="Google Shape;134;p21"/>
          <p:cNvSpPr txBox="1"/>
          <p:nvPr>
            <p:ph idx="1" type="body"/>
          </p:nvPr>
        </p:nvSpPr>
        <p:spPr>
          <a:xfrm>
            <a:off x="311700" y="3699700"/>
            <a:ext cx="85206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Средняя транзакция от разового донатора - около 3000 рублей. Однако по гистограмме видно, что большинство ограничивается 500-1000 рублями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ru"/>
              <a:t>У разовых донаторов чаще всего встречаются пожертвования “Социальным маркетинг, пожертвования сотрудников”, “АВБ”, “Пожертвования через СМС и спец.ссылки. “Пожертвования через сайт, ящики в фонде”</a:t>
            </a:r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969" y="632725"/>
            <a:ext cx="4082331" cy="282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614825"/>
            <a:ext cx="4484518" cy="28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