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22"/>
  </p:notesMasterIdLst>
  <p:sldIdLst>
    <p:sldId id="298" r:id="rId2"/>
    <p:sldId id="288" r:id="rId3"/>
    <p:sldId id="289" r:id="rId4"/>
    <p:sldId id="290" r:id="rId5"/>
    <p:sldId id="287" r:id="rId6"/>
    <p:sldId id="294" r:id="rId7"/>
    <p:sldId id="293" r:id="rId8"/>
    <p:sldId id="259" r:id="rId9"/>
    <p:sldId id="297" r:id="rId10"/>
    <p:sldId id="268" r:id="rId11"/>
    <p:sldId id="292" r:id="rId12"/>
    <p:sldId id="267" r:id="rId13"/>
    <p:sldId id="296" r:id="rId14"/>
    <p:sldId id="278" r:id="rId15"/>
    <p:sldId id="299" r:id="rId16"/>
    <p:sldId id="272" r:id="rId17"/>
    <p:sldId id="283" r:id="rId18"/>
    <p:sldId id="280" r:id="rId19"/>
    <p:sldId id="282" r:id="rId20"/>
    <p:sldId id="273" r:id="rId2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6AA994-27EF-674D-A349-7B3BA2AC5585}">
          <p14:sldIdLst>
            <p14:sldId id="298"/>
          </p14:sldIdLst>
        </p14:section>
        <p14:section name="introduction" id="{D2DF6C98-63D5-064B-97D2-5B151E3F4A57}">
          <p14:sldIdLst>
            <p14:sldId id="288"/>
            <p14:sldId id="289"/>
            <p14:sldId id="290"/>
            <p14:sldId id="287"/>
            <p14:sldId id="294"/>
            <p14:sldId id="293"/>
          </p14:sldIdLst>
        </p14:section>
        <p14:section name="Our methods" id="{6AC827B8-B3C2-9F4F-BD77-66346DAD4A93}">
          <p14:sldIdLst>
            <p14:sldId id="259"/>
            <p14:sldId id="297"/>
            <p14:sldId id="268"/>
            <p14:sldId id="292"/>
            <p14:sldId id="267"/>
          </p14:sldIdLst>
        </p14:section>
        <p14:section name="Experiment" id="{860302AA-1B59-E549-8BAE-C524CD19EF97}">
          <p14:sldIdLst>
            <p14:sldId id="296"/>
            <p14:sldId id="278"/>
            <p14:sldId id="299"/>
          </p14:sldIdLst>
        </p14:section>
        <p14:section name="Conclusion" id="{4FB56C6E-7AFE-A344-82D9-BDBBA9FEEE65}">
          <p14:sldIdLst>
            <p14:sldId id="272"/>
            <p14:sldId id="283"/>
            <p14:sldId id="280"/>
            <p14:sldId id="28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/>
    <p:restoredTop sz="81190"/>
  </p:normalViewPr>
  <p:slideViewPr>
    <p:cSldViewPr snapToGrid="0">
      <p:cViewPr varScale="1">
        <p:scale>
          <a:sx n="118" d="100"/>
          <a:sy n="118" d="100"/>
        </p:scale>
        <p:origin x="23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AB047E-07EE-4347-9EB2-D86E645F4CA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13442B2-5728-4B2D-9A1C-1FB8C07E2AB1}">
      <dgm:prSet/>
      <dgm:spPr/>
      <dgm:t>
        <a:bodyPr/>
        <a:lstStyle/>
        <a:p>
          <a:pPr>
            <a:defRPr b="1"/>
          </a:pPr>
          <a:r>
            <a:rPr lang="en-US" dirty="0"/>
            <a:t>1. Analogy</a:t>
          </a:r>
          <a:r>
            <a:rPr lang="zh-CN" dirty="0"/>
            <a:t> </a:t>
          </a:r>
          <a:r>
            <a:rPr lang="en-US" dirty="0"/>
            <a:t>Generation</a:t>
          </a:r>
        </a:p>
      </dgm:t>
    </dgm:pt>
    <dgm:pt modelId="{D6BC9BCD-B789-4346-9809-D2FEB1E4186E}" type="parTrans" cxnId="{2A40936C-572A-4DF0-8931-675BA8137D56}">
      <dgm:prSet/>
      <dgm:spPr/>
      <dgm:t>
        <a:bodyPr/>
        <a:lstStyle/>
        <a:p>
          <a:endParaRPr lang="en-US"/>
        </a:p>
      </dgm:t>
    </dgm:pt>
    <dgm:pt modelId="{B3054A45-1971-4F55-95A9-740DF6368C99}" type="sibTrans" cxnId="{2A40936C-572A-4DF0-8931-675BA8137D56}">
      <dgm:prSet/>
      <dgm:spPr/>
      <dgm:t>
        <a:bodyPr/>
        <a:lstStyle/>
        <a:p>
          <a:endParaRPr lang="en-US"/>
        </a:p>
      </dgm:t>
    </dgm:pt>
    <dgm:pt modelId="{ED4AEF68-0649-4450-B8D6-4EC8A6EAF277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100</a:t>
          </a:r>
          <a:r>
            <a:rPr lang="zh-CN" dirty="0"/>
            <a:t> </a:t>
          </a:r>
          <a:r>
            <a:rPr lang="en-US" dirty="0"/>
            <a:t>crowd</a:t>
          </a:r>
          <a:r>
            <a:rPr lang="zh-CN" dirty="0"/>
            <a:t> </a:t>
          </a:r>
          <a:r>
            <a:rPr lang="en-US" dirty="0"/>
            <a:t>workers,</a:t>
          </a:r>
          <a:r>
            <a:rPr lang="zh-CN" dirty="0"/>
            <a:t> </a:t>
          </a:r>
          <a:r>
            <a:rPr lang="en-US" dirty="0"/>
            <a:t>50</a:t>
          </a:r>
          <a:r>
            <a:rPr lang="zh-CN" dirty="0"/>
            <a:t> </a:t>
          </a:r>
          <a:r>
            <a:rPr lang="en-US" dirty="0"/>
            <a:t>for</a:t>
          </a:r>
          <a:r>
            <a:rPr lang="zh-CN" dirty="0"/>
            <a:t> </a:t>
          </a:r>
          <a:r>
            <a:rPr lang="en-US" dirty="0"/>
            <a:t>calorie</a:t>
          </a:r>
          <a:r>
            <a:rPr lang="zh-CN" dirty="0"/>
            <a:t> </a:t>
          </a:r>
          <a:r>
            <a:rPr lang="en-US" dirty="0"/>
            <a:t>dataset,</a:t>
          </a:r>
          <a:r>
            <a:rPr lang="zh-CN" dirty="0"/>
            <a:t> </a:t>
          </a:r>
          <a:r>
            <a:rPr lang="en-US" dirty="0"/>
            <a:t>50</a:t>
          </a:r>
          <a:r>
            <a:rPr lang="zh-CN" dirty="0"/>
            <a:t> </a:t>
          </a:r>
          <a:r>
            <a:rPr lang="en-US" dirty="0"/>
            <a:t>for</a:t>
          </a:r>
          <a:r>
            <a:rPr lang="zh-CN" dirty="0"/>
            <a:t> </a:t>
          </a:r>
          <a:r>
            <a:rPr lang="en-US" dirty="0"/>
            <a:t>place</a:t>
          </a:r>
          <a:r>
            <a:rPr lang="zh-CN" dirty="0"/>
            <a:t> </a:t>
          </a:r>
          <a:r>
            <a:rPr lang="en-US" dirty="0"/>
            <a:t>dataset</a:t>
          </a:r>
        </a:p>
      </dgm:t>
    </dgm:pt>
    <dgm:pt modelId="{604FF924-A5B4-417F-A891-ED156DC6A45E}" type="parTrans" cxnId="{23443CB0-1517-41AA-A94B-A27EE86F5FB4}">
      <dgm:prSet/>
      <dgm:spPr/>
      <dgm:t>
        <a:bodyPr/>
        <a:lstStyle/>
        <a:p>
          <a:endParaRPr lang="en-US"/>
        </a:p>
      </dgm:t>
    </dgm:pt>
    <dgm:pt modelId="{89CDDB30-2978-43F4-8FC5-24C4824580EE}" type="sibTrans" cxnId="{23443CB0-1517-41AA-A94B-A27EE86F5FB4}">
      <dgm:prSet/>
      <dgm:spPr/>
      <dgm:t>
        <a:bodyPr/>
        <a:lstStyle/>
        <a:p>
          <a:endParaRPr lang="en-US"/>
        </a:p>
      </dgm:t>
    </dgm:pt>
    <dgm:pt modelId="{3E394E10-9F5B-4A97-A330-164581928353}">
      <dgm:prSet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/>
            <a:t>Each</a:t>
          </a:r>
          <a:r>
            <a:rPr lang="zh-CN" dirty="0"/>
            <a:t> </a:t>
          </a:r>
          <a:r>
            <a:rPr lang="en-US" dirty="0"/>
            <a:t>participant</a:t>
          </a:r>
          <a:r>
            <a:rPr lang="zh-CN" dirty="0"/>
            <a:t> </a:t>
          </a:r>
          <a:r>
            <a:rPr lang="en-US" dirty="0"/>
            <a:t>worked</a:t>
          </a:r>
          <a:r>
            <a:rPr lang="zh-CN" dirty="0"/>
            <a:t> </a:t>
          </a:r>
          <a:r>
            <a:rPr lang="en-US" dirty="0"/>
            <a:t>on</a:t>
          </a:r>
          <a:r>
            <a:rPr lang="zh-CN" dirty="0"/>
            <a:t> </a:t>
          </a:r>
          <a:r>
            <a:rPr lang="en-US" dirty="0"/>
            <a:t>6</a:t>
          </a:r>
          <a:r>
            <a:rPr lang="zh-CN" dirty="0"/>
            <a:t> </a:t>
          </a:r>
          <a:r>
            <a:rPr lang="en-US" dirty="0"/>
            <a:t>tasks</a:t>
          </a:r>
        </a:p>
      </dgm:t>
    </dgm:pt>
    <dgm:pt modelId="{E9D36977-84BA-4ABC-8AE1-28AB607824C0}" type="parTrans" cxnId="{EDD3A0CC-DD74-45D6-88EF-62C021523F5E}">
      <dgm:prSet/>
      <dgm:spPr/>
      <dgm:t>
        <a:bodyPr/>
        <a:lstStyle/>
        <a:p>
          <a:endParaRPr lang="en-US"/>
        </a:p>
      </dgm:t>
    </dgm:pt>
    <dgm:pt modelId="{FC57D0BE-5554-4CFA-A9F0-FA77795CD875}" type="sibTrans" cxnId="{EDD3A0CC-DD74-45D6-88EF-62C021523F5E}">
      <dgm:prSet/>
      <dgm:spPr/>
      <dgm:t>
        <a:bodyPr/>
        <a:lstStyle/>
        <a:p>
          <a:endParaRPr lang="en-US"/>
        </a:p>
      </dgm:t>
    </dgm:pt>
    <dgm:pt modelId="{84832834-35D2-4F14-A401-03DBE9102E94}">
      <dgm:prSet/>
      <dgm:spPr/>
      <dgm:t>
        <a:bodyPr/>
        <a:lstStyle/>
        <a:p>
          <a:pPr>
            <a:defRPr b="1"/>
          </a:pPr>
          <a:r>
            <a:rPr lang="en-US" dirty="0"/>
            <a:t>2. Analogy</a:t>
          </a:r>
          <a:r>
            <a:rPr lang="zh-CN" dirty="0"/>
            <a:t> </a:t>
          </a:r>
          <a:r>
            <a:rPr lang="en-US" dirty="0"/>
            <a:t>Evaluation</a:t>
          </a:r>
        </a:p>
      </dgm:t>
    </dgm:pt>
    <dgm:pt modelId="{85B428BF-11C6-4347-982C-EDB90B59E8AC}" type="parTrans" cxnId="{E7414E76-9A7A-4DB3-BB5C-8FFE84D3B5F9}">
      <dgm:prSet/>
      <dgm:spPr/>
      <dgm:t>
        <a:bodyPr/>
        <a:lstStyle/>
        <a:p>
          <a:endParaRPr lang="en-US"/>
        </a:p>
      </dgm:t>
    </dgm:pt>
    <dgm:pt modelId="{0FD0E687-BCAF-4CF2-9B11-04ACC1819852}" type="sibTrans" cxnId="{E7414E76-9A7A-4DB3-BB5C-8FFE84D3B5F9}">
      <dgm:prSet/>
      <dgm:spPr/>
      <dgm:t>
        <a:bodyPr/>
        <a:lstStyle/>
        <a:p>
          <a:endParaRPr lang="en-US"/>
        </a:p>
      </dgm:t>
    </dgm:pt>
    <dgm:pt modelId="{76DC8916-FD00-4C24-A313-41C1C6A8954C}">
      <dgm:prSet/>
      <dgm:spPr/>
      <dgm:t>
        <a:bodyPr/>
        <a:lstStyle/>
        <a:p>
          <a:r>
            <a:rPr lang="en-US" dirty="0"/>
            <a:t>Annotation</a:t>
          </a:r>
          <a:r>
            <a:rPr lang="zh-CN" dirty="0"/>
            <a:t> </a:t>
          </a:r>
          <a:r>
            <a:rPr lang="en-US" dirty="0"/>
            <a:t>rubrics</a:t>
          </a:r>
          <a:r>
            <a:rPr lang="zh-CN" dirty="0"/>
            <a:t> </a:t>
          </a:r>
          <a:r>
            <a:rPr lang="en-US" dirty="0"/>
            <a:t>for</a:t>
          </a:r>
          <a:r>
            <a:rPr lang="zh-CN" dirty="0"/>
            <a:t> </a:t>
          </a:r>
          <a:r>
            <a:rPr lang="en-US" dirty="0"/>
            <a:t>dimensions</a:t>
          </a:r>
        </a:p>
      </dgm:t>
    </dgm:pt>
    <dgm:pt modelId="{7520325E-DE26-4FBE-866C-33891450BD00}" type="parTrans" cxnId="{C4C1BDE5-B85F-4826-96D5-D20128FFD675}">
      <dgm:prSet/>
      <dgm:spPr/>
      <dgm:t>
        <a:bodyPr/>
        <a:lstStyle/>
        <a:p>
          <a:endParaRPr lang="en-US"/>
        </a:p>
      </dgm:t>
    </dgm:pt>
    <dgm:pt modelId="{A74E418E-9829-439F-842F-4A3C153D1C78}" type="sibTrans" cxnId="{C4C1BDE5-B85F-4826-96D5-D20128FFD675}">
      <dgm:prSet/>
      <dgm:spPr/>
      <dgm:t>
        <a:bodyPr/>
        <a:lstStyle/>
        <a:p>
          <a:endParaRPr lang="en-US"/>
        </a:p>
      </dgm:t>
    </dgm:pt>
    <dgm:pt modelId="{C42733DB-8879-4083-A2A5-178E3D810F76}">
      <dgm:prSet/>
      <dgm:spPr/>
      <dgm:t>
        <a:bodyPr/>
        <a:lstStyle/>
        <a:p>
          <a:r>
            <a:rPr lang="en-US" dirty="0"/>
            <a:t>Five</a:t>
          </a:r>
          <a:r>
            <a:rPr lang="zh-CN" dirty="0"/>
            <a:t> </a:t>
          </a:r>
          <a:r>
            <a:rPr lang="en-US" dirty="0"/>
            <a:t>experts,</a:t>
          </a:r>
          <a:r>
            <a:rPr lang="zh-CN" dirty="0"/>
            <a:t> </a:t>
          </a:r>
          <a:r>
            <a:rPr lang="en-US" dirty="0"/>
            <a:t>each</a:t>
          </a:r>
          <a:r>
            <a:rPr lang="zh-CN" dirty="0"/>
            <a:t> </a:t>
          </a:r>
          <a:r>
            <a:rPr lang="en-US" dirty="0"/>
            <a:t>worked</a:t>
          </a:r>
          <a:r>
            <a:rPr lang="zh-CN" dirty="0"/>
            <a:t> </a:t>
          </a:r>
          <a:r>
            <a:rPr lang="en-US" dirty="0"/>
            <a:t>on</a:t>
          </a:r>
          <a:r>
            <a:rPr lang="zh-CN" dirty="0"/>
            <a:t> </a:t>
          </a:r>
          <a:r>
            <a:rPr lang="en-US" dirty="0"/>
            <a:t>82</a:t>
          </a:r>
          <a:r>
            <a:rPr lang="zh-CN" dirty="0"/>
            <a:t> </a:t>
          </a:r>
          <a:r>
            <a:rPr lang="en-US" dirty="0"/>
            <a:t>analogy-based</a:t>
          </a:r>
          <a:r>
            <a:rPr lang="zh-CN" dirty="0"/>
            <a:t> </a:t>
          </a:r>
          <a:r>
            <a:rPr lang="en-US" dirty="0"/>
            <a:t>explanations</a:t>
          </a:r>
        </a:p>
      </dgm:t>
    </dgm:pt>
    <dgm:pt modelId="{CC189038-A8C9-4245-B1CB-BDA799052D8A}" type="parTrans" cxnId="{2984D11B-45D8-4F7D-96E8-E8881A63EB05}">
      <dgm:prSet/>
      <dgm:spPr/>
      <dgm:t>
        <a:bodyPr/>
        <a:lstStyle/>
        <a:p>
          <a:endParaRPr lang="en-US"/>
        </a:p>
      </dgm:t>
    </dgm:pt>
    <dgm:pt modelId="{9569CF97-86E6-4867-92E2-870954839BDF}" type="sibTrans" cxnId="{2984D11B-45D8-4F7D-96E8-E8881A63EB05}">
      <dgm:prSet/>
      <dgm:spPr/>
      <dgm:t>
        <a:bodyPr/>
        <a:lstStyle/>
        <a:p>
          <a:endParaRPr lang="en-US"/>
        </a:p>
      </dgm:t>
    </dgm:pt>
    <dgm:pt modelId="{BDC3E9C8-1187-4C7D-B19B-21C4377ECBE2}">
      <dgm:prSet/>
      <dgm:spPr/>
      <dgm:t>
        <a:bodyPr/>
        <a:lstStyle/>
        <a:p>
          <a:r>
            <a:rPr lang="en-US"/>
            <a:t>10%</a:t>
          </a:r>
          <a:r>
            <a:rPr lang="zh-CN"/>
            <a:t> </a:t>
          </a:r>
          <a:r>
            <a:rPr lang="en-US"/>
            <a:t>overlap</a:t>
          </a:r>
          <a:r>
            <a:rPr lang="zh-CN"/>
            <a:t> </a:t>
          </a:r>
          <a:r>
            <a:rPr lang="en-US"/>
            <a:t>(29</a:t>
          </a:r>
          <a:r>
            <a:rPr lang="zh-CN"/>
            <a:t> </a:t>
          </a:r>
          <a:r>
            <a:rPr lang="en-US"/>
            <a:t>samples)</a:t>
          </a:r>
          <a:r>
            <a:rPr lang="zh-CN"/>
            <a:t> </a:t>
          </a:r>
          <a:r>
            <a:rPr lang="en-US"/>
            <a:t>for</a:t>
          </a:r>
          <a:r>
            <a:rPr lang="zh-CN"/>
            <a:t> </a:t>
          </a:r>
          <a:r>
            <a:rPr lang="en-US"/>
            <a:t>agreement</a:t>
          </a:r>
          <a:r>
            <a:rPr lang="zh-CN"/>
            <a:t> </a:t>
          </a:r>
          <a:r>
            <a:rPr lang="en-US"/>
            <a:t>evaluation</a:t>
          </a:r>
        </a:p>
      </dgm:t>
    </dgm:pt>
    <dgm:pt modelId="{3AA54434-4721-4893-AF81-DF1F45C8010A}" type="parTrans" cxnId="{7A7D983B-3381-41EB-A45B-AB8CCB89829F}">
      <dgm:prSet/>
      <dgm:spPr/>
      <dgm:t>
        <a:bodyPr/>
        <a:lstStyle/>
        <a:p>
          <a:endParaRPr lang="en-US"/>
        </a:p>
      </dgm:t>
    </dgm:pt>
    <dgm:pt modelId="{B049BCD9-4E0C-4F99-B060-01DCA8A0A21D}" type="sibTrans" cxnId="{7A7D983B-3381-41EB-A45B-AB8CCB89829F}">
      <dgm:prSet/>
      <dgm:spPr/>
      <dgm:t>
        <a:bodyPr/>
        <a:lstStyle/>
        <a:p>
          <a:endParaRPr lang="en-US"/>
        </a:p>
      </dgm:t>
    </dgm:pt>
    <dgm:pt modelId="{AC801CD8-C21B-482A-884A-6B36ED4D1FD3}" type="pres">
      <dgm:prSet presAssocID="{A3AB047E-07EE-4347-9EB2-D86E645F4CA5}" presName="root" presStyleCnt="0">
        <dgm:presLayoutVars>
          <dgm:dir/>
          <dgm:resizeHandles val="exact"/>
        </dgm:presLayoutVars>
      </dgm:prSet>
      <dgm:spPr/>
    </dgm:pt>
    <dgm:pt modelId="{07AC71CF-B7D7-4FF8-9D8B-94D0F86AA41F}" type="pres">
      <dgm:prSet presAssocID="{413442B2-5728-4B2D-9A1C-1FB8C07E2AB1}" presName="compNode" presStyleCnt="0"/>
      <dgm:spPr/>
    </dgm:pt>
    <dgm:pt modelId="{B8F0DA8E-2EFA-4E20-A387-F5000B80A4FD}" type="pres">
      <dgm:prSet presAssocID="{413442B2-5728-4B2D-9A1C-1FB8C07E2AB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361AE1D4-2032-432F-991F-E78334F0C9EC}" type="pres">
      <dgm:prSet presAssocID="{413442B2-5728-4B2D-9A1C-1FB8C07E2AB1}" presName="iconSpace" presStyleCnt="0"/>
      <dgm:spPr/>
    </dgm:pt>
    <dgm:pt modelId="{360D9B87-2607-48D2-BA89-A7AA965374B6}" type="pres">
      <dgm:prSet presAssocID="{413442B2-5728-4B2D-9A1C-1FB8C07E2AB1}" presName="parTx" presStyleLbl="revTx" presStyleIdx="0" presStyleCnt="4">
        <dgm:presLayoutVars>
          <dgm:chMax val="0"/>
          <dgm:chPref val="0"/>
        </dgm:presLayoutVars>
      </dgm:prSet>
      <dgm:spPr/>
    </dgm:pt>
    <dgm:pt modelId="{96AD4B7C-23DB-4735-8BEA-912ACD493A97}" type="pres">
      <dgm:prSet presAssocID="{413442B2-5728-4B2D-9A1C-1FB8C07E2AB1}" presName="txSpace" presStyleCnt="0"/>
      <dgm:spPr/>
    </dgm:pt>
    <dgm:pt modelId="{465A7CAD-E7A1-44E5-93DD-9705D705D23B}" type="pres">
      <dgm:prSet presAssocID="{413442B2-5728-4B2D-9A1C-1FB8C07E2AB1}" presName="desTx" presStyleLbl="revTx" presStyleIdx="1" presStyleCnt="4">
        <dgm:presLayoutVars/>
      </dgm:prSet>
      <dgm:spPr/>
    </dgm:pt>
    <dgm:pt modelId="{D430D65E-87F3-486E-8D31-D0E5A54BF5D6}" type="pres">
      <dgm:prSet presAssocID="{B3054A45-1971-4F55-95A9-740DF6368C99}" presName="sibTrans" presStyleCnt="0"/>
      <dgm:spPr/>
    </dgm:pt>
    <dgm:pt modelId="{5F5A2150-636B-441E-BBC7-E664F1CC0775}" type="pres">
      <dgm:prSet presAssocID="{84832834-35D2-4F14-A401-03DBE9102E94}" presName="compNode" presStyleCnt="0"/>
      <dgm:spPr/>
    </dgm:pt>
    <dgm:pt modelId="{9B47D4DF-4180-4564-B73D-3C823839116A}" type="pres">
      <dgm:prSet presAssocID="{84832834-35D2-4F14-A401-03DBE9102E9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DCF7046-A71D-482A-B1A6-2AD54A60CC6A}" type="pres">
      <dgm:prSet presAssocID="{84832834-35D2-4F14-A401-03DBE9102E94}" presName="iconSpace" presStyleCnt="0"/>
      <dgm:spPr/>
    </dgm:pt>
    <dgm:pt modelId="{BD06058B-F3DC-47E9-93BC-832A5B7CC1CB}" type="pres">
      <dgm:prSet presAssocID="{84832834-35D2-4F14-A401-03DBE9102E94}" presName="parTx" presStyleLbl="revTx" presStyleIdx="2" presStyleCnt="4">
        <dgm:presLayoutVars>
          <dgm:chMax val="0"/>
          <dgm:chPref val="0"/>
        </dgm:presLayoutVars>
      </dgm:prSet>
      <dgm:spPr/>
    </dgm:pt>
    <dgm:pt modelId="{0699A093-B611-4E34-A387-E7A8BEAAFF23}" type="pres">
      <dgm:prSet presAssocID="{84832834-35D2-4F14-A401-03DBE9102E94}" presName="txSpace" presStyleCnt="0"/>
      <dgm:spPr/>
    </dgm:pt>
    <dgm:pt modelId="{2B0D15CD-344B-40D7-B2CA-33318E194CB3}" type="pres">
      <dgm:prSet presAssocID="{84832834-35D2-4F14-A401-03DBE9102E94}" presName="desTx" presStyleLbl="revTx" presStyleIdx="3" presStyleCnt="4">
        <dgm:presLayoutVars/>
      </dgm:prSet>
      <dgm:spPr/>
    </dgm:pt>
  </dgm:ptLst>
  <dgm:cxnLst>
    <dgm:cxn modelId="{2984D11B-45D8-4F7D-96E8-E8881A63EB05}" srcId="{84832834-35D2-4F14-A401-03DBE9102E94}" destId="{C42733DB-8879-4083-A2A5-178E3D810F76}" srcOrd="1" destOrd="0" parTransId="{CC189038-A8C9-4245-B1CB-BDA799052D8A}" sibTransId="{9569CF97-86E6-4867-92E2-870954839BDF}"/>
    <dgm:cxn modelId="{D058BF1C-E798-4776-851A-5A9A36A5BEAA}" type="presOf" srcId="{A3AB047E-07EE-4347-9EB2-D86E645F4CA5}" destId="{AC801CD8-C21B-482A-884A-6B36ED4D1FD3}" srcOrd="0" destOrd="0" presId="urn:microsoft.com/office/officeart/2018/5/layout/CenteredIconLabelDescriptionList"/>
    <dgm:cxn modelId="{487F7735-37F4-40E1-AC9F-739365161224}" type="presOf" srcId="{C42733DB-8879-4083-A2A5-178E3D810F76}" destId="{2B0D15CD-344B-40D7-B2CA-33318E194CB3}" srcOrd="0" destOrd="1" presId="urn:microsoft.com/office/officeart/2018/5/layout/CenteredIconLabelDescriptionList"/>
    <dgm:cxn modelId="{7A7D983B-3381-41EB-A45B-AB8CCB89829F}" srcId="{84832834-35D2-4F14-A401-03DBE9102E94}" destId="{BDC3E9C8-1187-4C7D-B19B-21C4377ECBE2}" srcOrd="2" destOrd="0" parTransId="{3AA54434-4721-4893-AF81-DF1F45C8010A}" sibTransId="{B049BCD9-4E0C-4F99-B060-01DCA8A0A21D}"/>
    <dgm:cxn modelId="{5E07CB3D-772E-4E3A-8450-FCFF49356938}" type="presOf" srcId="{ED4AEF68-0649-4450-B8D6-4EC8A6EAF277}" destId="{465A7CAD-E7A1-44E5-93DD-9705D705D23B}" srcOrd="0" destOrd="0" presId="urn:microsoft.com/office/officeart/2018/5/layout/CenteredIconLabelDescriptionList"/>
    <dgm:cxn modelId="{AD0B986B-AA10-410A-B426-7F1AB7AD2C83}" type="presOf" srcId="{76DC8916-FD00-4C24-A313-41C1C6A8954C}" destId="{2B0D15CD-344B-40D7-B2CA-33318E194CB3}" srcOrd="0" destOrd="0" presId="urn:microsoft.com/office/officeart/2018/5/layout/CenteredIconLabelDescriptionList"/>
    <dgm:cxn modelId="{2A40936C-572A-4DF0-8931-675BA8137D56}" srcId="{A3AB047E-07EE-4347-9EB2-D86E645F4CA5}" destId="{413442B2-5728-4B2D-9A1C-1FB8C07E2AB1}" srcOrd="0" destOrd="0" parTransId="{D6BC9BCD-B789-4346-9809-D2FEB1E4186E}" sibTransId="{B3054A45-1971-4F55-95A9-740DF6368C99}"/>
    <dgm:cxn modelId="{E7414E76-9A7A-4DB3-BB5C-8FFE84D3B5F9}" srcId="{A3AB047E-07EE-4347-9EB2-D86E645F4CA5}" destId="{84832834-35D2-4F14-A401-03DBE9102E94}" srcOrd="1" destOrd="0" parTransId="{85B428BF-11C6-4347-982C-EDB90B59E8AC}" sibTransId="{0FD0E687-BCAF-4CF2-9B11-04ACC1819852}"/>
    <dgm:cxn modelId="{23443CB0-1517-41AA-A94B-A27EE86F5FB4}" srcId="{413442B2-5728-4B2D-9A1C-1FB8C07E2AB1}" destId="{ED4AEF68-0649-4450-B8D6-4EC8A6EAF277}" srcOrd="0" destOrd="0" parTransId="{604FF924-A5B4-417F-A891-ED156DC6A45E}" sibTransId="{89CDDB30-2978-43F4-8FC5-24C4824580EE}"/>
    <dgm:cxn modelId="{6FD672C2-1630-449E-B91D-F391B050696D}" type="presOf" srcId="{BDC3E9C8-1187-4C7D-B19B-21C4377ECBE2}" destId="{2B0D15CD-344B-40D7-B2CA-33318E194CB3}" srcOrd="0" destOrd="2" presId="urn:microsoft.com/office/officeart/2018/5/layout/CenteredIconLabelDescriptionList"/>
    <dgm:cxn modelId="{EDD3A0CC-DD74-45D6-88EF-62C021523F5E}" srcId="{413442B2-5728-4B2D-9A1C-1FB8C07E2AB1}" destId="{3E394E10-9F5B-4A97-A330-164581928353}" srcOrd="1" destOrd="0" parTransId="{E9D36977-84BA-4ABC-8AE1-28AB607824C0}" sibTransId="{FC57D0BE-5554-4CFA-A9F0-FA77795CD875}"/>
    <dgm:cxn modelId="{C4C1BDE5-B85F-4826-96D5-D20128FFD675}" srcId="{84832834-35D2-4F14-A401-03DBE9102E94}" destId="{76DC8916-FD00-4C24-A313-41C1C6A8954C}" srcOrd="0" destOrd="0" parTransId="{7520325E-DE26-4FBE-866C-33891450BD00}" sibTransId="{A74E418E-9829-439F-842F-4A3C153D1C78}"/>
    <dgm:cxn modelId="{ACDCC1ED-0148-4680-98AD-610DC9AA3DDD}" type="presOf" srcId="{3E394E10-9F5B-4A97-A330-164581928353}" destId="{465A7CAD-E7A1-44E5-93DD-9705D705D23B}" srcOrd="0" destOrd="1" presId="urn:microsoft.com/office/officeart/2018/5/layout/CenteredIconLabelDescriptionList"/>
    <dgm:cxn modelId="{7156AAF9-940E-4EE4-9A76-7F75AF808C40}" type="presOf" srcId="{413442B2-5728-4B2D-9A1C-1FB8C07E2AB1}" destId="{360D9B87-2607-48D2-BA89-A7AA965374B6}" srcOrd="0" destOrd="0" presId="urn:microsoft.com/office/officeart/2018/5/layout/CenteredIconLabelDescriptionList"/>
    <dgm:cxn modelId="{24D777FB-C35A-4942-A135-690929FB2F5D}" type="presOf" srcId="{84832834-35D2-4F14-A401-03DBE9102E94}" destId="{BD06058B-F3DC-47E9-93BC-832A5B7CC1CB}" srcOrd="0" destOrd="0" presId="urn:microsoft.com/office/officeart/2018/5/layout/CenteredIconLabelDescriptionList"/>
    <dgm:cxn modelId="{FB0FEC0A-75D8-4097-89D9-FBFE9CB5FCD2}" type="presParOf" srcId="{AC801CD8-C21B-482A-884A-6B36ED4D1FD3}" destId="{07AC71CF-B7D7-4FF8-9D8B-94D0F86AA41F}" srcOrd="0" destOrd="0" presId="urn:microsoft.com/office/officeart/2018/5/layout/CenteredIconLabelDescriptionList"/>
    <dgm:cxn modelId="{88C550B4-D7D8-4215-BE82-EDECFEEFAF65}" type="presParOf" srcId="{07AC71CF-B7D7-4FF8-9D8B-94D0F86AA41F}" destId="{B8F0DA8E-2EFA-4E20-A387-F5000B80A4FD}" srcOrd="0" destOrd="0" presId="urn:microsoft.com/office/officeart/2018/5/layout/CenteredIconLabelDescriptionList"/>
    <dgm:cxn modelId="{402B511B-353A-4379-9CA1-588C2A56C635}" type="presParOf" srcId="{07AC71CF-B7D7-4FF8-9D8B-94D0F86AA41F}" destId="{361AE1D4-2032-432F-991F-E78334F0C9EC}" srcOrd="1" destOrd="0" presId="urn:microsoft.com/office/officeart/2018/5/layout/CenteredIconLabelDescriptionList"/>
    <dgm:cxn modelId="{61AE3C6C-1423-4443-B9A0-0CD69603A57E}" type="presParOf" srcId="{07AC71CF-B7D7-4FF8-9D8B-94D0F86AA41F}" destId="{360D9B87-2607-48D2-BA89-A7AA965374B6}" srcOrd="2" destOrd="0" presId="urn:microsoft.com/office/officeart/2018/5/layout/CenteredIconLabelDescriptionList"/>
    <dgm:cxn modelId="{744AE1D1-81ED-494A-9524-86662484FB9B}" type="presParOf" srcId="{07AC71CF-B7D7-4FF8-9D8B-94D0F86AA41F}" destId="{96AD4B7C-23DB-4735-8BEA-912ACD493A97}" srcOrd="3" destOrd="0" presId="urn:microsoft.com/office/officeart/2018/5/layout/CenteredIconLabelDescriptionList"/>
    <dgm:cxn modelId="{AD518347-606D-4B93-BB07-C27AE006EA52}" type="presParOf" srcId="{07AC71CF-B7D7-4FF8-9D8B-94D0F86AA41F}" destId="{465A7CAD-E7A1-44E5-93DD-9705D705D23B}" srcOrd="4" destOrd="0" presId="urn:microsoft.com/office/officeart/2018/5/layout/CenteredIconLabelDescriptionList"/>
    <dgm:cxn modelId="{8FE22119-99A5-4BA5-BDAE-02799BD6A449}" type="presParOf" srcId="{AC801CD8-C21B-482A-884A-6B36ED4D1FD3}" destId="{D430D65E-87F3-486E-8D31-D0E5A54BF5D6}" srcOrd="1" destOrd="0" presId="urn:microsoft.com/office/officeart/2018/5/layout/CenteredIconLabelDescriptionList"/>
    <dgm:cxn modelId="{EC2D44AF-864A-4445-B4F9-BCD6D5FA2E40}" type="presParOf" srcId="{AC801CD8-C21B-482A-884A-6B36ED4D1FD3}" destId="{5F5A2150-636B-441E-BBC7-E664F1CC0775}" srcOrd="2" destOrd="0" presId="urn:microsoft.com/office/officeart/2018/5/layout/CenteredIconLabelDescriptionList"/>
    <dgm:cxn modelId="{CCB60BF0-96CB-4715-9166-10B26DB822C8}" type="presParOf" srcId="{5F5A2150-636B-441E-BBC7-E664F1CC0775}" destId="{9B47D4DF-4180-4564-B73D-3C823839116A}" srcOrd="0" destOrd="0" presId="urn:microsoft.com/office/officeart/2018/5/layout/CenteredIconLabelDescriptionList"/>
    <dgm:cxn modelId="{FDD65AB6-3120-4BFF-9FD4-89E3ED7623B8}" type="presParOf" srcId="{5F5A2150-636B-441E-BBC7-E664F1CC0775}" destId="{0DCF7046-A71D-482A-B1A6-2AD54A60CC6A}" srcOrd="1" destOrd="0" presId="urn:microsoft.com/office/officeart/2018/5/layout/CenteredIconLabelDescriptionList"/>
    <dgm:cxn modelId="{32C8F2F4-28CB-4E58-9A44-7C67BDF22711}" type="presParOf" srcId="{5F5A2150-636B-441E-BBC7-E664F1CC0775}" destId="{BD06058B-F3DC-47E9-93BC-832A5B7CC1CB}" srcOrd="2" destOrd="0" presId="urn:microsoft.com/office/officeart/2018/5/layout/CenteredIconLabelDescriptionList"/>
    <dgm:cxn modelId="{55222871-806F-4370-99FC-00D5962C3D18}" type="presParOf" srcId="{5F5A2150-636B-441E-BBC7-E664F1CC0775}" destId="{0699A093-B611-4E34-A387-E7A8BEAAFF23}" srcOrd="3" destOrd="0" presId="urn:microsoft.com/office/officeart/2018/5/layout/CenteredIconLabelDescriptionList"/>
    <dgm:cxn modelId="{3AB0F78A-545A-4FFA-8468-B2EAD26643C9}" type="presParOf" srcId="{5F5A2150-636B-441E-BBC7-E664F1CC0775}" destId="{2B0D15CD-344B-40D7-B2CA-33318E194CB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0DA8E-2EFA-4E20-A387-F5000B80A4FD}">
      <dsp:nvSpPr>
        <dsp:cNvPr id="0" name=""/>
        <dsp:cNvSpPr/>
      </dsp:nvSpPr>
      <dsp:spPr>
        <a:xfrm>
          <a:off x="2199607" y="35123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D9B87-2607-48D2-BA89-A7AA965374B6}">
      <dsp:nvSpPr>
        <dsp:cNvPr id="0" name=""/>
        <dsp:cNvSpPr/>
      </dsp:nvSpPr>
      <dsp:spPr>
        <a:xfrm>
          <a:off x="795607" y="202573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1. Analogy</a:t>
          </a:r>
          <a:r>
            <a:rPr lang="zh-CN" sz="3000" kern="1200" dirty="0"/>
            <a:t> </a:t>
          </a:r>
          <a:r>
            <a:rPr lang="en-US" sz="3000" kern="1200" dirty="0"/>
            <a:t>Generation</a:t>
          </a:r>
        </a:p>
      </dsp:txBody>
      <dsp:txXfrm>
        <a:off x="795607" y="2025735"/>
        <a:ext cx="4320000" cy="648000"/>
      </dsp:txXfrm>
    </dsp:sp>
    <dsp:sp modelId="{465A7CAD-E7A1-44E5-93DD-9705D705D23B}">
      <dsp:nvSpPr>
        <dsp:cNvPr id="0" name=""/>
        <dsp:cNvSpPr/>
      </dsp:nvSpPr>
      <dsp:spPr>
        <a:xfrm>
          <a:off x="795607" y="2749316"/>
          <a:ext cx="4320000" cy="1380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700" kern="1200" dirty="0"/>
            <a:t>100</a:t>
          </a:r>
          <a:r>
            <a:rPr lang="zh-CN" sz="1700" kern="1200" dirty="0"/>
            <a:t> </a:t>
          </a:r>
          <a:r>
            <a:rPr lang="en-US" sz="1700" kern="1200" dirty="0"/>
            <a:t>crowd</a:t>
          </a:r>
          <a:r>
            <a:rPr lang="zh-CN" sz="1700" kern="1200" dirty="0"/>
            <a:t> </a:t>
          </a:r>
          <a:r>
            <a:rPr lang="en-US" sz="1700" kern="1200" dirty="0"/>
            <a:t>workers,</a:t>
          </a:r>
          <a:r>
            <a:rPr lang="zh-CN" sz="1700" kern="1200" dirty="0"/>
            <a:t> </a:t>
          </a:r>
          <a:r>
            <a:rPr lang="en-US" sz="1700" kern="1200" dirty="0"/>
            <a:t>50</a:t>
          </a:r>
          <a:r>
            <a:rPr lang="zh-CN" sz="1700" kern="1200" dirty="0"/>
            <a:t> </a:t>
          </a:r>
          <a:r>
            <a:rPr lang="en-US" sz="1700" kern="1200" dirty="0"/>
            <a:t>for</a:t>
          </a:r>
          <a:r>
            <a:rPr lang="zh-CN" sz="1700" kern="1200" dirty="0"/>
            <a:t> </a:t>
          </a:r>
          <a:r>
            <a:rPr lang="en-US" sz="1700" kern="1200" dirty="0"/>
            <a:t>calorie</a:t>
          </a:r>
          <a:r>
            <a:rPr lang="zh-CN" sz="1700" kern="1200" dirty="0"/>
            <a:t> </a:t>
          </a:r>
          <a:r>
            <a:rPr lang="en-US" sz="1700" kern="1200" dirty="0"/>
            <a:t>dataset,</a:t>
          </a:r>
          <a:r>
            <a:rPr lang="zh-CN" sz="1700" kern="1200" dirty="0"/>
            <a:t> </a:t>
          </a:r>
          <a:r>
            <a:rPr lang="en-US" sz="1700" kern="1200" dirty="0"/>
            <a:t>50</a:t>
          </a:r>
          <a:r>
            <a:rPr lang="zh-CN" sz="1700" kern="1200" dirty="0"/>
            <a:t> </a:t>
          </a:r>
          <a:r>
            <a:rPr lang="en-US" sz="1700" kern="1200" dirty="0"/>
            <a:t>for</a:t>
          </a:r>
          <a:r>
            <a:rPr lang="zh-CN" sz="1700" kern="1200" dirty="0"/>
            <a:t> </a:t>
          </a:r>
          <a:r>
            <a:rPr lang="en-US" sz="1700" kern="1200" dirty="0"/>
            <a:t>place</a:t>
          </a:r>
          <a:r>
            <a:rPr lang="zh-CN" sz="1700" kern="1200" dirty="0"/>
            <a:t> </a:t>
          </a:r>
          <a:r>
            <a:rPr lang="en-US" sz="1700" kern="1200" dirty="0"/>
            <a:t>dataset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700" kern="1200" dirty="0"/>
            <a:t>Each</a:t>
          </a:r>
          <a:r>
            <a:rPr lang="zh-CN" sz="1700" kern="1200" dirty="0"/>
            <a:t> </a:t>
          </a:r>
          <a:r>
            <a:rPr lang="en-US" sz="1700" kern="1200" dirty="0"/>
            <a:t>participant</a:t>
          </a:r>
          <a:r>
            <a:rPr lang="zh-CN" sz="1700" kern="1200" dirty="0"/>
            <a:t> </a:t>
          </a:r>
          <a:r>
            <a:rPr lang="en-US" sz="1700" kern="1200" dirty="0"/>
            <a:t>worked</a:t>
          </a:r>
          <a:r>
            <a:rPr lang="zh-CN" sz="1700" kern="1200" dirty="0"/>
            <a:t> </a:t>
          </a:r>
          <a:r>
            <a:rPr lang="en-US" sz="1700" kern="1200" dirty="0"/>
            <a:t>on</a:t>
          </a:r>
          <a:r>
            <a:rPr lang="zh-CN" sz="1700" kern="1200" dirty="0"/>
            <a:t> </a:t>
          </a:r>
          <a:r>
            <a:rPr lang="en-US" sz="1700" kern="1200" dirty="0"/>
            <a:t>6</a:t>
          </a:r>
          <a:r>
            <a:rPr lang="zh-CN" sz="1700" kern="1200" dirty="0"/>
            <a:t> </a:t>
          </a:r>
          <a:r>
            <a:rPr lang="en-US" sz="1700" kern="1200" dirty="0"/>
            <a:t>tasks</a:t>
          </a:r>
        </a:p>
      </dsp:txBody>
      <dsp:txXfrm>
        <a:off x="795607" y="2749316"/>
        <a:ext cx="4320000" cy="1380958"/>
      </dsp:txXfrm>
    </dsp:sp>
    <dsp:sp modelId="{9B47D4DF-4180-4564-B73D-3C823839116A}">
      <dsp:nvSpPr>
        <dsp:cNvPr id="0" name=""/>
        <dsp:cNvSpPr/>
      </dsp:nvSpPr>
      <dsp:spPr>
        <a:xfrm>
          <a:off x="7275608" y="35123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6058B-F3DC-47E9-93BC-832A5B7CC1CB}">
      <dsp:nvSpPr>
        <dsp:cNvPr id="0" name=""/>
        <dsp:cNvSpPr/>
      </dsp:nvSpPr>
      <dsp:spPr>
        <a:xfrm>
          <a:off x="5871608" y="202573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2. Analogy</a:t>
          </a:r>
          <a:r>
            <a:rPr lang="zh-CN" sz="3000" kern="1200" dirty="0"/>
            <a:t> </a:t>
          </a:r>
          <a:r>
            <a:rPr lang="en-US" sz="3000" kern="1200" dirty="0"/>
            <a:t>Evaluation</a:t>
          </a:r>
        </a:p>
      </dsp:txBody>
      <dsp:txXfrm>
        <a:off x="5871608" y="2025735"/>
        <a:ext cx="4320000" cy="648000"/>
      </dsp:txXfrm>
    </dsp:sp>
    <dsp:sp modelId="{2B0D15CD-344B-40D7-B2CA-33318E194CB3}">
      <dsp:nvSpPr>
        <dsp:cNvPr id="0" name=""/>
        <dsp:cNvSpPr/>
      </dsp:nvSpPr>
      <dsp:spPr>
        <a:xfrm>
          <a:off x="5871608" y="2749316"/>
          <a:ext cx="4320000" cy="1380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Annotation</a:t>
          </a:r>
          <a:r>
            <a:rPr lang="zh-CN" sz="1700" kern="1200" dirty="0"/>
            <a:t> </a:t>
          </a:r>
          <a:r>
            <a:rPr lang="en-US" sz="1700" kern="1200" dirty="0"/>
            <a:t>rubrics</a:t>
          </a:r>
          <a:r>
            <a:rPr lang="zh-CN" sz="1700" kern="1200" dirty="0"/>
            <a:t> </a:t>
          </a:r>
          <a:r>
            <a:rPr lang="en-US" sz="1700" kern="1200" dirty="0"/>
            <a:t>for</a:t>
          </a:r>
          <a:r>
            <a:rPr lang="zh-CN" sz="1700" kern="1200" dirty="0"/>
            <a:t> </a:t>
          </a:r>
          <a:r>
            <a:rPr lang="en-US" sz="1700" kern="1200" dirty="0"/>
            <a:t>dimensions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Five</a:t>
          </a:r>
          <a:r>
            <a:rPr lang="zh-CN" sz="1700" kern="1200" dirty="0"/>
            <a:t> </a:t>
          </a:r>
          <a:r>
            <a:rPr lang="en-US" sz="1700" kern="1200" dirty="0"/>
            <a:t>experts,</a:t>
          </a:r>
          <a:r>
            <a:rPr lang="zh-CN" sz="1700" kern="1200" dirty="0"/>
            <a:t> </a:t>
          </a:r>
          <a:r>
            <a:rPr lang="en-US" sz="1700" kern="1200" dirty="0"/>
            <a:t>each</a:t>
          </a:r>
          <a:r>
            <a:rPr lang="zh-CN" sz="1700" kern="1200" dirty="0"/>
            <a:t> </a:t>
          </a:r>
          <a:r>
            <a:rPr lang="en-US" sz="1700" kern="1200" dirty="0"/>
            <a:t>worked</a:t>
          </a:r>
          <a:r>
            <a:rPr lang="zh-CN" sz="1700" kern="1200" dirty="0"/>
            <a:t> </a:t>
          </a:r>
          <a:r>
            <a:rPr lang="en-US" sz="1700" kern="1200" dirty="0"/>
            <a:t>on</a:t>
          </a:r>
          <a:r>
            <a:rPr lang="zh-CN" sz="1700" kern="1200" dirty="0"/>
            <a:t> </a:t>
          </a:r>
          <a:r>
            <a:rPr lang="en-US" sz="1700" kern="1200" dirty="0"/>
            <a:t>82</a:t>
          </a:r>
          <a:r>
            <a:rPr lang="zh-CN" sz="1700" kern="1200" dirty="0"/>
            <a:t> </a:t>
          </a:r>
          <a:r>
            <a:rPr lang="en-US" sz="1700" kern="1200" dirty="0"/>
            <a:t>analogy-based</a:t>
          </a:r>
          <a:r>
            <a:rPr lang="zh-CN" sz="1700" kern="1200" dirty="0"/>
            <a:t> </a:t>
          </a:r>
          <a:r>
            <a:rPr lang="en-US" sz="1700" kern="1200" dirty="0"/>
            <a:t>explanations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10%</a:t>
          </a:r>
          <a:r>
            <a:rPr lang="zh-CN" sz="1700" kern="1200"/>
            <a:t> </a:t>
          </a:r>
          <a:r>
            <a:rPr lang="en-US" sz="1700" kern="1200"/>
            <a:t>overlap</a:t>
          </a:r>
          <a:r>
            <a:rPr lang="zh-CN" sz="1700" kern="1200"/>
            <a:t> </a:t>
          </a:r>
          <a:r>
            <a:rPr lang="en-US" sz="1700" kern="1200"/>
            <a:t>(29</a:t>
          </a:r>
          <a:r>
            <a:rPr lang="zh-CN" sz="1700" kern="1200"/>
            <a:t> </a:t>
          </a:r>
          <a:r>
            <a:rPr lang="en-US" sz="1700" kern="1200"/>
            <a:t>samples)</a:t>
          </a:r>
          <a:r>
            <a:rPr lang="zh-CN" sz="1700" kern="1200"/>
            <a:t> </a:t>
          </a:r>
          <a:r>
            <a:rPr lang="en-US" sz="1700" kern="1200"/>
            <a:t>for</a:t>
          </a:r>
          <a:r>
            <a:rPr lang="zh-CN" sz="1700" kern="1200"/>
            <a:t> </a:t>
          </a:r>
          <a:r>
            <a:rPr lang="en-US" sz="1700" kern="1200"/>
            <a:t>agreement</a:t>
          </a:r>
          <a:r>
            <a:rPr lang="zh-CN" sz="1700" kern="1200"/>
            <a:t> </a:t>
          </a:r>
          <a:r>
            <a:rPr lang="en-US" sz="1700" kern="1200"/>
            <a:t>evaluation</a:t>
          </a:r>
        </a:p>
      </dsp:txBody>
      <dsp:txXfrm>
        <a:off x="5871608" y="2749316"/>
        <a:ext cx="4320000" cy="1380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237AD-E12E-E249-8F0E-DC2F73AE8484}" type="datetimeFigureOut">
              <a:rPr lang="en-NL" smtClean="0"/>
              <a:t>19/10/2022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BED27-12C5-6147-893A-157196F06FC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1356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Hello</a:t>
            </a:r>
            <a:r>
              <a:rPr lang="zh-CN" altLang="en-US" dirty="0"/>
              <a:t> </a:t>
            </a:r>
            <a:r>
              <a:rPr lang="en-US" altLang="zh-CN" dirty="0"/>
              <a:t>everyone,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 err="1"/>
              <a:t>Gaole</a:t>
            </a:r>
            <a:r>
              <a:rPr lang="zh-CN" altLang="en-US" dirty="0"/>
              <a:t> </a:t>
            </a:r>
            <a:r>
              <a:rPr lang="en-US" altLang="zh-CN" dirty="0"/>
              <a:t>He.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work,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further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concept-level</a:t>
            </a:r>
            <a:r>
              <a:rPr lang="zh-CN" altLang="en-US" dirty="0"/>
              <a:t> </a:t>
            </a:r>
            <a:r>
              <a:rPr lang="en-US" altLang="zh-CN" dirty="0"/>
              <a:t>explanations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analogy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commonsense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laypeople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advice</a:t>
            </a:r>
            <a:endParaRPr lang="en-NL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BED27-12C5-6147-893A-157196F06FC5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8666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literature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analogy-based</a:t>
            </a:r>
            <a:r>
              <a:rPr lang="zh-CN" altLang="en-US" dirty="0"/>
              <a:t> </a:t>
            </a:r>
            <a:r>
              <a:rPr lang="en-US" altLang="zh-CN" dirty="0"/>
              <a:t>explanations,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summarized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structured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dimensions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qualitative</a:t>
            </a:r>
            <a:r>
              <a:rPr lang="zh-CN" altLang="en-US" dirty="0"/>
              <a:t> </a:t>
            </a:r>
            <a:r>
              <a:rPr lang="en-US" altLang="zh-CN" dirty="0"/>
              <a:t>evaluation.</a:t>
            </a:r>
          </a:p>
          <a:p>
            <a:endParaRPr lang="en-US" dirty="0"/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analogical</a:t>
            </a:r>
            <a:r>
              <a:rPr lang="zh-CN" altLang="en-US" dirty="0"/>
              <a:t> </a:t>
            </a:r>
            <a:r>
              <a:rPr lang="en-US" altLang="zh-CN" dirty="0"/>
              <a:t>properties,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dimensions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domain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domain.</a:t>
            </a:r>
          </a:p>
          <a:p>
            <a:endParaRPr lang="en-US" dirty="0"/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utility,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dimensions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focused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commonsense</a:t>
            </a:r>
            <a:r>
              <a:rPr lang="zh-CN" altLang="en-US" dirty="0"/>
              <a:t> </a:t>
            </a:r>
            <a:r>
              <a:rPr lang="en-US" altLang="zh-CN" dirty="0"/>
              <a:t>explanations,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independent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sentence.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BED27-12C5-6147-893A-157196F06FC5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7179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analogical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crowd-based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commonsense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input.</a:t>
            </a:r>
            <a:endParaRPr lang="en-NL" sz="2400" dirty="0"/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classification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namely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calorie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Calorie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high calorie level, fat more than 30%, (2) low calorie level, otherwise</a:t>
            </a:r>
          </a:p>
          <a:p>
            <a:pPr lvl="1">
              <a:buFont typeface="Wingdings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Places dataset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place labels: living room, bathroom, hospital room, conference room, bedroom, dining room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BED27-12C5-6147-893A-157196F06FC5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97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analogy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  <a:r>
              <a:rPr lang="zh-CN" altLang="en-US" dirty="0"/>
              <a:t> </a:t>
            </a:r>
            <a:r>
              <a:rPr lang="en-US" altLang="zh-CN" dirty="0"/>
              <a:t>tasks,</a:t>
            </a:r>
            <a:r>
              <a:rPr lang="zh-CN" altLang="en-US" dirty="0"/>
              <a:t> </a:t>
            </a:r>
            <a:r>
              <a:rPr lang="en-US" altLang="zh-CN" dirty="0"/>
              <a:t>crowd</a:t>
            </a:r>
            <a:r>
              <a:rPr lang="zh-CN" altLang="en-US" dirty="0"/>
              <a:t> </a:t>
            </a:r>
            <a:r>
              <a:rPr lang="en-US" altLang="zh-CN" dirty="0"/>
              <a:t>workers</a:t>
            </a:r>
            <a:r>
              <a:rPr lang="zh-CN" altLang="en-US" dirty="0"/>
              <a:t> </a:t>
            </a:r>
            <a:r>
              <a:rPr lang="en-US" altLang="zh-CN" dirty="0"/>
              <a:t>follow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analogy-based</a:t>
            </a:r>
            <a:r>
              <a:rPr lang="zh-CN" altLang="en-US" dirty="0"/>
              <a:t> </a:t>
            </a:r>
            <a:r>
              <a:rPr lang="en-US" altLang="zh-CN" dirty="0"/>
              <a:t>explanations</a:t>
            </a:r>
          </a:p>
          <a:p>
            <a:endParaRPr lang="en-US" dirty="0"/>
          </a:p>
          <a:p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describe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relevance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templates</a:t>
            </a:r>
          </a:p>
          <a:p>
            <a:r>
              <a:rPr lang="en-US" altLang="zh-CN" dirty="0"/>
              <a:t>Secondly,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refer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examples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everyday</a:t>
            </a:r>
            <a:r>
              <a:rPr lang="zh-CN" altLang="en-US" dirty="0"/>
              <a:t> </a:t>
            </a:r>
            <a:r>
              <a:rPr lang="en-US" altLang="zh-CN" dirty="0"/>
              <a:t>domains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hints</a:t>
            </a:r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finally,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fill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concepts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placeholders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analogy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BED27-12C5-6147-893A-157196F06FC5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6961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Then,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move</a:t>
            </a:r>
            <a:r>
              <a:rPr lang="zh-CN" altLang="en-US" dirty="0"/>
              <a:t> </a:t>
            </a:r>
            <a:r>
              <a:rPr lang="en-US" altLang="zh-CN" dirty="0"/>
              <a:t>forward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r>
              <a:rPr lang="zh-CN" altLang="en-US" dirty="0"/>
              <a:t> </a:t>
            </a:r>
            <a:r>
              <a:rPr lang="en-US" altLang="zh-CN" dirty="0"/>
              <a:t>part.</a:t>
            </a:r>
          </a:p>
          <a:p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analogy</a:t>
            </a:r>
            <a:r>
              <a:rPr lang="zh-CN" altLang="en-US" dirty="0"/>
              <a:t> </a:t>
            </a:r>
            <a:r>
              <a:rPr lang="en-US" altLang="zh-CN" dirty="0"/>
              <a:t>generation,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hired</a:t>
            </a:r>
            <a:r>
              <a:rPr lang="zh-CN" altLang="en-US" dirty="0"/>
              <a:t> </a:t>
            </a:r>
            <a:r>
              <a:rPr lang="en-US" altLang="zh-CN" dirty="0"/>
              <a:t>100</a:t>
            </a:r>
            <a:r>
              <a:rPr lang="zh-CN" altLang="en-US" dirty="0"/>
              <a:t> </a:t>
            </a:r>
            <a:r>
              <a:rPr lang="en-US" altLang="zh-CN" dirty="0"/>
              <a:t>participants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prolific.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evenly</a:t>
            </a:r>
            <a:r>
              <a:rPr lang="zh-CN" altLang="en-US" dirty="0"/>
              <a:t> </a:t>
            </a:r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tasks.</a:t>
            </a:r>
          </a:p>
          <a:p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evaluation,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invited</a:t>
            </a:r>
            <a:r>
              <a:rPr lang="zh-CN" altLang="en-US" dirty="0"/>
              <a:t> </a:t>
            </a:r>
            <a:r>
              <a:rPr lang="en-US" altLang="zh-CN" dirty="0"/>
              <a:t>five</a:t>
            </a:r>
            <a:r>
              <a:rPr lang="zh-CN" altLang="en-US" dirty="0"/>
              <a:t> </a:t>
            </a:r>
            <a:r>
              <a:rPr lang="en-US" altLang="zh-CN" dirty="0"/>
              <a:t>PhD</a:t>
            </a:r>
            <a:r>
              <a:rPr lang="zh-CN" altLang="en-US" dirty="0"/>
              <a:t> </a:t>
            </a: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experts.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trained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annotation</a:t>
            </a:r>
            <a:r>
              <a:rPr lang="zh-CN" altLang="en-US" dirty="0"/>
              <a:t> </a:t>
            </a:r>
            <a:r>
              <a:rPr lang="en-US" altLang="zh-CN" dirty="0"/>
              <a:t>manual,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rules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evaluation.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BED27-12C5-6147-893A-157196F06FC5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0582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investigate how qualitative dimensions affect the perceived helpfulness of analogy-based explanations, we calculated Spearman rank-order correlation coefficients 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-GB" dirty="0"/>
              <a:t> Helpfulness and other Likert-based dimensions.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sz="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zh-CN" altLang="en-US" sz="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qualitative dimensions are substantially indicative of their perceived helpfulness. </a:t>
            </a:r>
            <a:endParaRPr lang="en-US" altLang="zh-CN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findings suggest</a:t>
            </a:r>
            <a:r>
              <a:rPr lang="zh-CN" altLang="en-US" sz="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if we ensure the generated explanations are of high quality across these dimensions, they have a higher </a:t>
            </a:r>
            <a:r>
              <a:rPr lang="en-US" altLang="zh-CN" sz="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chance</a:t>
            </a:r>
            <a:r>
              <a:rPr lang="zh-CN" altLang="en-US" sz="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helpful in understanding the target sentence.</a:t>
            </a:r>
            <a:endParaRPr lang="en-NL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BED27-12C5-6147-893A-157196F06FC5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3775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analogy-based</a:t>
            </a:r>
            <a:r>
              <a:rPr lang="zh-CN" altLang="en-US" dirty="0"/>
              <a:t> </a:t>
            </a:r>
            <a:r>
              <a:rPr lang="en-US" altLang="zh-CN" dirty="0"/>
              <a:t>explanations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dataset,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ones</a:t>
            </a:r>
            <a:r>
              <a:rPr lang="zh-CN" altLang="en-US" dirty="0"/>
              <a:t> </a:t>
            </a:r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places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significantly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similarity.</a:t>
            </a:r>
          </a:p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cause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between “concept” and “label” in the 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explicit than 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calorie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BED27-12C5-6147-893A-157196F06FC5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2198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summary,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literature,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proposed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structured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dimensions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assess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analogy-based</a:t>
            </a:r>
            <a:r>
              <a:rPr lang="zh-CN" altLang="en-US" dirty="0"/>
              <a:t> </a:t>
            </a:r>
            <a:r>
              <a:rPr lang="en-US" altLang="zh-CN" dirty="0"/>
              <a:t>explanations.</a:t>
            </a:r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dimensions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positively</a:t>
            </a:r>
            <a:r>
              <a:rPr lang="zh-CN" altLang="en-US" dirty="0"/>
              <a:t> </a:t>
            </a:r>
            <a:r>
              <a:rPr lang="en-US" altLang="zh-CN" dirty="0"/>
              <a:t>correlated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perceived</a:t>
            </a:r>
            <a:r>
              <a:rPr lang="zh-CN" altLang="en-US" dirty="0"/>
              <a:t> </a:t>
            </a:r>
            <a:r>
              <a:rPr lang="en-US" altLang="zh-CN" dirty="0"/>
              <a:t>helpfulness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analogy-based</a:t>
            </a:r>
            <a:r>
              <a:rPr lang="zh-CN" altLang="en-US" dirty="0"/>
              <a:t> </a:t>
            </a:r>
            <a:r>
              <a:rPr lang="en-US" altLang="zh-CN" dirty="0"/>
              <a:t>explanations.</a:t>
            </a:r>
          </a:p>
          <a:p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findings,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promising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directions,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improving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analogy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loop.</a:t>
            </a:r>
          </a:p>
          <a:p>
            <a:endParaRPr lang="en-US" altLang="zh-CN" dirty="0"/>
          </a:p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public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 err="1"/>
              <a:t>github</a:t>
            </a:r>
            <a:r>
              <a:rPr lang="en-US" altLang="zh-C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BED27-12C5-6147-893A-157196F06FC5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3144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listening!</a:t>
            </a:r>
            <a:r>
              <a:rPr lang="zh-CN" altLang="en-US" dirty="0"/>
              <a:t> </a:t>
            </a:r>
            <a:r>
              <a:rPr lang="en-NL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HCOMP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lab,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scan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QR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BED27-12C5-6147-893A-157196F06FC5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6842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disagreement from multiple </a:t>
            </a:r>
            <a:r>
              <a:rPr lang="en-GB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explainees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analogy-based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explanations</a:t>
            </a:r>
          </a:p>
          <a:p>
            <a:endParaRPr lang="en-NL" dirty="0"/>
          </a:p>
          <a:p>
            <a:r>
              <a:rPr lang="en-NL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observe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similarity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necessarily</a:t>
            </a:r>
            <a:r>
              <a:rPr lang="zh-CN" altLang="en-US" dirty="0"/>
              <a:t> </a:t>
            </a:r>
            <a:r>
              <a:rPr lang="en-US" altLang="zh-CN" dirty="0"/>
              <a:t>translate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perceived</a:t>
            </a:r>
            <a:r>
              <a:rPr lang="zh-CN" altLang="en-US" dirty="0"/>
              <a:t> </a:t>
            </a:r>
            <a:r>
              <a:rPr lang="en-US" altLang="zh-CN" dirty="0"/>
              <a:t>helpfulness.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analogy-based</a:t>
            </a:r>
            <a:r>
              <a:rPr lang="zh-CN" altLang="en-US" dirty="0"/>
              <a:t> </a:t>
            </a:r>
            <a:r>
              <a:rPr lang="en-US" altLang="zh-CN" dirty="0"/>
              <a:t>explanations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relational</a:t>
            </a:r>
            <a:r>
              <a:rPr lang="zh-CN" altLang="en-US" dirty="0"/>
              <a:t> </a:t>
            </a:r>
            <a:r>
              <a:rPr lang="en-US" altLang="zh-CN" dirty="0"/>
              <a:t>similarity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perceived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helpful.</a:t>
            </a:r>
            <a:r>
              <a:rPr lang="zh-CN" altLang="en-US" dirty="0"/>
              <a:t> 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BED27-12C5-6147-893A-157196F06FC5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1766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 our study, we observed that around</a:t>
            </a:r>
            <a:r>
              <a:rPr lang="zh-CN" altLang="en-US" dirty="0"/>
              <a:t> </a:t>
            </a:r>
            <a:r>
              <a:rPr lang="en-GB" dirty="0"/>
              <a:t>one third of generated analogies are not factually correct,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and that it can be difficult for workers to generate analogies that demonstrate a high Structural Correspondence and Relational Similarity.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Thus,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combined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commonsense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candidates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augment</a:t>
            </a:r>
            <a:r>
              <a:rPr lang="zh-CN" altLang="en-US" dirty="0"/>
              <a:t> </a:t>
            </a:r>
            <a:r>
              <a:rPr lang="en-US" altLang="zh-CN" dirty="0"/>
              <a:t>humans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task.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BED27-12C5-6147-893A-157196F06FC5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3638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concept-level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explainable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post-hoc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advice.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challenging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non-experts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hardly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endParaRPr lang="en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BED27-12C5-6147-893A-157196F06FC5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1079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can’t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asking,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non-experts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advice?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BED27-12C5-6147-893A-157196F06FC5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075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work,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propose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analogical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extra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understanding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two-fold: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BED27-12C5-6147-893A-157196F06FC5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6002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analogy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explain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idea.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Considering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understanding</a:t>
            </a:r>
            <a:r>
              <a:rPr lang="zh-CN" altLang="en-US" dirty="0"/>
              <a:t> </a:t>
            </a:r>
            <a:r>
              <a:rPr lang="en-US" altLang="zh-CN" dirty="0"/>
              <a:t>concept-level</a:t>
            </a:r>
            <a:r>
              <a:rPr lang="zh-CN" altLang="en-US" dirty="0"/>
              <a:t> </a:t>
            </a:r>
            <a:r>
              <a:rPr lang="en-US" altLang="zh-CN" dirty="0"/>
              <a:t>explanations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crossing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river.</a:t>
            </a:r>
            <a:r>
              <a:rPr lang="zh-CN" altLang="en-US" dirty="0"/>
              <a:t> </a:t>
            </a:r>
            <a:r>
              <a:rPr lang="en-US" altLang="zh-CN" dirty="0"/>
              <a:t>Experts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drive</a:t>
            </a:r>
            <a:r>
              <a:rPr lang="zh-CN" altLang="en-US" dirty="0"/>
              <a:t> </a:t>
            </a:r>
            <a:r>
              <a:rPr lang="en-US" altLang="zh-CN" dirty="0"/>
              <a:t>boats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reach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laypeople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experience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drive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boat,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shoes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walk.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cross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river,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bridge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walk</a:t>
            </a:r>
            <a:r>
              <a:rPr lang="zh-CN" altLang="en-US" dirty="0"/>
              <a:t> </a:t>
            </a:r>
            <a:r>
              <a:rPr lang="en-US" altLang="zh-CN" dirty="0"/>
              <a:t>on.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bridge</a:t>
            </a:r>
            <a:r>
              <a:rPr lang="zh-CN" altLang="en-US" dirty="0"/>
              <a:t> </a:t>
            </a:r>
            <a:r>
              <a:rPr lang="en-US" altLang="zh-CN" dirty="0"/>
              <a:t>here,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analogical</a:t>
            </a:r>
            <a:r>
              <a:rPr lang="zh-CN" altLang="en-US" dirty="0"/>
              <a:t> </a:t>
            </a:r>
            <a:r>
              <a:rPr lang="en-US" altLang="zh-CN" dirty="0"/>
              <a:t>inference,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walked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shoes.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BED27-12C5-6147-893A-157196F06FC5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607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prostate</a:t>
            </a:r>
            <a:r>
              <a:rPr lang="zh-CN" altLang="en-US" dirty="0"/>
              <a:t> </a:t>
            </a:r>
            <a:r>
              <a:rPr lang="en-US" altLang="zh-CN" dirty="0"/>
              <a:t>cancer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analogy-based</a:t>
            </a:r>
            <a:r>
              <a:rPr lang="zh-CN" altLang="en-US" dirty="0"/>
              <a:t> </a:t>
            </a:r>
            <a:r>
              <a:rPr lang="en-US" altLang="zh-CN" dirty="0"/>
              <a:t>explanations.</a:t>
            </a:r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complex</a:t>
            </a:r>
            <a:r>
              <a:rPr lang="zh-CN" altLang="en-US" dirty="0"/>
              <a:t> </a:t>
            </a:r>
            <a:r>
              <a:rPr lang="en-US" altLang="zh-CN" dirty="0"/>
              <a:t>terminology</a:t>
            </a:r>
            <a:r>
              <a:rPr lang="zh-CN" altLang="en-US" dirty="0"/>
              <a:t> </a:t>
            </a:r>
            <a:r>
              <a:rPr lang="en-US" altLang="zh-CN" dirty="0"/>
              <a:t>cribriform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fused</a:t>
            </a:r>
            <a:r>
              <a:rPr lang="zh-CN" altLang="en-US" dirty="0"/>
              <a:t> </a:t>
            </a:r>
            <a:r>
              <a:rPr lang="en-US" altLang="zh-CN" dirty="0"/>
              <a:t>glands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needle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biopsy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quite</a:t>
            </a:r>
            <a:r>
              <a:rPr lang="zh-CN" altLang="en-US" dirty="0"/>
              <a:t> </a:t>
            </a:r>
            <a:r>
              <a:rPr lang="en-US" altLang="zh-CN" dirty="0"/>
              <a:t>challenging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understand.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BED27-12C5-6147-893A-157196F06FC5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0633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analogical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(target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familiar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(source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domain).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clarify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means,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commonsense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“It’s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unicorn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head”.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point,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image,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indicative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prostate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BED27-12C5-6147-893A-157196F06FC5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9561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work,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mainly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questions.</a:t>
            </a:r>
          </a:p>
          <a:p>
            <a:r>
              <a:rPr lang="en-US" altLang="zh-CN" dirty="0"/>
              <a:t>First,</a:t>
            </a:r>
          </a:p>
          <a:p>
            <a:r>
              <a:rPr lang="en-US" altLang="zh-CN" dirty="0"/>
              <a:t>Second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BED27-12C5-6147-893A-157196F06FC5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8037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question,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synthesized</a:t>
            </a:r>
            <a:r>
              <a:rPr lang="en-GB" dirty="0"/>
              <a:t> a Structured Set of Dimensions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literature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analogy.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/>
              <a:t>one,</a:t>
            </a:r>
            <a:r>
              <a:rPr lang="zh-CN" altLang="en-US" dirty="0"/>
              <a:t> </a:t>
            </a:r>
            <a:r>
              <a:rPr lang="en-GB" dirty="0"/>
              <a:t>we designed a novel </a:t>
            </a:r>
            <a:r>
              <a:rPr lang="en-US" altLang="zh-CN" dirty="0"/>
              <a:t>crowd-based</a:t>
            </a:r>
            <a:r>
              <a:rPr lang="zh-CN" altLang="en-US" dirty="0"/>
              <a:t> </a:t>
            </a:r>
            <a:r>
              <a:rPr lang="en-GB" dirty="0"/>
              <a:t>analogy generation method.</a:t>
            </a:r>
            <a:endParaRPr lang="en-NL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BED27-12C5-6147-893A-157196F06FC5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341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3F6C-FA33-0B48-AF5B-AB68799DE901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3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FFAF-1124-8B46-91C8-B014AC740EF2}" type="datetime1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9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2289-5606-3747-8397-1E49A42254A8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6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7498-9F1D-F848-86C7-85C8F88804EB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9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43F7-DCB8-0644-9974-A1A78A11FDED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3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CF87-EEF0-4D4F-9A9C-AB511EAEC5FC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0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D420-836B-9940-8D36-D9250208F190}" type="datetime1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6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55AD-EA50-0746-B63F-BB92270DF168}" type="datetime1">
              <a:rPr lang="en-US" smtClean="0"/>
              <a:t>10/19/22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2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C589-2561-E34B-96E6-87193AB085B2}" type="datetime1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8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11A4-81D5-F743-B6CD-79D050191883}" type="datetime1">
              <a:rPr lang="en-US" smtClean="0"/>
              <a:t>10/19/22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1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CBF3-FA57-8E4B-AC51-721357C3F6D9}" type="datetime1">
              <a:rPr lang="en-US" smtClean="0"/>
              <a:t>10/19/22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3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F937-8353-B64A-BDE7-A84C6504985B}" type="datetime1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3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6701D-672E-AB45-A0EB-E0024459B836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4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01" r:id="rId5"/>
    <p:sldLayoutId id="2147483702" r:id="rId6"/>
    <p:sldLayoutId id="2147483708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sv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E3202-3CE8-6D2D-4CDE-FDA12C1392CB}"/>
              </a:ext>
            </a:extLst>
          </p:cNvPr>
          <p:cNvSpPr txBox="1">
            <a:spLocks/>
          </p:cNvSpPr>
          <p:nvPr/>
        </p:nvSpPr>
        <p:spPr>
          <a:xfrm>
            <a:off x="222972" y="461936"/>
            <a:ext cx="4756991" cy="4366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3500" i="0" dirty="0">
                <a:solidFill>
                  <a:srgbClr val="002060"/>
                </a:solidFill>
                <a:latin typeface="Tw Cen MT" panose="020B0602020104020603" pitchFamily="34" charset="77"/>
                <a:ea typeface="+mn-ea"/>
                <a:cs typeface="+mn-cs"/>
              </a:rPr>
              <a:t>It </a:t>
            </a:r>
            <a:r>
              <a:rPr lang="en-US" altLang="zh-CN" sz="3500" i="0" dirty="0">
                <a:solidFill>
                  <a:srgbClr val="002060"/>
                </a:solidFill>
                <a:latin typeface="Tw Cen MT" panose="020B0602020104020603" pitchFamily="34" charset="77"/>
                <a:ea typeface="+mn-ea"/>
                <a:cs typeface="+mn-cs"/>
              </a:rPr>
              <a:t>I</a:t>
            </a:r>
            <a:r>
              <a:rPr lang="en-US" sz="3500" i="0" dirty="0">
                <a:solidFill>
                  <a:srgbClr val="002060"/>
                </a:solidFill>
                <a:latin typeface="Tw Cen MT" panose="020B0602020104020603" pitchFamily="34" charset="77"/>
                <a:ea typeface="+mn-ea"/>
                <a:cs typeface="+mn-cs"/>
              </a:rPr>
              <a:t>s Like Finding a Polar Bear in the Savannah! </a:t>
            </a:r>
            <a:r>
              <a:rPr lang="en-US" sz="3500" b="1" i="0" dirty="0">
                <a:solidFill>
                  <a:srgbClr val="002060"/>
                </a:solidFill>
                <a:latin typeface="Tw Cen MT" panose="020B0602020104020603" pitchFamily="34" charset="77"/>
                <a:ea typeface="+mn-ea"/>
                <a:cs typeface="+mn-cs"/>
              </a:rPr>
              <a:t>Concept-level AI Explanations with Analogical Inference from Commonsense Knowledge</a:t>
            </a: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1800" i="0" dirty="0">
              <a:latin typeface="Tw Cen MT" panose="020B0602020104020603" pitchFamily="34" charset="77"/>
              <a:ea typeface="+mn-ea"/>
              <a:cs typeface="+mn-cs"/>
            </a:endParaRP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GB" sz="3100" b="1" i="0" u="sng" dirty="0" err="1">
                <a:solidFill>
                  <a:srgbClr val="00B0F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Gaole</a:t>
            </a:r>
            <a:r>
              <a:rPr lang="en-GB" sz="3100" b="1" i="0" u="sng" dirty="0">
                <a:solidFill>
                  <a:srgbClr val="00B0F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He</a:t>
            </a:r>
            <a:r>
              <a:rPr lang="en-GB" sz="3100" b="1" i="0" dirty="0">
                <a:solidFill>
                  <a:srgbClr val="00B0F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, Agathe Balayn, </a:t>
            </a: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GB" sz="3100" b="1" i="0" dirty="0">
                <a:solidFill>
                  <a:srgbClr val="00B0F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Stefan Buijsman,  Jie Yang, </a:t>
            </a: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GB" sz="3100" b="1" i="0" dirty="0">
                <a:solidFill>
                  <a:srgbClr val="00B0F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Ujwal Gadiraju</a:t>
            </a:r>
            <a:endParaRPr lang="en-NL" sz="3100" b="1" i="0">
              <a:solidFill>
                <a:srgbClr val="00B0F0"/>
              </a:solidFill>
              <a:latin typeface="Tw Cen MT" panose="020B0602020104020603" pitchFamily="34" charset="77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2800" i="0" dirty="0">
              <a:latin typeface="Tw Cen MT" panose="020B0602020104020603" pitchFamily="34" charset="77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6A6A18-2B6A-7C19-ED39-4891ACDFE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2"/>
          <a:stretch/>
        </p:blipFill>
        <p:spPr bwMode="auto"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6564B-33EF-59DC-318E-C94198F1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38582" y="6356350"/>
            <a:ext cx="14152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ED4C1D7-FE97-BED7-8564-D63B54A07A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31" b="1"/>
          <a:stretch/>
        </p:blipFill>
        <p:spPr>
          <a:xfrm>
            <a:off x="58110" y="5503867"/>
            <a:ext cx="2305254" cy="1499632"/>
          </a:xfrm>
          <a:custGeom>
            <a:avLst/>
            <a:gdLst/>
            <a:ahLst/>
            <a:cxnLst/>
            <a:rect l="l" t="t" r="r" b="b"/>
            <a:pathLst>
              <a:path w="6481158" h="4216187">
                <a:moveTo>
                  <a:pt x="159680" y="0"/>
                </a:moveTo>
                <a:lnTo>
                  <a:pt x="6481158" y="0"/>
                </a:lnTo>
                <a:lnTo>
                  <a:pt x="6481158" y="4216187"/>
                </a:lnTo>
                <a:lnTo>
                  <a:pt x="629980" y="4216187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</p:pic>
      <p:pic>
        <p:nvPicPr>
          <p:cNvPr id="7" name="Picture 6" descr="A red sign with black text&#10;&#10;Description automatically generated with low confidence">
            <a:extLst>
              <a:ext uri="{FF2B5EF4-FFF2-40B4-BE49-F238E27FC236}">
                <a16:creationId xmlns:a16="http://schemas.microsoft.com/office/drawing/2014/main" id="{A5D38700-C809-5DBA-203D-3218222E0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900" y="5485239"/>
            <a:ext cx="1723526" cy="105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1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02AD-6599-604D-9E29-7D5B72CC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Analogy</a:t>
            </a:r>
            <a:r>
              <a:rPr lang="zh-CN" altLang="en-US" i="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Evaluation</a:t>
            </a:r>
            <a:endParaRPr lang="en-NL" i="0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  <p:pic>
        <p:nvPicPr>
          <p:cNvPr id="4" name="Google Shape;137;p24">
            <a:extLst>
              <a:ext uri="{FF2B5EF4-FFF2-40B4-BE49-F238E27FC236}">
                <a16:creationId xmlns:a16="http://schemas.microsoft.com/office/drawing/2014/main" id="{6039ED9D-67D8-2B3A-9FBF-10851320418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83" y="2208751"/>
            <a:ext cx="11178633" cy="33827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8;p24">
            <a:extLst>
              <a:ext uri="{FF2B5EF4-FFF2-40B4-BE49-F238E27FC236}">
                <a16:creationId xmlns:a16="http://schemas.microsoft.com/office/drawing/2014/main" id="{BD6A66B9-3EB2-CCDF-3153-39B10F7153D8}"/>
              </a:ext>
            </a:extLst>
          </p:cNvPr>
          <p:cNvSpPr txBox="1"/>
          <p:nvPr/>
        </p:nvSpPr>
        <p:spPr>
          <a:xfrm>
            <a:off x="1662675" y="5671751"/>
            <a:ext cx="886665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w Cen MT" panose="020B0602020104020603" pitchFamily="34" charset="77"/>
                <a:cs typeface="Times New Roman" panose="02020603050405020304" pitchFamily="18" charset="0"/>
              </a:rPr>
              <a:t>Tab</a:t>
            </a:r>
            <a:r>
              <a:rPr lang="en-US" altLang="zh-CN" dirty="0">
                <a:latin typeface="Tw Cen MT" panose="020B0602020104020603" pitchFamily="34" charset="77"/>
                <a:cs typeface="Times New Roman" panose="02020603050405020304" pitchFamily="18" charset="0"/>
              </a:rPr>
              <a:t>le</a:t>
            </a:r>
            <a:r>
              <a:rPr lang="en-GB" dirty="0">
                <a:latin typeface="Tw Cen MT" panose="020B0602020104020603" pitchFamily="34" charset="77"/>
                <a:cs typeface="Times New Roman" panose="02020603050405020304" pitchFamily="18" charset="0"/>
              </a:rPr>
              <a:t>. Structured dimensions used in qualitative assessment of analogy-based explanations</a:t>
            </a:r>
            <a:endParaRPr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31879-DE7F-D292-717C-146B1145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98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8B10F-9B34-E2B7-F019-7DA3F178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CN" sz="4000" i="0" dirty="0">
                <a:latin typeface="Tw Cen MT" panose="020B0602020104020603" pitchFamily="34" charset="77"/>
                <a:cs typeface="Times New Roman" panose="02020603050405020304" pitchFamily="18" charset="0"/>
              </a:rPr>
              <a:t>Crowdsourced Analogy Generation</a:t>
            </a:r>
            <a:endParaRPr lang="en-US" sz="4000" i="0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98C96-D140-8F9E-EAB5-528755481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23381"/>
            <a:ext cx="4354573" cy="355358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l"/>
            <a:r>
              <a:rPr lang="en-US" altLang="zh-CN" sz="2400" cap="none" dirty="0">
                <a:latin typeface="Tw Cen MT" panose="020B0602020104020603" pitchFamily="34" charset="77"/>
                <a:cs typeface="Times New Roman" panose="02020603050405020304" pitchFamily="18" charset="0"/>
              </a:rPr>
              <a:t>Analogy</a:t>
            </a:r>
            <a:r>
              <a:rPr lang="zh-CN" altLang="en-US" sz="2400" cap="none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cap="none" dirty="0">
                <a:latin typeface="Tw Cen MT" panose="020B0602020104020603" pitchFamily="34" charset="77"/>
                <a:cs typeface="Times New Roman" panose="02020603050405020304" pitchFamily="18" charset="0"/>
              </a:rPr>
              <a:t>generation</a:t>
            </a:r>
            <a:r>
              <a:rPr lang="zh-CN" altLang="en-US" sz="2400" cap="none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cap="none" dirty="0">
                <a:latin typeface="Tw Cen MT" panose="020B0602020104020603" pitchFamily="34" charset="77"/>
                <a:cs typeface="Times New Roman" panose="02020603050405020304" pitchFamily="18" charset="0"/>
              </a:rPr>
              <a:t>tasks</a:t>
            </a:r>
            <a:endParaRPr lang="en-GB" sz="2400" cap="none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Calorie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dataset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(two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labels)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Places dataset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(</a:t>
            </a:r>
            <a:r>
              <a:rPr lang="en-GB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six labels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)</a:t>
            </a:r>
            <a:endParaRPr lang="en-GB" sz="2400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Google Shape;130;p23">
            <a:extLst>
              <a:ext uri="{FF2B5EF4-FFF2-40B4-BE49-F238E27FC236}">
                <a16:creationId xmlns:a16="http://schemas.microsoft.com/office/drawing/2014/main" id="{79B1D993-420B-2853-8D87-E02A13B9614E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62786" y="1811851"/>
            <a:ext cx="5789944" cy="2813938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79D63-2A9E-9B67-1DDA-65958A51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132EB-43DF-19F0-26A4-C9941C084322}"/>
              </a:ext>
            </a:extLst>
          </p:cNvPr>
          <p:cNvSpPr txBox="1"/>
          <p:nvPr/>
        </p:nvSpPr>
        <p:spPr>
          <a:xfrm>
            <a:off x="6002878" y="4910897"/>
            <a:ext cx="5416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User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Task: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Describe</a:t>
            </a:r>
            <a:r>
              <a:rPr lang="en-GB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the relevance of observed concept(s) to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give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label</a:t>
            </a:r>
            <a:endParaRPr lang="en-NL" sz="2400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482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A9316-DDE0-3D9D-92E8-69572F26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Analogy</a:t>
            </a:r>
            <a:r>
              <a:rPr lang="zh-CN" altLang="en-US" i="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Generation</a:t>
            </a:r>
            <a:r>
              <a:rPr lang="zh-CN" altLang="en-US" i="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Procedure</a:t>
            </a:r>
            <a:endParaRPr lang="en-NL" i="0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EDBC2-2704-417B-14EF-0DAA734D5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400" b="1" dirty="0">
                <a:latin typeface="Tw Cen MT" panose="020B0602020104020603" pitchFamily="34" charset="77"/>
                <a:cs typeface="Times New Roman" panose="02020603050405020304" pitchFamily="18" charset="0"/>
              </a:rPr>
              <a:t>Procedure</a:t>
            </a:r>
          </a:p>
          <a:p>
            <a:pPr lvl="1">
              <a:buFont typeface="Wingdings" pitchFamily="2" charset="2"/>
              <a:buChar char="q"/>
            </a:pPr>
            <a:r>
              <a:rPr lang="en-GB" dirty="0">
                <a:latin typeface="Tw Cen MT" panose="020B0602020104020603" pitchFamily="34" charset="77"/>
                <a:cs typeface="Times New Roman" panose="02020603050405020304" pitchFamily="18" charset="0"/>
              </a:rPr>
              <a:t> Participants select a template to describe the relevance level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dirty="0">
                <a:latin typeface="Tw Cen MT" panose="020B0602020104020603" pitchFamily="34" charset="77"/>
                <a:cs typeface="Times New Roman" panose="02020603050405020304" pitchFamily="18" charset="0"/>
              </a:rPr>
              <a:t> Refer</a:t>
            </a:r>
            <a:r>
              <a:rPr lang="en-GB" dirty="0">
                <a:latin typeface="Tw Cen MT" panose="020B0602020104020603" pitchFamily="34" charset="77"/>
                <a:cs typeface="Times New Roman" panose="02020603050405020304" pitchFamily="18" charset="0"/>
              </a:rPr>
              <a:t> to examples and everyday domains as hints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dirty="0">
                <a:latin typeface="Tw Cen MT" panose="020B0602020104020603" pitchFamily="34" charset="77"/>
                <a:cs typeface="Times New Roman" panose="02020603050405020304" pitchFamily="18" charset="0"/>
              </a:rPr>
              <a:t> F</a:t>
            </a:r>
            <a:r>
              <a:rPr lang="en-GB" dirty="0">
                <a:latin typeface="Tw Cen MT" panose="020B0602020104020603" pitchFamily="34" charset="77"/>
                <a:cs typeface="Times New Roman" panose="02020603050405020304" pitchFamily="18" charset="0"/>
              </a:rPr>
              <a:t>ill in concepts in placeholders to generate analogy</a:t>
            </a:r>
          </a:p>
        </p:txBody>
      </p:sp>
      <p:pic>
        <p:nvPicPr>
          <p:cNvPr id="4" name="Google Shape;128;p2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82945B-D262-D849-5B08-0E6F1AAD7388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800986" y="827443"/>
            <a:ext cx="4747547" cy="5231458"/>
          </a:xfrm>
          <a:prstGeom prst="rect">
            <a:avLst/>
          </a:prstGeo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0BD1C-57DE-69A6-7CA7-4139D35D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Google Shape;129;p23">
            <a:extLst>
              <a:ext uri="{FF2B5EF4-FFF2-40B4-BE49-F238E27FC236}">
                <a16:creationId xmlns:a16="http://schemas.microsoft.com/office/drawing/2014/main" id="{0036A4C0-F3E8-D67C-EC1B-758FD523EF66}"/>
              </a:ext>
            </a:extLst>
          </p:cNvPr>
          <p:cNvSpPr txBox="1"/>
          <p:nvPr/>
        </p:nvSpPr>
        <p:spPr>
          <a:xfrm>
            <a:off x="6800986" y="5535756"/>
            <a:ext cx="4747547" cy="52314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300" dirty="0">
                <a:solidFill>
                  <a:srgbClr val="FFFFFF"/>
                </a:solidFill>
              </a:rPr>
              <a:t>Fig . Analogy generation Interface</a:t>
            </a:r>
          </a:p>
        </p:txBody>
      </p:sp>
    </p:spTree>
    <p:extLst>
      <p:ext uri="{BB962C8B-B14F-4D97-AF65-F5344CB8AC3E}">
        <p14:creationId xmlns:p14="http://schemas.microsoft.com/office/powerpoint/2010/main" val="3977265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F1CC1-21A9-2298-6480-91E81616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745D5FD-8AE4-ABA2-4932-7154A1FC6F5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i="0">
                <a:latin typeface="Tw Cen MT" panose="020B0602020104020603" pitchFamily="34" charset="77"/>
                <a:cs typeface="Times New Roman" panose="02020603050405020304" pitchFamily="18" charset="0"/>
              </a:rPr>
              <a:t>Experimental</a:t>
            </a:r>
            <a:r>
              <a:rPr lang="zh-CN" altLang="en-US" sz="5400" i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5400" i="0">
                <a:latin typeface="Tw Cen MT" panose="020B0602020104020603" pitchFamily="34" charset="77"/>
                <a:cs typeface="Times New Roman" panose="02020603050405020304" pitchFamily="18" charset="0"/>
              </a:rPr>
              <a:t>Setup</a:t>
            </a:r>
            <a:endParaRPr lang="en-NL" sz="5400" i="0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AEBDF8C-42A4-D68A-DC7D-A9A663FC0658}"/>
              </a:ext>
            </a:extLst>
          </p:cNvPr>
          <p:cNvGraphicFramePr>
            <a:graphicFrameLocks/>
          </p:cNvGraphicFramePr>
          <p:nvPr/>
        </p:nvGraphicFramePr>
        <p:xfrm>
          <a:off x="838200" y="1690689"/>
          <a:ext cx="10987216" cy="448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7205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4CE5-E233-EDD4-35DD-00105FBD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latin typeface="Tw Cen MT" panose="020B0602020104020603" pitchFamily="34" charset="77"/>
                <a:cs typeface="Times New Roman" panose="02020603050405020304" pitchFamily="18" charset="0"/>
              </a:rPr>
              <a:t>How Qualitative Dimensions Affect The Perceived Helpfulness</a:t>
            </a:r>
            <a:endParaRPr lang="en-NL" i="0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D2099-6C30-144F-1935-6F4C6A743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1162594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Spearman rank-order correlation coefficients between Helpfulness and the other Likert-based dimensions</a:t>
            </a:r>
            <a:endParaRPr lang="en-NL" sz="2400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C041EC-E82E-5A77-9958-445A8C1B5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49399"/>
              </p:ext>
            </p:extLst>
          </p:nvPr>
        </p:nvGraphicFramePr>
        <p:xfrm>
          <a:off x="2032000" y="3005664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073311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0807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35116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Dimensions</a:t>
                      </a:r>
                      <a:endParaRPr lang="en-N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N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N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630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Correspondence</a:t>
                      </a:r>
                      <a:endParaRPr lang="en-N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0.191</a:t>
                      </a:r>
                      <a:endParaRPr lang="en-N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</a:t>
                      </a:r>
                      <a:endParaRPr lang="en-N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38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Relational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Similarity</a:t>
                      </a:r>
                      <a:endParaRPr lang="en-N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0.374</a:t>
                      </a:r>
                      <a:endParaRPr lang="en-N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N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14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Familiarity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0.312</a:t>
                      </a:r>
                      <a:endParaRPr lang="en-N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N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476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0.445</a:t>
                      </a:r>
                      <a:endParaRPr lang="en-N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N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4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0.467</a:t>
                      </a:r>
                      <a:endParaRPr lang="en-N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NL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9901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DB0CBF2-CD3D-D41C-A11A-B812606210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690" y="5440178"/>
                <a:ext cx="10882617" cy="10526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b="0" i="0" dirty="0">
                    <a:solidFill>
                      <a:srgbClr val="C00000"/>
                    </a:solidFill>
                    <a:effectLst/>
                    <a:latin typeface="Tw Cen MT" panose="020B0602020104020603" pitchFamily="34" charset="77"/>
                    <a:cs typeface="Times New Roman" panose="02020603050405020304" pitchFamily="18" charset="0"/>
                  </a:rPr>
                  <a:t>Our</a:t>
                </a:r>
                <a:r>
                  <a:rPr lang="zh-CN" altLang="en-US" sz="2400" b="0" i="0" dirty="0">
                    <a:solidFill>
                      <a:srgbClr val="C00000"/>
                    </a:solidFill>
                    <a:effectLst/>
                    <a:latin typeface="Tw Cen MT" panose="020B0602020104020603" pitchFamily="34" charset="77"/>
                    <a:cs typeface="Times New Roman" panose="02020603050405020304" pitchFamily="18" charset="0"/>
                  </a:rPr>
                  <a:t> </a:t>
                </a:r>
                <a:r>
                  <a:rPr lang="en-GB" sz="2400" b="0" i="0" dirty="0">
                    <a:solidFill>
                      <a:srgbClr val="C00000"/>
                    </a:solidFill>
                    <a:effectLst/>
                    <a:latin typeface="Tw Cen MT" panose="020B0602020104020603" pitchFamily="34" charset="77"/>
                    <a:cs typeface="Times New Roman" panose="02020603050405020304" pitchFamily="18" charset="0"/>
                  </a:rPr>
                  <a:t>qualitative dimensions are substantially indicative of their perceived helpfulness. </a:t>
                </a:r>
              </a:p>
              <a:p>
                <a:r>
                  <a:rPr lang="en-US" altLang="zh-CN" sz="2400" dirty="0">
                    <a:solidFill>
                      <a:srgbClr val="C00000"/>
                    </a:solidFill>
                    <a:latin typeface="Tw Cen MT" panose="020B0602020104020603" pitchFamily="34" charset="77"/>
                    <a:cs typeface="Times New Roman" panose="02020603050405020304" pitchFamily="18" charset="0"/>
                  </a:rPr>
                  <a:t>Better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Tw Cen MT" panose="020B0602020104020603" pitchFamily="34" charset="77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w Cen MT" panose="020B0602020104020603" pitchFamily="34" charset="77"/>
                    <a:cs typeface="Times New Roman" panose="02020603050405020304" pitchFamily="18" charset="0"/>
                  </a:rPr>
                  <a:t>quality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Tw Cen MT" panose="020B0602020104020603" pitchFamily="34" charset="7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2400" b="0" i="0" dirty="0">
                    <a:solidFill>
                      <a:srgbClr val="C00000"/>
                    </a:solidFill>
                    <a:effectLst/>
                    <a:latin typeface="Tw Cen MT" panose="020B0602020104020603" pitchFamily="34" charset="77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i="0" dirty="0">
                    <a:solidFill>
                      <a:srgbClr val="C00000"/>
                    </a:solidFill>
                    <a:effectLst/>
                    <a:latin typeface="Tw Cen MT" panose="020B0602020104020603" pitchFamily="34" charset="77"/>
                    <a:cs typeface="Times New Roman" panose="02020603050405020304" pitchFamily="18" charset="0"/>
                  </a:rPr>
                  <a:t>higher</a:t>
                </a:r>
                <a:r>
                  <a:rPr lang="zh-CN" altLang="en-US" sz="2400" b="0" i="0" dirty="0">
                    <a:solidFill>
                      <a:srgbClr val="C00000"/>
                    </a:solidFill>
                    <a:effectLst/>
                    <a:latin typeface="Tw Cen MT" panose="020B0602020104020603" pitchFamily="34" charset="77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i="0" dirty="0">
                    <a:solidFill>
                      <a:srgbClr val="C00000"/>
                    </a:solidFill>
                    <a:effectLst/>
                    <a:latin typeface="Tw Cen MT" panose="020B0602020104020603" pitchFamily="34" charset="77"/>
                    <a:cs typeface="Times New Roman" panose="02020603050405020304" pitchFamily="18" charset="0"/>
                  </a:rPr>
                  <a:t>perceived</a:t>
                </a:r>
                <a:r>
                  <a:rPr lang="zh-CN" altLang="en-US" sz="2400" b="0" i="0" dirty="0">
                    <a:solidFill>
                      <a:srgbClr val="C00000"/>
                    </a:solidFill>
                    <a:effectLst/>
                    <a:latin typeface="Tw Cen MT" panose="020B0602020104020603" pitchFamily="34" charset="77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i="0" dirty="0">
                    <a:solidFill>
                      <a:srgbClr val="C00000"/>
                    </a:solidFill>
                    <a:effectLst/>
                    <a:latin typeface="Tw Cen MT" panose="020B0602020104020603" pitchFamily="34" charset="77"/>
                    <a:cs typeface="Times New Roman" panose="02020603050405020304" pitchFamily="18" charset="0"/>
                  </a:rPr>
                  <a:t>helpfulness</a:t>
                </a:r>
                <a:endParaRPr lang="en-GB" sz="2400" b="0" i="0" dirty="0">
                  <a:solidFill>
                    <a:srgbClr val="C00000"/>
                  </a:solidFill>
                  <a:effectLst/>
                  <a:latin typeface="Tw Cen MT" panose="020B0602020104020603" pitchFamily="34" charset="7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DB0CBF2-CD3D-D41C-A11A-B81260621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90" y="5440178"/>
                <a:ext cx="10882617" cy="1052697"/>
              </a:xfrm>
              <a:prstGeom prst="rect">
                <a:avLst/>
              </a:prstGeom>
              <a:blipFill>
                <a:blip r:embed="rId3"/>
                <a:stretch>
                  <a:fillRect l="-699" t="-4762" b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B8FEE-D9A1-7CE4-F95D-F1FA2BBF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9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F348-73CD-C3A6-7A96-36B5C31E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Context</a:t>
            </a:r>
            <a:r>
              <a:rPr lang="zh-CN" altLang="en-US" i="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Matters</a:t>
            </a:r>
            <a:endParaRPr lang="en-NL" i="0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E21D-3C04-D8FB-AC87-E8E585ED8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843954" cy="416052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explanations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generated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with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places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dataset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show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much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higher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w Cen MT" panose="020B0602020104020603" pitchFamily="34" charset="77"/>
                <a:cs typeface="Times New Roman" panose="02020603050405020304" pitchFamily="18" charset="0"/>
              </a:rPr>
              <a:t>Relational</a:t>
            </a:r>
            <a:r>
              <a:rPr lang="zh-CN" altLang="en-US" sz="2400" b="1" i="1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w Cen MT" panose="020B0602020104020603" pitchFamily="34" charset="77"/>
                <a:cs typeface="Times New Roman" panose="02020603050405020304" pitchFamily="18" charset="0"/>
              </a:rPr>
              <a:t>Similarity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than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ones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generated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from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calorie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dataset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(with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significance)</a:t>
            </a:r>
          </a:p>
          <a:p>
            <a:pPr marL="0" indent="0">
              <a:buNone/>
            </a:pPr>
            <a:endParaRPr lang="en-US" altLang="zh-CN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w Cen MT" panose="020B0602020104020603" pitchFamily="34" charset="77"/>
                <a:cs typeface="Times New Roman" panose="02020603050405020304" pitchFamily="18" charset="0"/>
              </a:rPr>
              <a:t>Potential</a:t>
            </a:r>
            <a:r>
              <a:rPr lang="zh-CN" altLang="en-US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w Cen MT" panose="020B0602020104020603" pitchFamily="34" charset="77"/>
                <a:cs typeface="Times New Roman" panose="02020603050405020304" pitchFamily="18" charset="0"/>
              </a:rPr>
              <a:t>Cause</a:t>
            </a:r>
          </a:p>
          <a:p>
            <a:pPr marL="457200" lvl="1" indent="0">
              <a:buNone/>
            </a:pPr>
            <a:r>
              <a:rPr lang="en-US" altLang="zh-CN" dirty="0">
                <a:latin typeface="Tw Cen MT" panose="020B0602020104020603" pitchFamily="34" charset="77"/>
                <a:cs typeface="Times New Roman" panose="02020603050405020304" pitchFamily="18" charset="0"/>
              </a:rPr>
              <a:t>T</a:t>
            </a:r>
            <a:r>
              <a:rPr lang="en-US" altLang="zh-CN" b="0" i="0" dirty="0">
                <a:effectLst/>
                <a:latin typeface="Tw Cen MT" panose="020B0602020104020603" pitchFamily="34" charset="77"/>
                <a:cs typeface="Times New Roman" panose="02020603050405020304" pitchFamily="18" charset="0"/>
              </a:rPr>
              <a:t>he</a:t>
            </a:r>
            <a:r>
              <a:rPr lang="en-GB" b="0" i="0" dirty="0">
                <a:effectLst/>
                <a:latin typeface="Tw Cen MT" panose="020B0602020104020603" pitchFamily="34" charset="77"/>
                <a:cs typeface="Times New Roman" panose="02020603050405020304" pitchFamily="18" charset="0"/>
              </a:rPr>
              <a:t> relationship between “concept” and “label” in the </a:t>
            </a:r>
            <a:r>
              <a:rPr lang="en-US" altLang="zh-CN" b="0" i="0" dirty="0">
                <a:effectLst/>
                <a:latin typeface="Tw Cen MT" panose="020B0602020104020603" pitchFamily="34" charset="77"/>
                <a:cs typeface="Times New Roman" panose="02020603050405020304" pitchFamily="18" charset="0"/>
              </a:rPr>
              <a:t>place</a:t>
            </a:r>
            <a:r>
              <a:rPr lang="zh-CN" altLang="en-US" b="0" i="0" dirty="0">
                <a:effectLst/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w Cen MT" panose="020B0602020104020603" pitchFamily="34" charset="77"/>
                <a:cs typeface="Times New Roman" panose="02020603050405020304" pitchFamily="18" charset="0"/>
              </a:rPr>
              <a:t>dataset</a:t>
            </a:r>
            <a:r>
              <a:rPr lang="en-GB" b="0" i="0" dirty="0">
                <a:effectLst/>
                <a:latin typeface="Tw Cen MT" panose="020B0602020104020603" pitchFamily="34" charset="77"/>
                <a:cs typeface="Times New Roman" panose="02020603050405020304" pitchFamily="18" charset="0"/>
              </a:rPr>
              <a:t> is</a:t>
            </a:r>
            <a:r>
              <a:rPr lang="zh-CN" altLang="en-US" b="0" i="0" dirty="0">
                <a:effectLst/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GB" b="0" i="0" dirty="0">
                <a:effectLst/>
                <a:latin typeface="Tw Cen MT" panose="020B0602020104020603" pitchFamily="34" charset="77"/>
                <a:cs typeface="Times New Roman" panose="02020603050405020304" pitchFamily="18" charset="0"/>
              </a:rPr>
              <a:t>more explicit than in the </a:t>
            </a:r>
            <a:r>
              <a:rPr lang="en-US" altLang="zh-CN" b="0" i="0" dirty="0">
                <a:effectLst/>
                <a:latin typeface="Tw Cen MT" panose="020B0602020104020603" pitchFamily="34" charset="77"/>
                <a:cs typeface="Times New Roman" panose="02020603050405020304" pitchFamily="18" charset="0"/>
              </a:rPr>
              <a:t>calorie</a:t>
            </a:r>
            <a:r>
              <a:rPr lang="en-GB" b="0" i="0" dirty="0">
                <a:effectLst/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b="0" i="0" dirty="0">
                <a:effectLst/>
                <a:latin typeface="Tw Cen MT" panose="020B0602020104020603" pitchFamily="34" charset="77"/>
                <a:cs typeface="Times New Roman" panose="02020603050405020304" pitchFamily="18" charset="0"/>
              </a:rPr>
              <a:t>dataset</a:t>
            </a:r>
            <a:r>
              <a:rPr lang="en-GB" b="0" i="0" dirty="0">
                <a:effectLst/>
                <a:latin typeface="Tw Cen MT" panose="020B0602020104020603" pitchFamily="34" charset="77"/>
                <a:cs typeface="Times New Roman" panose="02020603050405020304" pitchFamily="18" charset="0"/>
              </a:rPr>
              <a:t>. </a:t>
            </a:r>
            <a:endParaRPr lang="en-NL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A23D0-F6F9-442B-7676-09083A9F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A picture containing dessert&#10;&#10;Description automatically generated">
            <a:extLst>
              <a:ext uri="{FF2B5EF4-FFF2-40B4-BE49-F238E27FC236}">
                <a16:creationId xmlns:a16="http://schemas.microsoft.com/office/drawing/2014/main" id="{46BDE302-7843-9833-F78B-950617D66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429" y="1154327"/>
            <a:ext cx="3416300" cy="3695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D01349-46E2-E34E-7CB2-8F3EA329E756}"/>
              </a:ext>
            </a:extLst>
          </p:cNvPr>
          <p:cNvSpPr txBox="1"/>
          <p:nvPr/>
        </p:nvSpPr>
        <p:spPr>
          <a:xfrm>
            <a:off x="6682154" y="5003024"/>
            <a:ext cx="47851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1800" dirty="0">
                <a:latin typeface="Tw Cen MT" panose="020B0602020104020603" pitchFamily="34" charset="77"/>
                <a:cs typeface="Times New Roman" panose="02020603050405020304" pitchFamily="18" charset="0"/>
              </a:rPr>
              <a:t>Example</a:t>
            </a:r>
            <a:r>
              <a:rPr lang="zh-CN" altLang="en-US" sz="18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w Cen MT" panose="020B0602020104020603" pitchFamily="34" charset="77"/>
                <a:cs typeface="Times New Roman" panose="02020603050405020304" pitchFamily="18" charset="0"/>
              </a:rPr>
              <a:t>from</a:t>
            </a:r>
            <a:r>
              <a:rPr lang="zh-CN" altLang="en-US" sz="18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w Cen MT" panose="020B0602020104020603" pitchFamily="34" charset="77"/>
                <a:cs typeface="Times New Roman" panose="02020603050405020304" pitchFamily="18" charset="0"/>
              </a:rPr>
              <a:t>Calorie</a:t>
            </a:r>
            <a:r>
              <a:rPr lang="zh-CN" altLang="en-US" sz="18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w Cen MT" panose="020B0602020104020603" pitchFamily="34" charset="77"/>
                <a:cs typeface="Times New Roman" panose="02020603050405020304" pitchFamily="18" charset="0"/>
              </a:rPr>
              <a:t>dataset:</a:t>
            </a:r>
            <a:r>
              <a:rPr lang="zh-CN" altLang="en-US" sz="18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GB" sz="1800" dirty="0">
                <a:latin typeface="Tw Cen MT" panose="020B0602020104020603" pitchFamily="34" charset="77"/>
                <a:cs typeface="Times New Roman" panose="02020603050405020304" pitchFamily="18" charset="0"/>
              </a:rPr>
              <a:t>Nuts are seldom found in high calorie food. This is similar to how one cannot find fire hydrants in boats.</a:t>
            </a:r>
            <a:endParaRPr lang="en-NL" sz="1800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93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F35E0-6DE5-42F0-CB10-676CB5C7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Key Takeaways</a:t>
            </a:r>
            <a:endParaRPr lang="en-NL" i="0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0C5FC-4D55-23D9-B18C-88E51636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0978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We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provide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structured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set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dimensions,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which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can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be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used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to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evaluate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quality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analogies.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These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dimensions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were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found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to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positively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correlate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with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perceived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helpfulness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analogy-based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explanations</a:t>
            </a:r>
          </a:p>
          <a:p>
            <a:pPr marL="0" indent="0">
              <a:buNone/>
            </a:pPr>
            <a:endParaRPr lang="en-US" altLang="zh-CN" sz="2400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Promising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future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directions: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Novel</a:t>
            </a:r>
            <a:r>
              <a:rPr lang="zh-CN" altLang="en-US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human</a:t>
            </a:r>
            <a:r>
              <a:rPr lang="zh-CN" altLang="en-US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computation</a:t>
            </a:r>
            <a:r>
              <a:rPr lang="zh-CN" altLang="en-US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workflows</a:t>
            </a:r>
            <a:r>
              <a:rPr lang="zh-CN" altLang="en-US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for</a:t>
            </a:r>
            <a:r>
              <a:rPr lang="zh-CN" altLang="en-US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analogy</a:t>
            </a:r>
            <a:r>
              <a:rPr lang="zh-CN" altLang="en-US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generation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Generating</a:t>
            </a:r>
            <a:r>
              <a:rPr lang="zh-CN" altLang="en-US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high-quality</a:t>
            </a:r>
            <a:r>
              <a:rPr lang="zh-CN" altLang="en-US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analogy</a:t>
            </a:r>
            <a:r>
              <a:rPr lang="zh-CN" altLang="en-US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candidates</a:t>
            </a:r>
            <a:r>
              <a:rPr lang="zh-CN" altLang="en-US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with</a:t>
            </a:r>
            <a:r>
              <a:rPr lang="zh-CN" altLang="en-US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machine</a:t>
            </a:r>
            <a:r>
              <a:rPr lang="zh-CN" altLang="en-US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learning</a:t>
            </a:r>
            <a:r>
              <a:rPr lang="zh-CN" altLang="en-US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methods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Obtain</a:t>
            </a:r>
            <a:r>
              <a:rPr lang="zh-CN" altLang="en-US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useful</a:t>
            </a:r>
            <a:r>
              <a:rPr lang="zh-CN" altLang="en-US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commonsense</a:t>
            </a:r>
            <a:r>
              <a:rPr lang="zh-CN" altLang="en-US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knowledge</a:t>
            </a:r>
            <a:r>
              <a:rPr lang="zh-CN" altLang="en-US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to</a:t>
            </a:r>
            <a:r>
              <a:rPr lang="zh-CN" altLang="en-US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power</a:t>
            </a:r>
            <a:r>
              <a:rPr lang="zh-CN" altLang="en-US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personalized</a:t>
            </a:r>
            <a:r>
              <a:rPr lang="zh-CN" altLang="en-US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analogies</a:t>
            </a:r>
            <a:endParaRPr lang="en-NL" sz="2000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FED0F-F51F-E89D-9E4A-0F8D5F74642B}"/>
              </a:ext>
            </a:extLst>
          </p:cNvPr>
          <p:cNvSpPr txBox="1"/>
          <p:nvPr/>
        </p:nvSpPr>
        <p:spPr>
          <a:xfrm>
            <a:off x="1678745" y="5342473"/>
            <a:ext cx="8834509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Data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and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code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  <a:sym typeface="Wingdings" pitchFamily="2" charset="2"/>
              </a:rPr>
              <a:t>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NL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https://github.com/delftcrowd/HCOMP2022_ARCHIE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1054C-4D1F-D195-37A0-55ACB851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3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A0FD627-D6DF-4ED8-8AFA-C1A9B57AF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FD594F-1A69-4F1D-A5C2-A199AB63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CE6D8360-2DE7-4E5F-8612-6BBFB5654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396758 w 12192000"/>
              <a:gd name="connsiteY0" fmla="*/ 1 h 6858000"/>
              <a:gd name="connsiteX1" fmla="*/ 5392866 w 12192000"/>
              <a:gd name="connsiteY1" fmla="*/ 1224 h 6858000"/>
              <a:gd name="connsiteX2" fmla="*/ 5281815 w 12192000"/>
              <a:gd name="connsiteY2" fmla="*/ 33229 h 6858000"/>
              <a:gd name="connsiteX3" fmla="*/ 5060816 w 12192000"/>
              <a:gd name="connsiteY3" fmla="*/ 130134 h 6858000"/>
              <a:gd name="connsiteX4" fmla="*/ 5019170 w 12192000"/>
              <a:gd name="connsiteY4" fmla="*/ 170109 h 6858000"/>
              <a:gd name="connsiteX5" fmla="*/ 4674779 w 12192000"/>
              <a:gd name="connsiteY5" fmla="*/ 431470 h 6858000"/>
              <a:gd name="connsiteX6" fmla="*/ 4740661 w 12192000"/>
              <a:gd name="connsiteY6" fmla="*/ 486881 h 6858000"/>
              <a:gd name="connsiteX7" fmla="*/ 4618372 w 12192000"/>
              <a:gd name="connsiteY7" fmla="*/ 553170 h 6858000"/>
              <a:gd name="connsiteX8" fmla="*/ 4590828 w 12192000"/>
              <a:gd name="connsiteY8" fmla="*/ 581002 h 6858000"/>
              <a:gd name="connsiteX9" fmla="*/ 4614185 w 12192000"/>
              <a:gd name="connsiteY9" fmla="*/ 614399 h 6858000"/>
              <a:gd name="connsiteX10" fmla="*/ 4664862 w 12192000"/>
              <a:gd name="connsiteY10" fmla="*/ 637676 h 6858000"/>
              <a:gd name="connsiteX11" fmla="*/ 4732066 w 12192000"/>
              <a:gd name="connsiteY11" fmla="*/ 696627 h 6858000"/>
              <a:gd name="connsiteX12" fmla="*/ 4729423 w 12192000"/>
              <a:gd name="connsiteY12" fmla="*/ 742676 h 6858000"/>
              <a:gd name="connsiteX13" fmla="*/ 4689540 w 12192000"/>
              <a:gd name="connsiteY13" fmla="*/ 826170 h 6858000"/>
              <a:gd name="connsiteX14" fmla="*/ 4749475 w 12192000"/>
              <a:gd name="connsiteY14" fmla="*/ 913459 h 6858000"/>
              <a:gd name="connsiteX15" fmla="*/ 4780322 w 12192000"/>
              <a:gd name="connsiteY15" fmla="*/ 939266 h 6858000"/>
              <a:gd name="connsiteX16" fmla="*/ 4720828 w 12192000"/>
              <a:gd name="connsiteY16" fmla="*/ 948121 h 6858000"/>
              <a:gd name="connsiteX17" fmla="*/ 4700119 w 12192000"/>
              <a:gd name="connsiteY17" fmla="*/ 984555 h 6858000"/>
              <a:gd name="connsiteX18" fmla="*/ 4690862 w 12192000"/>
              <a:gd name="connsiteY18" fmla="*/ 1002773 h 6858000"/>
              <a:gd name="connsiteX19" fmla="*/ 4634676 w 12192000"/>
              <a:gd name="connsiteY19" fmla="*/ 1116881 h 6858000"/>
              <a:gd name="connsiteX20" fmla="*/ 4644152 w 12192000"/>
              <a:gd name="connsiteY20" fmla="*/ 1148759 h 6858000"/>
              <a:gd name="connsiteX21" fmla="*/ 4737797 w 12192000"/>
              <a:gd name="connsiteY21" fmla="*/ 1302845 h 6858000"/>
              <a:gd name="connsiteX22" fmla="*/ 4638204 w 12192000"/>
              <a:gd name="connsiteY22" fmla="*/ 1345856 h 6858000"/>
              <a:gd name="connsiteX23" fmla="*/ 4632253 w 12192000"/>
              <a:gd name="connsiteY23" fmla="*/ 1418723 h 6858000"/>
              <a:gd name="connsiteX24" fmla="*/ 4581575 w 12192000"/>
              <a:gd name="connsiteY24" fmla="*/ 1500193 h 6858000"/>
              <a:gd name="connsiteX25" fmla="*/ 4470084 w 12192000"/>
              <a:gd name="connsiteY25" fmla="*/ 1614809 h 6858000"/>
              <a:gd name="connsiteX26" fmla="*/ 4406845 w 12192000"/>
              <a:gd name="connsiteY26" fmla="*/ 1691724 h 6858000"/>
              <a:gd name="connsiteX27" fmla="*/ 4515913 w 12192000"/>
              <a:gd name="connsiteY27" fmla="*/ 1712216 h 6858000"/>
              <a:gd name="connsiteX28" fmla="*/ 4532879 w 12192000"/>
              <a:gd name="connsiteY28" fmla="*/ 1724109 h 6858000"/>
              <a:gd name="connsiteX29" fmla="*/ 4519880 w 12192000"/>
              <a:gd name="connsiteY29" fmla="*/ 1764590 h 6858000"/>
              <a:gd name="connsiteX30" fmla="*/ 4502473 w 12192000"/>
              <a:gd name="connsiteY30" fmla="*/ 1804822 h 6858000"/>
              <a:gd name="connsiteX31" fmla="*/ 4514592 w 12192000"/>
              <a:gd name="connsiteY31" fmla="*/ 1836447 h 6858000"/>
              <a:gd name="connsiteX32" fmla="*/ 4599644 w 12192000"/>
              <a:gd name="connsiteY32" fmla="*/ 1973327 h 6858000"/>
              <a:gd name="connsiteX33" fmla="*/ 4669490 w 12192000"/>
              <a:gd name="connsiteY33" fmla="*/ 2027723 h 6858000"/>
              <a:gd name="connsiteX34" fmla="*/ 4828575 w 12192000"/>
              <a:gd name="connsiteY34" fmla="*/ 2274916 h 6858000"/>
              <a:gd name="connsiteX35" fmla="*/ 4878593 w 12192000"/>
              <a:gd name="connsiteY35" fmla="*/ 2355120 h 6858000"/>
              <a:gd name="connsiteX36" fmla="*/ 4841575 w 12192000"/>
              <a:gd name="connsiteY36" fmla="*/ 2383457 h 6858000"/>
              <a:gd name="connsiteX37" fmla="*/ 4912527 w 12192000"/>
              <a:gd name="connsiteY37" fmla="*/ 2467458 h 6858000"/>
              <a:gd name="connsiteX38" fmla="*/ 4996035 w 12192000"/>
              <a:gd name="connsiteY38" fmla="*/ 2560819 h 6858000"/>
              <a:gd name="connsiteX39" fmla="*/ 5017848 w 12192000"/>
              <a:gd name="connsiteY39" fmla="*/ 2585616 h 6858000"/>
              <a:gd name="connsiteX40" fmla="*/ 6739364 w 12192000"/>
              <a:gd name="connsiteY40" fmla="*/ 3418023 h 6858000"/>
              <a:gd name="connsiteX41" fmla="*/ 7193263 w 12192000"/>
              <a:gd name="connsiteY41" fmla="*/ 3295312 h 6858000"/>
              <a:gd name="connsiteX42" fmla="*/ 7372843 w 12192000"/>
              <a:gd name="connsiteY42" fmla="*/ 3199928 h 6858000"/>
              <a:gd name="connsiteX43" fmla="*/ 7602877 w 12192000"/>
              <a:gd name="connsiteY43" fmla="*/ 3046855 h 6858000"/>
              <a:gd name="connsiteX44" fmla="*/ 7848777 w 12192000"/>
              <a:gd name="connsiteY44" fmla="*/ 2923638 h 6858000"/>
              <a:gd name="connsiteX45" fmla="*/ 7932507 w 12192000"/>
              <a:gd name="connsiteY45" fmla="*/ 2810795 h 6858000"/>
              <a:gd name="connsiteX46" fmla="*/ 7961812 w 12192000"/>
              <a:gd name="connsiteY46" fmla="*/ 2779170 h 6858000"/>
              <a:gd name="connsiteX47" fmla="*/ 8035185 w 12192000"/>
              <a:gd name="connsiteY47" fmla="*/ 2737927 h 6858000"/>
              <a:gd name="connsiteX48" fmla="*/ 8163202 w 12192000"/>
              <a:gd name="connsiteY48" fmla="*/ 2648867 h 6858000"/>
              <a:gd name="connsiteX49" fmla="*/ 8116270 w 12192000"/>
              <a:gd name="connsiteY49" fmla="*/ 2628626 h 6858000"/>
              <a:gd name="connsiteX50" fmla="*/ 7981202 w 12192000"/>
              <a:gd name="connsiteY50" fmla="*/ 2682518 h 6858000"/>
              <a:gd name="connsiteX51" fmla="*/ 7882928 w 12192000"/>
              <a:gd name="connsiteY51" fmla="*/ 2696938 h 6858000"/>
              <a:gd name="connsiteX52" fmla="*/ 8021303 w 12192000"/>
              <a:gd name="connsiteY52" fmla="*/ 2602820 h 6858000"/>
              <a:gd name="connsiteX53" fmla="*/ 8155270 w 12192000"/>
              <a:gd name="connsiteY53" fmla="*/ 2480361 h 6858000"/>
              <a:gd name="connsiteX54" fmla="*/ 8051930 w 12192000"/>
              <a:gd name="connsiteY54" fmla="*/ 2503891 h 6858000"/>
              <a:gd name="connsiteX55" fmla="*/ 8047523 w 12192000"/>
              <a:gd name="connsiteY55" fmla="*/ 2487445 h 6858000"/>
              <a:gd name="connsiteX56" fmla="*/ 8136981 w 12192000"/>
              <a:gd name="connsiteY56" fmla="*/ 2341711 h 6858000"/>
              <a:gd name="connsiteX57" fmla="*/ 8181271 w 12192000"/>
              <a:gd name="connsiteY57" fmla="*/ 2283012 h 6858000"/>
              <a:gd name="connsiteX58" fmla="*/ 8380457 w 12192000"/>
              <a:gd name="connsiteY58" fmla="*/ 2106158 h 6858000"/>
              <a:gd name="connsiteX59" fmla="*/ 8191404 w 12192000"/>
              <a:gd name="connsiteY59" fmla="*/ 2185098 h 6858000"/>
              <a:gd name="connsiteX60" fmla="*/ 8386627 w 12192000"/>
              <a:gd name="connsiteY60" fmla="*/ 2013048 h 6858000"/>
              <a:gd name="connsiteX61" fmla="*/ 8481372 w 12192000"/>
              <a:gd name="connsiteY61" fmla="*/ 1949543 h 6858000"/>
              <a:gd name="connsiteX62" fmla="*/ 8505390 w 12192000"/>
              <a:gd name="connsiteY62" fmla="*/ 1912097 h 6858000"/>
              <a:gd name="connsiteX63" fmla="*/ 8463305 w 12192000"/>
              <a:gd name="connsiteY63" fmla="*/ 1904000 h 6858000"/>
              <a:gd name="connsiteX64" fmla="*/ 8334185 w 12192000"/>
              <a:gd name="connsiteY64" fmla="*/ 1918424 h 6858000"/>
              <a:gd name="connsiteX65" fmla="*/ 8493491 w 12192000"/>
              <a:gd name="connsiteY65" fmla="*/ 1802796 h 6858000"/>
              <a:gd name="connsiteX66" fmla="*/ 8374066 w 12192000"/>
              <a:gd name="connsiteY66" fmla="*/ 1820506 h 6858000"/>
              <a:gd name="connsiteX67" fmla="*/ 8339694 w 12192000"/>
              <a:gd name="connsiteY67" fmla="*/ 1774964 h 6858000"/>
              <a:gd name="connsiteX68" fmla="*/ 8284168 w 12192000"/>
              <a:gd name="connsiteY68" fmla="*/ 1701338 h 6858000"/>
              <a:gd name="connsiteX69" fmla="*/ 8245831 w 12192000"/>
              <a:gd name="connsiteY69" fmla="*/ 1660350 h 6858000"/>
              <a:gd name="connsiteX70" fmla="*/ 8229745 w 12192000"/>
              <a:gd name="connsiteY70" fmla="*/ 1531315 h 6858000"/>
              <a:gd name="connsiteX71" fmla="*/ 8262796 w 12192000"/>
              <a:gd name="connsiteY71" fmla="*/ 1390134 h 6858000"/>
              <a:gd name="connsiteX72" fmla="*/ 8352254 w 12192000"/>
              <a:gd name="connsiteY72" fmla="*/ 1318785 h 6858000"/>
              <a:gd name="connsiteX73" fmla="*/ 8326473 w 12192000"/>
              <a:gd name="connsiteY73" fmla="*/ 1238579 h 6858000"/>
              <a:gd name="connsiteX74" fmla="*/ 8136099 w 12192000"/>
              <a:gd name="connsiteY74" fmla="*/ 1287158 h 6858000"/>
              <a:gd name="connsiteX75" fmla="*/ 8420998 w 12192000"/>
              <a:gd name="connsiteY75" fmla="*/ 1096134 h 6858000"/>
              <a:gd name="connsiteX76" fmla="*/ 8373186 w 12192000"/>
              <a:gd name="connsiteY76" fmla="*/ 1086520 h 6858000"/>
              <a:gd name="connsiteX77" fmla="*/ 8375169 w 12192000"/>
              <a:gd name="connsiteY77" fmla="*/ 1071592 h 6858000"/>
              <a:gd name="connsiteX78" fmla="*/ 8372084 w 12192000"/>
              <a:gd name="connsiteY78" fmla="*/ 979748 h 6858000"/>
              <a:gd name="connsiteX79" fmla="*/ 8364151 w 12192000"/>
              <a:gd name="connsiteY79" fmla="*/ 937495 h 6858000"/>
              <a:gd name="connsiteX80" fmla="*/ 8376711 w 12192000"/>
              <a:gd name="connsiteY80" fmla="*/ 888916 h 6858000"/>
              <a:gd name="connsiteX81" fmla="*/ 8162981 w 12192000"/>
              <a:gd name="connsiteY81" fmla="*/ 907892 h 6858000"/>
              <a:gd name="connsiteX82" fmla="*/ 8069999 w 12192000"/>
              <a:gd name="connsiteY82" fmla="*/ 896759 h 6858000"/>
              <a:gd name="connsiteX83" fmla="*/ 7907827 w 12192000"/>
              <a:gd name="connsiteY83" fmla="*/ 893724 h 6858000"/>
              <a:gd name="connsiteX84" fmla="*/ 7832692 w 12192000"/>
              <a:gd name="connsiteY84" fmla="*/ 903085 h 6858000"/>
              <a:gd name="connsiteX85" fmla="*/ 7768573 w 12192000"/>
              <a:gd name="connsiteY85" fmla="*/ 890942 h 6858000"/>
              <a:gd name="connsiteX86" fmla="*/ 7830048 w 12192000"/>
              <a:gd name="connsiteY86" fmla="*/ 833761 h 6858000"/>
              <a:gd name="connsiteX87" fmla="*/ 7916642 w 12192000"/>
              <a:gd name="connsiteY87" fmla="*/ 834519 h 6858000"/>
              <a:gd name="connsiteX88" fmla="*/ 7978337 w 12192000"/>
              <a:gd name="connsiteY88" fmla="*/ 797328 h 6858000"/>
              <a:gd name="connsiteX89" fmla="*/ 8037167 w 12192000"/>
              <a:gd name="connsiteY89" fmla="*/ 730024 h 6858000"/>
              <a:gd name="connsiteX90" fmla="*/ 8244728 w 12192000"/>
              <a:gd name="connsiteY90" fmla="*/ 622748 h 6858000"/>
              <a:gd name="connsiteX91" fmla="*/ 8282626 w 12192000"/>
              <a:gd name="connsiteY91" fmla="*/ 582014 h 6858000"/>
              <a:gd name="connsiteX92" fmla="*/ 7689250 w 12192000"/>
              <a:gd name="connsiteY92" fmla="*/ 737616 h 6858000"/>
              <a:gd name="connsiteX93" fmla="*/ 7872573 w 12192000"/>
              <a:gd name="connsiteY93" fmla="*/ 672339 h 6858000"/>
              <a:gd name="connsiteX94" fmla="*/ 7748521 w 12192000"/>
              <a:gd name="connsiteY94" fmla="*/ 684231 h 6858000"/>
              <a:gd name="connsiteX95" fmla="*/ 7679775 w 12192000"/>
              <a:gd name="connsiteY95" fmla="*/ 640460 h 6858000"/>
              <a:gd name="connsiteX96" fmla="*/ 7680657 w 12192000"/>
              <a:gd name="connsiteY96" fmla="*/ 628062 h 6858000"/>
              <a:gd name="connsiteX97" fmla="*/ 7731115 w 12192000"/>
              <a:gd name="connsiteY97" fmla="*/ 587326 h 6858000"/>
              <a:gd name="connsiteX98" fmla="*/ 7760642 w 12192000"/>
              <a:gd name="connsiteY98" fmla="*/ 561014 h 6858000"/>
              <a:gd name="connsiteX99" fmla="*/ 7841505 w 12192000"/>
              <a:gd name="connsiteY99" fmla="*/ 466134 h 6858000"/>
              <a:gd name="connsiteX100" fmla="*/ 7783776 w 12192000"/>
              <a:gd name="connsiteY100" fmla="*/ 456014 h 6858000"/>
              <a:gd name="connsiteX101" fmla="*/ 7762403 w 12192000"/>
              <a:gd name="connsiteY101" fmla="*/ 436279 h 6858000"/>
              <a:gd name="connsiteX102" fmla="*/ 7778488 w 12192000"/>
              <a:gd name="connsiteY102" fmla="*/ 408448 h 6858000"/>
              <a:gd name="connsiteX103" fmla="*/ 7957184 w 12192000"/>
              <a:gd name="connsiteY103" fmla="*/ 322929 h 6858000"/>
              <a:gd name="connsiteX104" fmla="*/ 7971064 w 12192000"/>
              <a:gd name="connsiteY104" fmla="*/ 256639 h 6858000"/>
              <a:gd name="connsiteX105" fmla="*/ 7937572 w 12192000"/>
              <a:gd name="connsiteY105" fmla="*/ 246773 h 6858000"/>
              <a:gd name="connsiteX106" fmla="*/ 7898573 w 12192000"/>
              <a:gd name="connsiteY106" fmla="*/ 251326 h 6858000"/>
              <a:gd name="connsiteX107" fmla="*/ 7929642 w 12192000"/>
              <a:gd name="connsiteY107" fmla="*/ 199206 h 6858000"/>
              <a:gd name="connsiteX108" fmla="*/ 8056117 w 12192000"/>
              <a:gd name="connsiteY108" fmla="*/ 146580 h 6858000"/>
              <a:gd name="connsiteX109" fmla="*/ 8025270 w 12192000"/>
              <a:gd name="connsiteY109" fmla="*/ 98255 h 6858000"/>
              <a:gd name="connsiteX110" fmla="*/ 8167695 w 12192000"/>
              <a:gd name="connsiteY110" fmla="*/ 25407 h 6858000"/>
              <a:gd name="connsiteX111" fmla="*/ 8251347 w 12192000"/>
              <a:gd name="connsiteY111" fmla="*/ 1 h 6858000"/>
              <a:gd name="connsiteX112" fmla="*/ 0 w 12192000"/>
              <a:gd name="connsiteY112" fmla="*/ 0 h 6858000"/>
              <a:gd name="connsiteX113" fmla="*/ 10023511 w 12192000"/>
              <a:gd name="connsiteY113" fmla="*/ 0 h 6858000"/>
              <a:gd name="connsiteX114" fmla="*/ 10081290 w 12192000"/>
              <a:gd name="connsiteY114" fmla="*/ 36752 h 6858000"/>
              <a:gd name="connsiteX115" fmla="*/ 10208104 w 12192000"/>
              <a:gd name="connsiteY115" fmla="*/ 111776 h 6858000"/>
              <a:gd name="connsiteX116" fmla="*/ 9887339 w 12192000"/>
              <a:gd name="connsiteY116" fmla="*/ 194718 h 6858000"/>
              <a:gd name="connsiteX117" fmla="*/ 9575589 w 12192000"/>
              <a:gd name="connsiteY117" fmla="*/ 311942 h 6858000"/>
              <a:gd name="connsiteX118" fmla="*/ 9516842 w 12192000"/>
              <a:gd name="connsiteY118" fmla="*/ 360299 h 6858000"/>
              <a:gd name="connsiteX119" fmla="*/ 9031031 w 12192000"/>
              <a:gd name="connsiteY119" fmla="*/ 676463 h 6858000"/>
              <a:gd name="connsiteX120" fmla="*/ 9123967 w 12192000"/>
              <a:gd name="connsiteY120" fmla="*/ 743493 h 6858000"/>
              <a:gd name="connsiteX121" fmla="*/ 8951461 w 12192000"/>
              <a:gd name="connsiteY121" fmla="*/ 823681 h 6858000"/>
              <a:gd name="connsiteX122" fmla="*/ 8912607 w 12192000"/>
              <a:gd name="connsiteY122" fmla="*/ 857348 h 6858000"/>
              <a:gd name="connsiteX123" fmla="*/ 8945555 w 12192000"/>
              <a:gd name="connsiteY123" fmla="*/ 897749 h 6858000"/>
              <a:gd name="connsiteX124" fmla="*/ 9017042 w 12192000"/>
              <a:gd name="connsiteY124" fmla="*/ 925907 h 6858000"/>
              <a:gd name="connsiteX125" fmla="*/ 9111842 w 12192000"/>
              <a:gd name="connsiteY125" fmla="*/ 997218 h 6858000"/>
              <a:gd name="connsiteX126" fmla="*/ 9108115 w 12192000"/>
              <a:gd name="connsiteY126" fmla="*/ 1052922 h 6858000"/>
              <a:gd name="connsiteX127" fmla="*/ 9051854 w 12192000"/>
              <a:gd name="connsiteY127" fmla="*/ 1153924 h 6858000"/>
              <a:gd name="connsiteX128" fmla="*/ 9136399 w 12192000"/>
              <a:gd name="connsiteY128" fmla="*/ 1259517 h 6858000"/>
              <a:gd name="connsiteX129" fmla="*/ 9179914 w 12192000"/>
              <a:gd name="connsiteY129" fmla="*/ 1290735 h 6858000"/>
              <a:gd name="connsiteX130" fmla="*/ 9095990 w 12192000"/>
              <a:gd name="connsiteY130" fmla="*/ 1301447 h 6858000"/>
              <a:gd name="connsiteX131" fmla="*/ 9066775 w 12192000"/>
              <a:gd name="connsiteY131" fmla="*/ 1345520 h 6858000"/>
              <a:gd name="connsiteX132" fmla="*/ 9053719 w 12192000"/>
              <a:gd name="connsiteY132" fmla="*/ 1367557 h 6858000"/>
              <a:gd name="connsiteX133" fmla="*/ 8974460 w 12192000"/>
              <a:gd name="connsiteY133" fmla="*/ 1505592 h 6858000"/>
              <a:gd name="connsiteX134" fmla="*/ 8987827 w 12192000"/>
              <a:gd name="connsiteY134" fmla="*/ 1544155 h 6858000"/>
              <a:gd name="connsiteX135" fmla="*/ 9119926 w 12192000"/>
              <a:gd name="connsiteY135" fmla="*/ 1730550 h 6858000"/>
              <a:gd name="connsiteX136" fmla="*/ 8979435 w 12192000"/>
              <a:gd name="connsiteY136" fmla="*/ 1782580 h 6858000"/>
              <a:gd name="connsiteX137" fmla="*/ 8971042 w 12192000"/>
              <a:gd name="connsiteY137" fmla="*/ 1870725 h 6858000"/>
              <a:gd name="connsiteX138" fmla="*/ 8899553 w 12192000"/>
              <a:gd name="connsiteY138" fmla="*/ 1969279 h 6858000"/>
              <a:gd name="connsiteX139" fmla="*/ 8742279 w 12192000"/>
              <a:gd name="connsiteY139" fmla="*/ 2107927 h 6858000"/>
              <a:gd name="connsiteX140" fmla="*/ 8653074 w 12192000"/>
              <a:gd name="connsiteY140" fmla="*/ 2200970 h 6858000"/>
              <a:gd name="connsiteX141" fmla="*/ 8806929 w 12192000"/>
              <a:gd name="connsiteY141" fmla="*/ 2225759 h 6858000"/>
              <a:gd name="connsiteX142" fmla="*/ 8830862 w 12192000"/>
              <a:gd name="connsiteY142" fmla="*/ 2240145 h 6858000"/>
              <a:gd name="connsiteX143" fmla="*/ 8812524 w 12192000"/>
              <a:gd name="connsiteY143" fmla="*/ 2289115 h 6858000"/>
              <a:gd name="connsiteX144" fmla="*/ 8787969 w 12192000"/>
              <a:gd name="connsiteY144" fmla="*/ 2337782 h 6858000"/>
              <a:gd name="connsiteX145" fmla="*/ 8805064 w 12192000"/>
              <a:gd name="connsiteY145" fmla="*/ 2376038 h 6858000"/>
              <a:gd name="connsiteX146" fmla="*/ 8925043 w 12192000"/>
              <a:gd name="connsiteY146" fmla="*/ 2541620 h 6858000"/>
              <a:gd name="connsiteX147" fmla="*/ 9023571 w 12192000"/>
              <a:gd name="connsiteY147" fmla="*/ 2607422 h 6858000"/>
              <a:gd name="connsiteX148" fmla="*/ 9247982 w 12192000"/>
              <a:gd name="connsiteY148" fmla="*/ 2906447 h 6858000"/>
              <a:gd name="connsiteX149" fmla="*/ 9318539 w 12192000"/>
              <a:gd name="connsiteY149" fmla="*/ 3003469 h 6858000"/>
              <a:gd name="connsiteX150" fmla="*/ 9266320 w 12192000"/>
              <a:gd name="connsiteY150" fmla="*/ 3037747 h 6858000"/>
              <a:gd name="connsiteX151" fmla="*/ 9366406 w 12192000"/>
              <a:gd name="connsiteY151" fmla="*/ 3139362 h 6858000"/>
              <a:gd name="connsiteX152" fmla="*/ 9484207 w 12192000"/>
              <a:gd name="connsiteY152" fmla="*/ 3252299 h 6858000"/>
              <a:gd name="connsiteX153" fmla="*/ 9514977 w 12192000"/>
              <a:gd name="connsiteY153" fmla="*/ 3282295 h 6858000"/>
              <a:gd name="connsiteX154" fmla="*/ 11943411 w 12192000"/>
              <a:gd name="connsiteY154" fmla="*/ 4289244 h 6858000"/>
              <a:gd name="connsiteX155" fmla="*/ 12108408 w 12192000"/>
              <a:gd name="connsiteY155" fmla="*/ 4273195 h 6858000"/>
              <a:gd name="connsiteX156" fmla="*/ 12192000 w 12192000"/>
              <a:gd name="connsiteY156" fmla="*/ 4256362 h 6858000"/>
              <a:gd name="connsiteX157" fmla="*/ 12192000 w 12192000"/>
              <a:gd name="connsiteY157" fmla="*/ 6858000 h 6858000"/>
              <a:gd name="connsiteX158" fmla="*/ 0 w 12192000"/>
              <a:gd name="connsiteY158" fmla="*/ 6858000 h 6858000"/>
              <a:gd name="connsiteX159" fmla="*/ 0 w 12192000"/>
              <a:gd name="connsiteY159" fmla="*/ 6194880 h 6858000"/>
              <a:gd name="connsiteX160" fmla="*/ 31834 w 12192000"/>
              <a:gd name="connsiteY160" fmla="*/ 6201329 h 6858000"/>
              <a:gd name="connsiteX161" fmla="*/ 247714 w 12192000"/>
              <a:gd name="connsiteY161" fmla="*/ 6222455 h 6858000"/>
              <a:gd name="connsiteX162" fmla="*/ 3425038 w 12192000"/>
              <a:gd name="connsiteY162" fmla="*/ 4896951 h 6858000"/>
              <a:gd name="connsiteX163" fmla="*/ 3465296 w 12192000"/>
              <a:gd name="connsiteY163" fmla="*/ 4857465 h 6858000"/>
              <a:gd name="connsiteX164" fmla="*/ 3619425 w 12192000"/>
              <a:gd name="connsiteY164" fmla="*/ 4708800 h 6858000"/>
              <a:gd name="connsiteX165" fmla="*/ 3750377 w 12192000"/>
              <a:gd name="connsiteY165" fmla="*/ 4575039 h 6858000"/>
              <a:gd name="connsiteX166" fmla="*/ 3682054 w 12192000"/>
              <a:gd name="connsiteY166" fmla="*/ 4529916 h 6858000"/>
              <a:gd name="connsiteX167" fmla="*/ 3774370 w 12192000"/>
              <a:gd name="connsiteY167" fmla="*/ 4402201 h 6858000"/>
              <a:gd name="connsiteX168" fmla="*/ 4067986 w 12192000"/>
              <a:gd name="connsiteY168" fmla="*/ 4008578 h 6858000"/>
              <a:gd name="connsiteX169" fmla="*/ 4196899 w 12192000"/>
              <a:gd name="connsiteY169" fmla="*/ 3921958 h 6858000"/>
              <a:gd name="connsiteX170" fmla="*/ 4353877 w 12192000"/>
              <a:gd name="connsiteY170" fmla="*/ 3703994 h 6858000"/>
              <a:gd name="connsiteX171" fmla="*/ 4376244 w 12192000"/>
              <a:gd name="connsiteY171" fmla="*/ 3653635 h 6858000"/>
              <a:gd name="connsiteX172" fmla="*/ 4344116 w 12192000"/>
              <a:gd name="connsiteY172" fmla="*/ 3589571 h 6858000"/>
              <a:gd name="connsiteX173" fmla="*/ 4320122 w 12192000"/>
              <a:gd name="connsiteY173" fmla="*/ 3525109 h 6858000"/>
              <a:gd name="connsiteX174" fmla="*/ 4351436 w 12192000"/>
              <a:gd name="connsiteY174" fmla="*/ 3506172 h 6858000"/>
              <a:gd name="connsiteX175" fmla="*/ 4552738 w 12192000"/>
              <a:gd name="connsiteY175" fmla="*/ 3473540 h 6858000"/>
              <a:gd name="connsiteX176" fmla="*/ 4436023 w 12192000"/>
              <a:gd name="connsiteY176" fmla="*/ 3351063 h 6858000"/>
              <a:gd name="connsiteX177" fmla="*/ 4230249 w 12192000"/>
              <a:gd name="connsiteY177" fmla="*/ 3168552 h 6858000"/>
              <a:gd name="connsiteX178" fmla="*/ 4136714 w 12192000"/>
              <a:gd name="connsiteY178" fmla="*/ 3038821 h 6858000"/>
              <a:gd name="connsiteX179" fmla="*/ 4125732 w 12192000"/>
              <a:gd name="connsiteY179" fmla="*/ 2922790 h 6858000"/>
              <a:gd name="connsiteX180" fmla="*/ 3941916 w 12192000"/>
              <a:gd name="connsiteY180" fmla="*/ 2854300 h 6858000"/>
              <a:gd name="connsiteX181" fmla="*/ 4114752 w 12192000"/>
              <a:gd name="connsiteY181" fmla="*/ 2608938 h 6858000"/>
              <a:gd name="connsiteX182" fmla="*/ 4132241 w 12192000"/>
              <a:gd name="connsiteY182" fmla="*/ 2558175 h 6858000"/>
              <a:gd name="connsiteX183" fmla="*/ 4028540 w 12192000"/>
              <a:gd name="connsiteY183" fmla="*/ 2376472 h 6858000"/>
              <a:gd name="connsiteX184" fmla="*/ 4011458 w 12192000"/>
              <a:gd name="connsiteY184" fmla="*/ 2347463 h 6858000"/>
              <a:gd name="connsiteX185" fmla="*/ 3973233 w 12192000"/>
              <a:gd name="connsiteY185" fmla="*/ 2289447 h 6858000"/>
              <a:gd name="connsiteX186" fmla="*/ 3863429 w 12192000"/>
              <a:gd name="connsiteY186" fmla="*/ 2275346 h 6858000"/>
              <a:gd name="connsiteX187" fmla="*/ 3920363 w 12192000"/>
              <a:gd name="connsiteY187" fmla="*/ 2234252 h 6858000"/>
              <a:gd name="connsiteX188" fmla="*/ 4030981 w 12192000"/>
              <a:gd name="connsiteY188" fmla="*/ 2095254 h 6858000"/>
              <a:gd name="connsiteX189" fmla="*/ 3957370 w 12192000"/>
              <a:gd name="connsiteY189" fmla="*/ 1962300 h 6858000"/>
              <a:gd name="connsiteX190" fmla="*/ 3952493 w 12192000"/>
              <a:gd name="connsiteY190" fmla="*/ 1888974 h 6858000"/>
              <a:gd name="connsiteX191" fmla="*/ 4076527 w 12192000"/>
              <a:gd name="connsiteY191" fmla="*/ 1795102 h 6858000"/>
              <a:gd name="connsiteX192" fmla="*/ 4170061 w 12192000"/>
              <a:gd name="connsiteY192" fmla="*/ 1758036 h 6858000"/>
              <a:gd name="connsiteX193" fmla="*/ 4213168 w 12192000"/>
              <a:gd name="connsiteY193" fmla="*/ 1704855 h 6858000"/>
              <a:gd name="connsiteX194" fmla="*/ 4162334 w 12192000"/>
              <a:gd name="connsiteY194" fmla="*/ 1660537 h 6858000"/>
              <a:gd name="connsiteX195" fmla="*/ 3936629 w 12192000"/>
              <a:gd name="connsiteY195" fmla="*/ 1554980 h 6858000"/>
              <a:gd name="connsiteX196" fmla="*/ 4058225 w 12192000"/>
              <a:gd name="connsiteY196" fmla="*/ 1466745 h 6858000"/>
              <a:gd name="connsiteX197" fmla="*/ 3422598 w 12192000"/>
              <a:gd name="connsiteY197" fmla="*/ 1050561 h 6858000"/>
              <a:gd name="connsiteX198" fmla="*/ 3345734 w 12192000"/>
              <a:gd name="connsiteY198" fmla="*/ 986905 h 6858000"/>
              <a:gd name="connsiteX199" fmla="*/ 2937846 w 12192000"/>
              <a:gd name="connsiteY199" fmla="*/ 832596 h 6858000"/>
              <a:gd name="connsiteX200" fmla="*/ 2518162 w 12192000"/>
              <a:gd name="connsiteY200" fmla="*/ 723416 h 6858000"/>
              <a:gd name="connsiteX201" fmla="*/ 2809744 w 12192000"/>
              <a:gd name="connsiteY201" fmla="*/ 492962 h 6858000"/>
              <a:gd name="connsiteX202" fmla="*/ 2364438 w 12192000"/>
              <a:gd name="connsiteY202" fmla="*/ 439377 h 6858000"/>
              <a:gd name="connsiteX203" fmla="*/ 2320927 w 12192000"/>
              <a:gd name="connsiteY203" fmla="*/ 440989 h 6858000"/>
              <a:gd name="connsiteX204" fmla="*/ 1446580 w 12192000"/>
              <a:gd name="connsiteY204" fmla="*/ 405533 h 6858000"/>
              <a:gd name="connsiteX205" fmla="*/ 193217 w 12192000"/>
              <a:gd name="connsiteY205" fmla="*/ 287890 h 6858000"/>
              <a:gd name="connsiteX206" fmla="*/ 0 w 12192000"/>
              <a:gd name="connsiteY206" fmla="*/ 2774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12192000" h="6858000">
                <a:moveTo>
                  <a:pt x="5396758" y="1"/>
                </a:moveTo>
                <a:lnTo>
                  <a:pt x="5392866" y="1224"/>
                </a:lnTo>
                <a:cubicBezTo>
                  <a:pt x="5355355" y="12926"/>
                  <a:pt x="5318722" y="23868"/>
                  <a:pt x="5281815" y="33229"/>
                </a:cubicBezTo>
                <a:cubicBezTo>
                  <a:pt x="5203593" y="52964"/>
                  <a:pt x="5137272" y="106351"/>
                  <a:pt x="5060816" y="130134"/>
                </a:cubicBezTo>
                <a:cubicBezTo>
                  <a:pt x="5044508" y="135195"/>
                  <a:pt x="5024899" y="152905"/>
                  <a:pt x="5019170" y="170109"/>
                </a:cubicBezTo>
                <a:cubicBezTo>
                  <a:pt x="5000662" y="225773"/>
                  <a:pt x="4631152" y="381882"/>
                  <a:pt x="4674779" y="431470"/>
                </a:cubicBezTo>
                <a:cubicBezTo>
                  <a:pt x="4692846" y="451965"/>
                  <a:pt x="4716202" y="466640"/>
                  <a:pt x="4740661" y="486881"/>
                </a:cubicBezTo>
                <a:cubicBezTo>
                  <a:pt x="4703862" y="525086"/>
                  <a:pt x="4662440" y="541785"/>
                  <a:pt x="4618372" y="553170"/>
                </a:cubicBezTo>
                <a:cubicBezTo>
                  <a:pt x="4605150" y="556712"/>
                  <a:pt x="4592151" y="563796"/>
                  <a:pt x="4590828" y="581002"/>
                </a:cubicBezTo>
                <a:cubicBezTo>
                  <a:pt x="4589507" y="598965"/>
                  <a:pt x="4602948" y="606048"/>
                  <a:pt x="4614185" y="614399"/>
                </a:cubicBezTo>
                <a:cubicBezTo>
                  <a:pt x="4629828" y="626036"/>
                  <a:pt x="4645032" y="636159"/>
                  <a:pt x="4664862" y="637676"/>
                </a:cubicBezTo>
                <a:cubicBezTo>
                  <a:pt x="4697474" y="639954"/>
                  <a:pt x="4713117" y="672339"/>
                  <a:pt x="4732066" y="696627"/>
                </a:cubicBezTo>
                <a:cubicBezTo>
                  <a:pt x="4742642" y="710290"/>
                  <a:pt x="4747931" y="737867"/>
                  <a:pt x="4729423" y="742676"/>
                </a:cubicBezTo>
                <a:cubicBezTo>
                  <a:pt x="4684915" y="754315"/>
                  <a:pt x="4688440" y="787965"/>
                  <a:pt x="4689540" y="826170"/>
                </a:cubicBezTo>
                <a:cubicBezTo>
                  <a:pt x="4691083" y="873484"/>
                  <a:pt x="4717306" y="895241"/>
                  <a:pt x="4749475" y="913459"/>
                </a:cubicBezTo>
                <a:cubicBezTo>
                  <a:pt x="4760491" y="919784"/>
                  <a:pt x="4776134" y="919531"/>
                  <a:pt x="4780322" y="939266"/>
                </a:cubicBezTo>
                <a:cubicBezTo>
                  <a:pt x="4762254" y="957989"/>
                  <a:pt x="4740220" y="942810"/>
                  <a:pt x="4720828" y="948121"/>
                </a:cubicBezTo>
                <a:cubicBezTo>
                  <a:pt x="4704745" y="952422"/>
                  <a:pt x="4678083" y="950146"/>
                  <a:pt x="4700119" y="984555"/>
                </a:cubicBezTo>
                <a:cubicBezTo>
                  <a:pt x="4706508" y="994422"/>
                  <a:pt x="4699016" y="1002014"/>
                  <a:pt x="4690862" y="1002773"/>
                </a:cubicBezTo>
                <a:cubicBezTo>
                  <a:pt x="4625643" y="1010615"/>
                  <a:pt x="4655609" y="1080195"/>
                  <a:pt x="4634676" y="1116881"/>
                </a:cubicBezTo>
                <a:cubicBezTo>
                  <a:pt x="4628948" y="1127001"/>
                  <a:pt x="4635118" y="1144459"/>
                  <a:pt x="4644152" y="1148759"/>
                </a:cubicBezTo>
                <a:cubicBezTo>
                  <a:pt x="4701880" y="1177098"/>
                  <a:pt x="4709813" y="1244652"/>
                  <a:pt x="4737797" y="1302845"/>
                </a:cubicBezTo>
                <a:cubicBezTo>
                  <a:pt x="4707388" y="1325868"/>
                  <a:pt x="4671033" y="1330928"/>
                  <a:pt x="4638204" y="1345856"/>
                </a:cubicBezTo>
                <a:cubicBezTo>
                  <a:pt x="4604049" y="1361543"/>
                  <a:pt x="4604049" y="1373182"/>
                  <a:pt x="4632253" y="1418723"/>
                </a:cubicBezTo>
                <a:cubicBezTo>
                  <a:pt x="4558880" y="1428592"/>
                  <a:pt x="4558880" y="1428592"/>
                  <a:pt x="4581575" y="1500193"/>
                </a:cubicBezTo>
                <a:cubicBezTo>
                  <a:pt x="4520098" y="1506773"/>
                  <a:pt x="4479557" y="1540675"/>
                  <a:pt x="4470084" y="1614809"/>
                </a:cubicBezTo>
                <a:cubicBezTo>
                  <a:pt x="4465456" y="1650736"/>
                  <a:pt x="4437693" y="1667687"/>
                  <a:pt x="4406845" y="1691724"/>
                </a:cubicBezTo>
                <a:cubicBezTo>
                  <a:pt x="4445184" y="1715002"/>
                  <a:pt x="4471185" y="1763579"/>
                  <a:pt x="4515913" y="1712216"/>
                </a:cubicBezTo>
                <a:cubicBezTo>
                  <a:pt x="4532219" y="1693495"/>
                  <a:pt x="4530678" y="1717278"/>
                  <a:pt x="4532879" y="1724109"/>
                </a:cubicBezTo>
                <a:cubicBezTo>
                  <a:pt x="4538167" y="1740807"/>
                  <a:pt x="4527151" y="1751940"/>
                  <a:pt x="4519880" y="1764590"/>
                </a:cubicBezTo>
                <a:cubicBezTo>
                  <a:pt x="4512828" y="1777241"/>
                  <a:pt x="4504454" y="1790650"/>
                  <a:pt x="4502473" y="1804822"/>
                </a:cubicBezTo>
                <a:cubicBezTo>
                  <a:pt x="4501151" y="1814688"/>
                  <a:pt x="4507541" y="1829108"/>
                  <a:pt x="4514592" y="1836447"/>
                </a:cubicBezTo>
                <a:cubicBezTo>
                  <a:pt x="4551609" y="1875157"/>
                  <a:pt x="4529576" y="1962194"/>
                  <a:pt x="4599644" y="1973327"/>
                </a:cubicBezTo>
                <a:cubicBezTo>
                  <a:pt x="4631152" y="1978385"/>
                  <a:pt x="4646354" y="2010265"/>
                  <a:pt x="4669490" y="2027723"/>
                </a:cubicBezTo>
                <a:cubicBezTo>
                  <a:pt x="4749914" y="2088699"/>
                  <a:pt x="4803679" y="2167132"/>
                  <a:pt x="4828575" y="2274916"/>
                </a:cubicBezTo>
                <a:cubicBezTo>
                  <a:pt x="4835406" y="2304771"/>
                  <a:pt x="4861627" y="2328808"/>
                  <a:pt x="4878593" y="2355120"/>
                </a:cubicBezTo>
                <a:cubicBezTo>
                  <a:pt x="4870440" y="2374349"/>
                  <a:pt x="4825932" y="2332855"/>
                  <a:pt x="4841575" y="2383457"/>
                </a:cubicBezTo>
                <a:cubicBezTo>
                  <a:pt x="4853473" y="2421410"/>
                  <a:pt x="4883881" y="2444940"/>
                  <a:pt x="4912527" y="2467458"/>
                </a:cubicBezTo>
                <a:cubicBezTo>
                  <a:pt x="4945136" y="2493012"/>
                  <a:pt x="4981273" y="2513506"/>
                  <a:pt x="4996035" y="2560819"/>
                </a:cubicBezTo>
                <a:cubicBezTo>
                  <a:pt x="4999120" y="2570940"/>
                  <a:pt x="5009034" y="2581566"/>
                  <a:pt x="5017848" y="2585616"/>
                </a:cubicBezTo>
                <a:cubicBezTo>
                  <a:pt x="5477478" y="3418278"/>
                  <a:pt x="6608922" y="3423843"/>
                  <a:pt x="6739364" y="3418023"/>
                </a:cubicBezTo>
                <a:cubicBezTo>
                  <a:pt x="6897348" y="3410686"/>
                  <a:pt x="7046739" y="3359325"/>
                  <a:pt x="7193263" y="3295312"/>
                </a:cubicBezTo>
                <a:cubicBezTo>
                  <a:pt x="7255180" y="3268240"/>
                  <a:pt x="7312688" y="3229784"/>
                  <a:pt x="7372843" y="3199928"/>
                </a:cubicBezTo>
                <a:cubicBezTo>
                  <a:pt x="7455910" y="3158686"/>
                  <a:pt x="7520029" y="3080000"/>
                  <a:pt x="7602877" y="3046855"/>
                </a:cubicBezTo>
                <a:cubicBezTo>
                  <a:pt x="7688148" y="3012698"/>
                  <a:pt x="7761081" y="2950205"/>
                  <a:pt x="7848777" y="2923638"/>
                </a:cubicBezTo>
                <a:cubicBezTo>
                  <a:pt x="7895048" y="2909470"/>
                  <a:pt x="7939777" y="2883916"/>
                  <a:pt x="7932507" y="2810795"/>
                </a:cubicBezTo>
                <a:cubicBezTo>
                  <a:pt x="7930523" y="2790047"/>
                  <a:pt x="7942641" y="2773098"/>
                  <a:pt x="7961812" y="2779170"/>
                </a:cubicBezTo>
                <a:cubicBezTo>
                  <a:pt x="7998386" y="2790555"/>
                  <a:pt x="8014912" y="2760446"/>
                  <a:pt x="8035185" y="2737927"/>
                </a:cubicBezTo>
                <a:cubicBezTo>
                  <a:pt x="8071320" y="2697952"/>
                  <a:pt x="8105692" y="2655447"/>
                  <a:pt x="8163202" y="2648867"/>
                </a:cubicBezTo>
                <a:cubicBezTo>
                  <a:pt x="8152185" y="2617492"/>
                  <a:pt x="8133456" y="2622048"/>
                  <a:pt x="8116270" y="2628626"/>
                </a:cubicBezTo>
                <a:cubicBezTo>
                  <a:pt x="8071100" y="2645833"/>
                  <a:pt x="8026370" y="2665313"/>
                  <a:pt x="7981202" y="2682518"/>
                </a:cubicBezTo>
                <a:cubicBezTo>
                  <a:pt x="7951676" y="2693652"/>
                  <a:pt x="7922369" y="2709338"/>
                  <a:pt x="7882928" y="2696938"/>
                </a:cubicBezTo>
                <a:cubicBezTo>
                  <a:pt x="7916861" y="2633687"/>
                  <a:pt x="7974590" y="2622301"/>
                  <a:pt x="8021303" y="2602820"/>
                </a:cubicBezTo>
                <a:cubicBezTo>
                  <a:pt x="8079692" y="2578278"/>
                  <a:pt x="8114065" y="2531975"/>
                  <a:pt x="8155270" y="2480361"/>
                </a:cubicBezTo>
                <a:cubicBezTo>
                  <a:pt x="8112303" y="2467964"/>
                  <a:pt x="8085642" y="2505917"/>
                  <a:pt x="8051930" y="2503891"/>
                </a:cubicBezTo>
                <a:cubicBezTo>
                  <a:pt x="8050167" y="2497315"/>
                  <a:pt x="8047083" y="2487700"/>
                  <a:pt x="8047523" y="2487445"/>
                </a:cubicBezTo>
                <a:cubicBezTo>
                  <a:pt x="8102608" y="2459108"/>
                  <a:pt x="8128387" y="2405977"/>
                  <a:pt x="8136981" y="2341711"/>
                </a:cubicBezTo>
                <a:cubicBezTo>
                  <a:pt x="8141388" y="2308567"/>
                  <a:pt x="8161439" y="2298193"/>
                  <a:pt x="8181271" y="2283012"/>
                </a:cubicBezTo>
                <a:cubicBezTo>
                  <a:pt x="8250456" y="2229121"/>
                  <a:pt x="8323609" y="2180291"/>
                  <a:pt x="8380457" y="2106158"/>
                </a:cubicBezTo>
                <a:cubicBezTo>
                  <a:pt x="8314796" y="2116026"/>
                  <a:pt x="8262135" y="2164350"/>
                  <a:pt x="8191404" y="2185098"/>
                </a:cubicBezTo>
                <a:cubicBezTo>
                  <a:pt x="8247591" y="2103627"/>
                  <a:pt x="8320305" y="2062387"/>
                  <a:pt x="8386627" y="2013048"/>
                </a:cubicBezTo>
                <a:cubicBezTo>
                  <a:pt x="8416814" y="1990530"/>
                  <a:pt x="8444796" y="1961687"/>
                  <a:pt x="8481372" y="1949543"/>
                </a:cubicBezTo>
                <a:cubicBezTo>
                  <a:pt x="8494374" y="1945242"/>
                  <a:pt x="8515746" y="1936133"/>
                  <a:pt x="8505390" y="1912097"/>
                </a:cubicBezTo>
                <a:cubicBezTo>
                  <a:pt x="8496577" y="1892110"/>
                  <a:pt x="8479170" y="1898180"/>
                  <a:pt x="8463305" y="1904000"/>
                </a:cubicBezTo>
                <a:cubicBezTo>
                  <a:pt x="8425186" y="1918424"/>
                  <a:pt x="8385745" y="1918675"/>
                  <a:pt x="8334185" y="1918424"/>
                </a:cubicBezTo>
                <a:cubicBezTo>
                  <a:pt x="8377372" y="1852386"/>
                  <a:pt x="8456476" y="1872121"/>
                  <a:pt x="8493491" y="1802796"/>
                </a:cubicBezTo>
                <a:cubicBezTo>
                  <a:pt x="8447220" y="1790650"/>
                  <a:pt x="8411525" y="1815699"/>
                  <a:pt x="8374066" y="1820506"/>
                </a:cubicBezTo>
                <a:cubicBezTo>
                  <a:pt x="8340136" y="1824807"/>
                  <a:pt x="8331762" y="1813170"/>
                  <a:pt x="8339694" y="1774964"/>
                </a:cubicBezTo>
                <a:cubicBezTo>
                  <a:pt x="8352032" y="1715506"/>
                  <a:pt x="8333524" y="1685145"/>
                  <a:pt x="8284168" y="1701338"/>
                </a:cubicBezTo>
                <a:cubicBezTo>
                  <a:pt x="8238339" y="1716518"/>
                  <a:pt x="8233491" y="1694255"/>
                  <a:pt x="8245831" y="1660350"/>
                </a:cubicBezTo>
                <a:cubicBezTo>
                  <a:pt x="8263456" y="1611014"/>
                  <a:pt x="8243407" y="1572809"/>
                  <a:pt x="8229745" y="1531315"/>
                </a:cubicBezTo>
                <a:cubicBezTo>
                  <a:pt x="8208812" y="1468061"/>
                  <a:pt x="8217625" y="1437193"/>
                  <a:pt x="8262796" y="1390134"/>
                </a:cubicBezTo>
                <a:cubicBezTo>
                  <a:pt x="8288134" y="1363818"/>
                  <a:pt x="8315455" y="1341556"/>
                  <a:pt x="8352254" y="1318785"/>
                </a:cubicBezTo>
                <a:cubicBezTo>
                  <a:pt x="8267422" y="1306387"/>
                  <a:pt x="8356441" y="1264640"/>
                  <a:pt x="8326473" y="1238579"/>
                </a:cubicBezTo>
                <a:cubicBezTo>
                  <a:pt x="8266541" y="1227953"/>
                  <a:pt x="8217625" y="1310940"/>
                  <a:pt x="8136099" y="1287158"/>
                </a:cubicBezTo>
                <a:cubicBezTo>
                  <a:pt x="8236795" y="1215300"/>
                  <a:pt x="8348067" y="1191772"/>
                  <a:pt x="8420998" y="1096134"/>
                </a:cubicBezTo>
                <a:cubicBezTo>
                  <a:pt x="8404254" y="1074374"/>
                  <a:pt x="8387508" y="1094616"/>
                  <a:pt x="8373186" y="1086520"/>
                </a:cubicBezTo>
                <a:cubicBezTo>
                  <a:pt x="8373627" y="1081460"/>
                  <a:pt x="8372523" y="1073868"/>
                  <a:pt x="8375169" y="1071592"/>
                </a:cubicBezTo>
                <a:cubicBezTo>
                  <a:pt x="8429592" y="1019471"/>
                  <a:pt x="8430475" y="1018207"/>
                  <a:pt x="8372084" y="979748"/>
                </a:cubicBezTo>
                <a:cubicBezTo>
                  <a:pt x="8351592" y="966338"/>
                  <a:pt x="8353356" y="954446"/>
                  <a:pt x="8364151" y="937495"/>
                </a:cubicBezTo>
                <a:cubicBezTo>
                  <a:pt x="8371865" y="925603"/>
                  <a:pt x="8381118" y="914977"/>
                  <a:pt x="8376711" y="888916"/>
                </a:cubicBezTo>
                <a:cubicBezTo>
                  <a:pt x="8344763" y="922315"/>
                  <a:pt x="8190304" y="911434"/>
                  <a:pt x="8162981" y="907892"/>
                </a:cubicBezTo>
                <a:cubicBezTo>
                  <a:pt x="8132354" y="904098"/>
                  <a:pt x="8102167" y="887905"/>
                  <a:pt x="8069999" y="896759"/>
                </a:cubicBezTo>
                <a:cubicBezTo>
                  <a:pt x="8044219" y="903846"/>
                  <a:pt x="7924795" y="972411"/>
                  <a:pt x="7907827" y="893724"/>
                </a:cubicBezTo>
                <a:cubicBezTo>
                  <a:pt x="7906945" y="889928"/>
                  <a:pt x="7858693" y="898785"/>
                  <a:pt x="7832692" y="903085"/>
                </a:cubicBezTo>
                <a:cubicBezTo>
                  <a:pt x="7809776" y="906628"/>
                  <a:pt x="7783996" y="922315"/>
                  <a:pt x="7768573" y="890942"/>
                </a:cubicBezTo>
                <a:cubicBezTo>
                  <a:pt x="7759538" y="872471"/>
                  <a:pt x="7796776" y="836797"/>
                  <a:pt x="7830048" y="833761"/>
                </a:cubicBezTo>
                <a:cubicBezTo>
                  <a:pt x="7858913" y="830976"/>
                  <a:pt x="7889099" y="826928"/>
                  <a:pt x="7916642" y="834519"/>
                </a:cubicBezTo>
                <a:cubicBezTo>
                  <a:pt x="7950573" y="843629"/>
                  <a:pt x="7968860" y="828954"/>
                  <a:pt x="7978337" y="797328"/>
                </a:cubicBezTo>
                <a:cubicBezTo>
                  <a:pt x="7988911" y="762412"/>
                  <a:pt x="8009185" y="746217"/>
                  <a:pt x="8037167" y="730024"/>
                </a:cubicBezTo>
                <a:cubicBezTo>
                  <a:pt x="8105033" y="690810"/>
                  <a:pt x="8170253" y="645520"/>
                  <a:pt x="8244728" y="622748"/>
                </a:cubicBezTo>
                <a:cubicBezTo>
                  <a:pt x="8259491" y="618194"/>
                  <a:pt x="8275796" y="612121"/>
                  <a:pt x="8282626" y="582014"/>
                </a:cubicBezTo>
                <a:cubicBezTo>
                  <a:pt x="8081014" y="627049"/>
                  <a:pt x="7897251" y="744448"/>
                  <a:pt x="7689250" y="737616"/>
                </a:cubicBezTo>
                <a:cubicBezTo>
                  <a:pt x="7746098" y="700423"/>
                  <a:pt x="7811978" y="698398"/>
                  <a:pt x="7872573" y="672339"/>
                </a:cubicBezTo>
                <a:cubicBezTo>
                  <a:pt x="7829607" y="652856"/>
                  <a:pt x="7789284" y="673097"/>
                  <a:pt x="7748521" y="684231"/>
                </a:cubicBezTo>
                <a:cubicBezTo>
                  <a:pt x="7714368" y="693337"/>
                  <a:pt x="7683521" y="694856"/>
                  <a:pt x="7679775" y="640460"/>
                </a:cubicBezTo>
                <a:cubicBezTo>
                  <a:pt x="7681099" y="636918"/>
                  <a:pt x="7680878" y="632363"/>
                  <a:pt x="7680657" y="628062"/>
                </a:cubicBezTo>
                <a:cubicBezTo>
                  <a:pt x="7692117" y="605544"/>
                  <a:pt x="7709962" y="593905"/>
                  <a:pt x="7731115" y="587326"/>
                </a:cubicBezTo>
                <a:cubicBezTo>
                  <a:pt x="7743895" y="583278"/>
                  <a:pt x="7760860" y="577206"/>
                  <a:pt x="7760642" y="561014"/>
                </a:cubicBezTo>
                <a:cubicBezTo>
                  <a:pt x="7759980" y="501050"/>
                  <a:pt x="7800743" y="483591"/>
                  <a:pt x="7841505" y="466134"/>
                </a:cubicBezTo>
                <a:cubicBezTo>
                  <a:pt x="7818810" y="436279"/>
                  <a:pt x="7800963" y="458290"/>
                  <a:pt x="7783776" y="456014"/>
                </a:cubicBezTo>
                <a:cubicBezTo>
                  <a:pt x="7772539" y="454495"/>
                  <a:pt x="7762403" y="451713"/>
                  <a:pt x="7762403" y="436279"/>
                </a:cubicBezTo>
                <a:cubicBezTo>
                  <a:pt x="7762183" y="423374"/>
                  <a:pt x="7767472" y="408699"/>
                  <a:pt x="7778488" y="408448"/>
                </a:cubicBezTo>
                <a:cubicBezTo>
                  <a:pt x="7847454" y="406170"/>
                  <a:pt x="7885573" y="323182"/>
                  <a:pt x="7957184" y="322929"/>
                </a:cubicBezTo>
                <a:cubicBezTo>
                  <a:pt x="7999930" y="322929"/>
                  <a:pt x="7934928" y="276122"/>
                  <a:pt x="7971064" y="256639"/>
                </a:cubicBezTo>
                <a:cubicBezTo>
                  <a:pt x="7978998" y="252337"/>
                  <a:pt x="7950352" y="245762"/>
                  <a:pt x="7937572" y="246773"/>
                </a:cubicBezTo>
                <a:cubicBezTo>
                  <a:pt x="7925014" y="247784"/>
                  <a:pt x="7913777" y="260182"/>
                  <a:pt x="7898573" y="251326"/>
                </a:cubicBezTo>
                <a:cubicBezTo>
                  <a:pt x="7890201" y="219701"/>
                  <a:pt x="7911793" y="208061"/>
                  <a:pt x="7929642" y="199206"/>
                </a:cubicBezTo>
                <a:cubicBezTo>
                  <a:pt x="7970845" y="178712"/>
                  <a:pt x="8010947" y="153918"/>
                  <a:pt x="8056117" y="146580"/>
                </a:cubicBezTo>
                <a:cubicBezTo>
                  <a:pt x="8072200" y="144050"/>
                  <a:pt x="8032981" y="110146"/>
                  <a:pt x="8025270" y="98255"/>
                </a:cubicBezTo>
                <a:cubicBezTo>
                  <a:pt x="8070715" y="67008"/>
                  <a:pt x="8118460" y="43968"/>
                  <a:pt x="8167695" y="25407"/>
                </a:cubicBezTo>
                <a:lnTo>
                  <a:pt x="8251347" y="1"/>
                </a:lnTo>
                <a:close/>
                <a:moveTo>
                  <a:pt x="0" y="0"/>
                </a:moveTo>
                <a:lnTo>
                  <a:pt x="10023511" y="0"/>
                </a:lnTo>
                <a:lnTo>
                  <a:pt x="10081290" y="36752"/>
                </a:lnTo>
                <a:cubicBezTo>
                  <a:pt x="10124649" y="57526"/>
                  <a:pt x="10173137" y="74130"/>
                  <a:pt x="10208104" y="111776"/>
                </a:cubicBezTo>
                <a:cubicBezTo>
                  <a:pt x="10094034" y="141768"/>
                  <a:pt x="9991464" y="172070"/>
                  <a:pt x="9887339" y="194718"/>
                </a:cubicBezTo>
                <a:cubicBezTo>
                  <a:pt x="9776996" y="218591"/>
                  <a:pt x="9683441" y="283171"/>
                  <a:pt x="9575589" y="311942"/>
                </a:cubicBezTo>
                <a:cubicBezTo>
                  <a:pt x="9552585" y="318064"/>
                  <a:pt x="9524923" y="339488"/>
                  <a:pt x="9516842" y="360299"/>
                </a:cubicBezTo>
                <a:cubicBezTo>
                  <a:pt x="9490734" y="427634"/>
                  <a:pt x="8969489" y="616477"/>
                  <a:pt x="9031031" y="676463"/>
                </a:cubicBezTo>
                <a:cubicBezTo>
                  <a:pt x="9056518" y="701256"/>
                  <a:pt x="9089464" y="719007"/>
                  <a:pt x="9123967" y="743493"/>
                </a:cubicBezTo>
                <a:cubicBezTo>
                  <a:pt x="9072057" y="789708"/>
                  <a:pt x="9013626" y="809909"/>
                  <a:pt x="8951461" y="823681"/>
                </a:cubicBezTo>
                <a:cubicBezTo>
                  <a:pt x="8932810" y="827966"/>
                  <a:pt x="8914473" y="836535"/>
                  <a:pt x="8912607" y="857348"/>
                </a:cubicBezTo>
                <a:cubicBezTo>
                  <a:pt x="8910744" y="879078"/>
                  <a:pt x="8929704" y="887646"/>
                  <a:pt x="8945555" y="897749"/>
                </a:cubicBezTo>
                <a:cubicBezTo>
                  <a:pt x="8967622" y="911826"/>
                  <a:pt x="8989069" y="924071"/>
                  <a:pt x="9017042" y="925907"/>
                </a:cubicBezTo>
                <a:cubicBezTo>
                  <a:pt x="9063046" y="928661"/>
                  <a:pt x="9085112" y="967837"/>
                  <a:pt x="9111842" y="997218"/>
                </a:cubicBezTo>
                <a:cubicBezTo>
                  <a:pt x="9126761" y="1013747"/>
                  <a:pt x="9134223" y="1047106"/>
                  <a:pt x="9108115" y="1052922"/>
                </a:cubicBezTo>
                <a:cubicBezTo>
                  <a:pt x="9045328" y="1067003"/>
                  <a:pt x="9050302" y="1107708"/>
                  <a:pt x="9051854" y="1153924"/>
                </a:cubicBezTo>
                <a:cubicBezTo>
                  <a:pt x="9054030" y="1211159"/>
                  <a:pt x="9091019" y="1237479"/>
                  <a:pt x="9136399" y="1259517"/>
                </a:cubicBezTo>
                <a:cubicBezTo>
                  <a:pt x="9151940" y="1267167"/>
                  <a:pt x="9174006" y="1266862"/>
                  <a:pt x="9179914" y="1290735"/>
                </a:cubicBezTo>
                <a:cubicBezTo>
                  <a:pt x="9154426" y="1313384"/>
                  <a:pt x="9123344" y="1295021"/>
                  <a:pt x="9095990" y="1301447"/>
                </a:cubicBezTo>
                <a:cubicBezTo>
                  <a:pt x="9073302" y="1306649"/>
                  <a:pt x="9035692" y="1303896"/>
                  <a:pt x="9066775" y="1345520"/>
                </a:cubicBezTo>
                <a:cubicBezTo>
                  <a:pt x="9075790" y="1357456"/>
                  <a:pt x="9065221" y="1366640"/>
                  <a:pt x="9053719" y="1367557"/>
                </a:cubicBezTo>
                <a:cubicBezTo>
                  <a:pt x="8961718" y="1377045"/>
                  <a:pt x="9003989" y="1461214"/>
                  <a:pt x="8974460" y="1505592"/>
                </a:cubicBezTo>
                <a:cubicBezTo>
                  <a:pt x="8966381" y="1517834"/>
                  <a:pt x="8975084" y="1538952"/>
                  <a:pt x="8987827" y="1544155"/>
                </a:cubicBezTo>
                <a:cubicBezTo>
                  <a:pt x="9069261" y="1578436"/>
                  <a:pt x="9080451" y="1660155"/>
                  <a:pt x="9119926" y="1730550"/>
                </a:cubicBezTo>
                <a:cubicBezTo>
                  <a:pt x="9077031" y="1758400"/>
                  <a:pt x="9025747" y="1764521"/>
                  <a:pt x="8979435" y="1782580"/>
                </a:cubicBezTo>
                <a:cubicBezTo>
                  <a:pt x="8931257" y="1801556"/>
                  <a:pt x="8931257" y="1815635"/>
                  <a:pt x="8971042" y="1870725"/>
                </a:cubicBezTo>
                <a:cubicBezTo>
                  <a:pt x="8867539" y="1882663"/>
                  <a:pt x="8867539" y="1882663"/>
                  <a:pt x="8899553" y="1969279"/>
                </a:cubicBezTo>
                <a:cubicBezTo>
                  <a:pt x="8812832" y="1977237"/>
                  <a:pt x="8755644" y="2018249"/>
                  <a:pt x="8742279" y="2107927"/>
                </a:cubicBezTo>
                <a:cubicBezTo>
                  <a:pt x="8735751" y="2151388"/>
                  <a:pt x="8696588" y="2171892"/>
                  <a:pt x="8653074" y="2200970"/>
                </a:cubicBezTo>
                <a:cubicBezTo>
                  <a:pt x="8707155" y="2229129"/>
                  <a:pt x="8743833" y="2287892"/>
                  <a:pt x="8806929" y="2225759"/>
                </a:cubicBezTo>
                <a:cubicBezTo>
                  <a:pt x="8829929" y="2203112"/>
                  <a:pt x="8827757" y="2231882"/>
                  <a:pt x="8830862" y="2240145"/>
                </a:cubicBezTo>
                <a:cubicBezTo>
                  <a:pt x="8838321" y="2260344"/>
                  <a:pt x="8822781" y="2273813"/>
                  <a:pt x="8812524" y="2289115"/>
                </a:cubicBezTo>
                <a:cubicBezTo>
                  <a:pt x="8802578" y="2304419"/>
                  <a:pt x="8790765" y="2320639"/>
                  <a:pt x="8787969" y="2337782"/>
                </a:cubicBezTo>
                <a:cubicBezTo>
                  <a:pt x="8786105" y="2349717"/>
                  <a:pt x="8795118" y="2367161"/>
                  <a:pt x="8805064" y="2376038"/>
                </a:cubicBezTo>
                <a:cubicBezTo>
                  <a:pt x="8857283" y="2422866"/>
                  <a:pt x="8826201" y="2528152"/>
                  <a:pt x="8925043" y="2541620"/>
                </a:cubicBezTo>
                <a:cubicBezTo>
                  <a:pt x="8969489" y="2547739"/>
                  <a:pt x="8990934" y="2586304"/>
                  <a:pt x="9023571" y="2607422"/>
                </a:cubicBezTo>
                <a:cubicBezTo>
                  <a:pt x="9137020" y="2681183"/>
                  <a:pt x="9212861" y="2776063"/>
                  <a:pt x="9247982" y="2906447"/>
                </a:cubicBezTo>
                <a:cubicBezTo>
                  <a:pt x="9257617" y="2942562"/>
                  <a:pt x="9294606" y="2971640"/>
                  <a:pt x="9318539" y="3003469"/>
                </a:cubicBezTo>
                <a:cubicBezTo>
                  <a:pt x="9307037" y="3026730"/>
                  <a:pt x="9244252" y="2976535"/>
                  <a:pt x="9266320" y="3037747"/>
                </a:cubicBezTo>
                <a:cubicBezTo>
                  <a:pt x="9283104" y="3083658"/>
                  <a:pt x="9325999" y="3112122"/>
                  <a:pt x="9366406" y="3139362"/>
                </a:cubicBezTo>
                <a:cubicBezTo>
                  <a:pt x="9412407" y="3170274"/>
                  <a:pt x="9463381" y="3195065"/>
                  <a:pt x="9484207" y="3252299"/>
                </a:cubicBezTo>
                <a:cubicBezTo>
                  <a:pt x="9488559" y="3264542"/>
                  <a:pt x="9502544" y="3277397"/>
                  <a:pt x="9514977" y="3282295"/>
                </a:cubicBezTo>
                <a:cubicBezTo>
                  <a:pt x="10163348" y="4289552"/>
                  <a:pt x="11759406" y="4296285"/>
                  <a:pt x="11943411" y="4289244"/>
                </a:cubicBezTo>
                <a:cubicBezTo>
                  <a:pt x="11999126" y="4287025"/>
                  <a:pt x="12054083" y="4281478"/>
                  <a:pt x="12108408" y="4273195"/>
                </a:cubicBezTo>
                <a:lnTo>
                  <a:pt x="12192000" y="4256362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194880"/>
                </a:lnTo>
                <a:lnTo>
                  <a:pt x="31834" y="6201329"/>
                </a:lnTo>
                <a:cubicBezTo>
                  <a:pt x="102913" y="6212232"/>
                  <a:pt x="174818" y="6219534"/>
                  <a:pt x="247714" y="6222455"/>
                </a:cubicBezTo>
                <a:cubicBezTo>
                  <a:pt x="488463" y="6231723"/>
                  <a:pt x="2576720" y="6222861"/>
                  <a:pt x="3425038" y="4896951"/>
                </a:cubicBezTo>
                <a:cubicBezTo>
                  <a:pt x="3441305" y="4890503"/>
                  <a:pt x="3459603" y="4873582"/>
                  <a:pt x="3465296" y="4857465"/>
                </a:cubicBezTo>
                <a:cubicBezTo>
                  <a:pt x="3492545" y="4782125"/>
                  <a:pt x="3559239" y="4749491"/>
                  <a:pt x="3619425" y="4708800"/>
                </a:cubicBezTo>
                <a:cubicBezTo>
                  <a:pt x="3672294" y="4672942"/>
                  <a:pt x="3728417" y="4635474"/>
                  <a:pt x="3750377" y="4575039"/>
                </a:cubicBezTo>
                <a:cubicBezTo>
                  <a:pt x="3779250" y="4494462"/>
                  <a:pt x="3697103" y="4560536"/>
                  <a:pt x="3682054" y="4529916"/>
                </a:cubicBezTo>
                <a:cubicBezTo>
                  <a:pt x="3713368" y="4488018"/>
                  <a:pt x="3761764" y="4449741"/>
                  <a:pt x="3774370" y="4402201"/>
                </a:cubicBezTo>
                <a:cubicBezTo>
                  <a:pt x="3820322" y="4230569"/>
                  <a:pt x="3919551" y="4105673"/>
                  <a:pt x="4067986" y="4008578"/>
                </a:cubicBezTo>
                <a:cubicBezTo>
                  <a:pt x="4110687" y="3980778"/>
                  <a:pt x="4138745" y="3930013"/>
                  <a:pt x="4196899" y="3921958"/>
                </a:cubicBezTo>
                <a:cubicBezTo>
                  <a:pt x="4326221" y="3904229"/>
                  <a:pt x="4285554" y="3765635"/>
                  <a:pt x="4353877" y="3703994"/>
                </a:cubicBezTo>
                <a:cubicBezTo>
                  <a:pt x="4366890" y="3692307"/>
                  <a:pt x="4378682" y="3669346"/>
                  <a:pt x="4376244" y="3653635"/>
                </a:cubicBezTo>
                <a:cubicBezTo>
                  <a:pt x="4372586" y="3631068"/>
                  <a:pt x="4357130" y="3609716"/>
                  <a:pt x="4344116" y="3589571"/>
                </a:cubicBezTo>
                <a:cubicBezTo>
                  <a:pt x="4330695" y="3569428"/>
                  <a:pt x="4310365" y="3551699"/>
                  <a:pt x="4320122" y="3525109"/>
                </a:cubicBezTo>
                <a:cubicBezTo>
                  <a:pt x="4324186" y="3514233"/>
                  <a:pt x="4321344" y="3476360"/>
                  <a:pt x="4351436" y="3506172"/>
                </a:cubicBezTo>
                <a:cubicBezTo>
                  <a:pt x="4433989" y="3587961"/>
                  <a:pt x="4481978" y="3510608"/>
                  <a:pt x="4552738" y="3473540"/>
                </a:cubicBezTo>
                <a:cubicBezTo>
                  <a:pt x="4495805" y="3435264"/>
                  <a:pt x="4444564" y="3408272"/>
                  <a:pt x="4436023" y="3351063"/>
                </a:cubicBezTo>
                <a:cubicBezTo>
                  <a:pt x="4418537" y="3233014"/>
                  <a:pt x="4343713" y="3179029"/>
                  <a:pt x="4230249" y="3168552"/>
                </a:cubicBezTo>
                <a:cubicBezTo>
                  <a:pt x="4272135" y="3054536"/>
                  <a:pt x="4272135" y="3054536"/>
                  <a:pt x="4136714" y="3038821"/>
                </a:cubicBezTo>
                <a:cubicBezTo>
                  <a:pt x="4188768" y="2966303"/>
                  <a:pt x="4188768" y="2947770"/>
                  <a:pt x="4125732" y="2922790"/>
                </a:cubicBezTo>
                <a:cubicBezTo>
                  <a:pt x="4065138" y="2899019"/>
                  <a:pt x="3998039" y="2890960"/>
                  <a:pt x="3941916" y="2854300"/>
                </a:cubicBezTo>
                <a:cubicBezTo>
                  <a:pt x="3993565" y="2761635"/>
                  <a:pt x="4008205" y="2654064"/>
                  <a:pt x="4114752" y="2608938"/>
                </a:cubicBezTo>
                <a:cubicBezTo>
                  <a:pt x="4131425" y="2602090"/>
                  <a:pt x="4142812" y="2574290"/>
                  <a:pt x="4132241" y="2558175"/>
                </a:cubicBezTo>
                <a:cubicBezTo>
                  <a:pt x="4093606" y="2499757"/>
                  <a:pt x="4148913" y="2388961"/>
                  <a:pt x="4028540" y="2376472"/>
                </a:cubicBezTo>
                <a:cubicBezTo>
                  <a:pt x="4013491" y="2375264"/>
                  <a:pt x="3999664" y="2363176"/>
                  <a:pt x="4011458" y="2347463"/>
                </a:cubicBezTo>
                <a:cubicBezTo>
                  <a:pt x="4052127" y="2292671"/>
                  <a:pt x="4002918" y="2296296"/>
                  <a:pt x="3973233" y="2289447"/>
                </a:cubicBezTo>
                <a:cubicBezTo>
                  <a:pt x="3937444" y="2280989"/>
                  <a:pt x="3896777" y="2305160"/>
                  <a:pt x="3863429" y="2275346"/>
                </a:cubicBezTo>
                <a:cubicBezTo>
                  <a:pt x="3871158" y="2243921"/>
                  <a:pt x="3900029" y="2244323"/>
                  <a:pt x="3920363" y="2234252"/>
                </a:cubicBezTo>
                <a:cubicBezTo>
                  <a:pt x="3979737" y="2205242"/>
                  <a:pt x="4028133" y="2170596"/>
                  <a:pt x="4030981" y="2095254"/>
                </a:cubicBezTo>
                <a:cubicBezTo>
                  <a:pt x="4033011" y="2034418"/>
                  <a:pt x="4039518" y="1980835"/>
                  <a:pt x="3957370" y="1962300"/>
                </a:cubicBezTo>
                <a:cubicBezTo>
                  <a:pt x="3923211" y="1954644"/>
                  <a:pt x="3932973" y="1910731"/>
                  <a:pt x="3952493" y="1888974"/>
                </a:cubicBezTo>
                <a:cubicBezTo>
                  <a:pt x="3987466" y="1850298"/>
                  <a:pt x="4016337" y="1798729"/>
                  <a:pt x="4076527" y="1795102"/>
                </a:cubicBezTo>
                <a:cubicBezTo>
                  <a:pt x="4113127" y="1792686"/>
                  <a:pt x="4141188" y="1776567"/>
                  <a:pt x="4170061" y="1758036"/>
                </a:cubicBezTo>
                <a:cubicBezTo>
                  <a:pt x="4190800" y="1744738"/>
                  <a:pt x="4215607" y="1733459"/>
                  <a:pt x="4213168" y="1704855"/>
                </a:cubicBezTo>
                <a:cubicBezTo>
                  <a:pt x="4210729" y="1677458"/>
                  <a:pt x="4186736" y="1666177"/>
                  <a:pt x="4162334" y="1660537"/>
                </a:cubicBezTo>
                <a:cubicBezTo>
                  <a:pt x="4080998" y="1642407"/>
                  <a:pt x="4004547" y="1615816"/>
                  <a:pt x="3936629" y="1554980"/>
                </a:cubicBezTo>
                <a:cubicBezTo>
                  <a:pt x="3981773" y="1522748"/>
                  <a:pt x="4024878" y="1499381"/>
                  <a:pt x="4058225" y="1466745"/>
                </a:cubicBezTo>
                <a:cubicBezTo>
                  <a:pt x="4138745" y="1387782"/>
                  <a:pt x="3456757" y="1139198"/>
                  <a:pt x="3422598" y="1050561"/>
                </a:cubicBezTo>
                <a:cubicBezTo>
                  <a:pt x="3412025" y="1023165"/>
                  <a:pt x="3375832" y="994964"/>
                  <a:pt x="3345734" y="986905"/>
                </a:cubicBezTo>
                <a:cubicBezTo>
                  <a:pt x="3204622" y="949033"/>
                  <a:pt x="3082216" y="864022"/>
                  <a:pt x="2937846" y="832596"/>
                </a:cubicBezTo>
                <a:cubicBezTo>
                  <a:pt x="2801610" y="802784"/>
                  <a:pt x="2667409" y="762896"/>
                  <a:pt x="2518162" y="723416"/>
                </a:cubicBezTo>
                <a:cubicBezTo>
                  <a:pt x="2609662" y="624304"/>
                  <a:pt x="2771925" y="635989"/>
                  <a:pt x="2809744" y="492962"/>
                </a:cubicBezTo>
                <a:cubicBezTo>
                  <a:pt x="2662121" y="455896"/>
                  <a:pt x="2506776" y="498201"/>
                  <a:pt x="2364438" y="439377"/>
                </a:cubicBezTo>
                <a:cubicBezTo>
                  <a:pt x="2352239" y="434141"/>
                  <a:pt x="2335563" y="439377"/>
                  <a:pt x="2320927" y="440989"/>
                </a:cubicBezTo>
                <a:cubicBezTo>
                  <a:pt x="2027715" y="472415"/>
                  <a:pt x="1735723" y="445019"/>
                  <a:pt x="1446580" y="405533"/>
                </a:cubicBezTo>
                <a:cubicBezTo>
                  <a:pt x="1030148" y="349132"/>
                  <a:pt x="612089" y="313274"/>
                  <a:pt x="193217" y="287890"/>
                </a:cubicBezTo>
                <a:lnTo>
                  <a:pt x="0" y="277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EF904-B4A2-D57E-EE70-6B254C91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350" y="3598185"/>
            <a:ext cx="6402790" cy="1437839"/>
          </a:xfrm>
        </p:spPr>
        <p:txBody>
          <a:bodyPr anchor="b">
            <a:normAutofit/>
          </a:bodyPr>
          <a:lstStyle/>
          <a:p>
            <a:r>
              <a:rPr lang="en-US" altLang="zh-CN" sz="440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en-NL" sz="4400"/>
          </a:p>
        </p:txBody>
      </p:sp>
      <p:pic>
        <p:nvPicPr>
          <p:cNvPr id="1026" name="Picture 2" descr="Qr code&#10;&#10;Description automatically generated">
            <a:extLst>
              <a:ext uri="{FF2B5EF4-FFF2-40B4-BE49-F238E27FC236}">
                <a16:creationId xmlns:a16="http://schemas.microsoft.com/office/drawing/2014/main" id="{3C200A88-1A0E-6C73-1905-DCB317C7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957" y="1686560"/>
            <a:ext cx="2743200" cy="298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red sign with black text&#10;&#10;Description automatically generated with low confidence">
            <a:extLst>
              <a:ext uri="{FF2B5EF4-FFF2-40B4-BE49-F238E27FC236}">
                <a16:creationId xmlns:a16="http://schemas.microsoft.com/office/drawing/2014/main" id="{25A72197-A43B-C038-1B9C-5705512F5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299" y="901671"/>
            <a:ext cx="2297928" cy="1401737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DD3E9E6-A714-F0AC-228C-700A70AF3C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31" b="1"/>
          <a:stretch/>
        </p:blipFill>
        <p:spPr>
          <a:xfrm>
            <a:off x="9438116" y="1358886"/>
            <a:ext cx="2407041" cy="15658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B0280-4E17-C4DA-ECF8-699E911FD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350" y="5104263"/>
            <a:ext cx="6402790" cy="1252087"/>
          </a:xfrm>
        </p:spPr>
        <p:txBody>
          <a:bodyPr>
            <a:normAutofit/>
          </a:bodyPr>
          <a:lstStyle/>
          <a:p>
            <a:r>
              <a:rPr lang="nl-NL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Reach out </a:t>
            </a:r>
            <a:r>
              <a:rPr lang="nl-NL" altLang="zh-CN" sz="2000" dirty="0" err="1">
                <a:latin typeface="Tw Cen MT" panose="020B0602020104020603" pitchFamily="34" charset="77"/>
                <a:cs typeface="Times New Roman" panose="02020603050405020304" pitchFamily="18" charset="0"/>
              </a:rPr>
              <a:t>to</a:t>
            </a:r>
            <a:r>
              <a:rPr lang="nl-NL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nl-NL" altLang="zh-CN" sz="2000" dirty="0" err="1">
                <a:latin typeface="Tw Cen MT" panose="020B0602020104020603" pitchFamily="34" charset="77"/>
                <a:cs typeface="Times New Roman" panose="02020603050405020304" pitchFamily="18" charset="0"/>
              </a:rPr>
              <a:t>us</a:t>
            </a:r>
            <a:r>
              <a:rPr lang="nl-NL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nl-NL" altLang="zh-CN" sz="2000" dirty="0" err="1">
                <a:latin typeface="Tw Cen MT" panose="020B0602020104020603" pitchFamily="34" charset="77"/>
                <a:cs typeface="Times New Roman" panose="02020603050405020304" pitchFamily="18" charset="0"/>
              </a:rPr>
              <a:t>if</a:t>
            </a:r>
            <a:r>
              <a:rPr lang="nl-NL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nl-NL" altLang="zh-CN" sz="2000" dirty="0" err="1">
                <a:latin typeface="Tw Cen MT" panose="020B0602020104020603" pitchFamily="34" charset="77"/>
                <a:cs typeface="Times New Roman" panose="02020603050405020304" pitchFamily="18" charset="0"/>
              </a:rPr>
              <a:t>you</a:t>
            </a:r>
            <a:r>
              <a:rPr lang="nl-NL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want </a:t>
            </a:r>
            <a:r>
              <a:rPr lang="nl-NL" altLang="zh-CN" sz="2000" dirty="0" err="1">
                <a:latin typeface="Tw Cen MT" panose="020B0602020104020603" pitchFamily="34" charset="77"/>
                <a:cs typeface="Times New Roman" panose="02020603050405020304" pitchFamily="18" charset="0"/>
              </a:rPr>
              <a:t>to</a:t>
            </a:r>
            <a:r>
              <a:rPr lang="nl-NL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nl-NL" altLang="zh-CN" sz="2000" dirty="0" err="1">
                <a:latin typeface="Tw Cen MT" panose="020B0602020104020603" pitchFamily="34" charset="77"/>
                <a:cs typeface="Times New Roman" panose="02020603050405020304" pitchFamily="18" charset="0"/>
              </a:rPr>
              <a:t>collaborate</a:t>
            </a:r>
            <a:r>
              <a:rPr lang="nl-NL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. </a:t>
            </a:r>
            <a:endParaRPr lang="en-US" altLang="zh-CN" sz="2000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Scan</a:t>
            </a:r>
            <a:r>
              <a:rPr lang="zh-CN" altLang="en-US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QR</a:t>
            </a:r>
            <a:r>
              <a:rPr lang="zh-CN" altLang="en-US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code</a:t>
            </a:r>
            <a:r>
              <a:rPr lang="zh-CN" altLang="en-US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for</a:t>
            </a:r>
            <a:r>
              <a:rPr lang="zh-CN" altLang="en-US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more</a:t>
            </a:r>
            <a:r>
              <a:rPr lang="zh-CN" altLang="en-US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HCOMP’22 work</a:t>
            </a:r>
            <a:r>
              <a:rPr lang="zh-CN" altLang="en-US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from</a:t>
            </a:r>
            <a:r>
              <a:rPr lang="zh-CN" altLang="en-US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our</a:t>
            </a:r>
            <a:r>
              <a:rPr lang="zh-CN" altLang="en-US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lab.</a:t>
            </a:r>
            <a:endParaRPr lang="en-NL" sz="200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5C287-B0C5-436C-5C84-7091BEBC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8" name="Graphic 7" descr="Group with solid fill">
            <a:extLst>
              <a:ext uri="{FF2B5EF4-FFF2-40B4-BE49-F238E27FC236}">
                <a16:creationId xmlns:a16="http://schemas.microsoft.com/office/drawing/2014/main" id="{A01887AB-FBD6-5027-99E5-DC18BA95CC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63688" y="4485469"/>
            <a:ext cx="1237588" cy="12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01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DFEF-2737-8778-1DFB-9D3868F2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and Implications</a:t>
            </a:r>
            <a:endParaRPr lang="en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2F1D-46FE-BD3A-EDF1-CDA04D36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Subjectivity of Analogies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Disagreement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 factors (e.g., experience, belief)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matters,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dimensions on helpfulness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Commonsense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explanations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one-size-fits-all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laypeople.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</a:t>
            </a:r>
            <a:endParaRPr lang="en-GB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EB7FC-105C-33EE-6EA7-DD781172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85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DFEF-2737-8778-1DFB-9D3868F2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and Implications</a:t>
            </a:r>
            <a:endParaRPr lang="en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2F1D-46FE-BD3A-EDF1-CDA04D36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Subjectivity of Analogies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factual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correctness,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correspondence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3EFE4-6FFA-FA0C-CE10-F63A697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81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6BB45-AFAC-52B6-0E67-9DBC0578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Background</a:t>
            </a:r>
            <a:r>
              <a:rPr lang="zh-CN" altLang="en-US" i="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&amp;</a:t>
            </a:r>
            <a:r>
              <a:rPr lang="zh-CN" altLang="en-US" i="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Research</a:t>
            </a:r>
            <a:r>
              <a:rPr lang="zh-CN" altLang="en-US" i="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Gap</a:t>
            </a:r>
            <a:endParaRPr lang="en-NL" i="0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DB04C-6BDB-67F8-8191-A4AD55731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46676"/>
            <a:ext cx="10515600" cy="172552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Concept-level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explanations: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With</a:t>
            </a:r>
            <a:r>
              <a:rPr lang="en-GB" sz="2400" dirty="0">
                <a:solidFill>
                  <a:srgbClr val="333333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93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cribriform and fused glands in needle core biopsy</a:t>
            </a:r>
            <a:r>
              <a:rPr lang="en-GB" sz="2400" dirty="0">
                <a:solidFill>
                  <a:srgbClr val="FF930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333333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from prostate</a:t>
            </a:r>
            <a:r>
              <a:rPr lang="en-US" altLang="zh-CN" sz="2400" dirty="0">
                <a:solidFill>
                  <a:srgbClr val="333333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333333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this</a:t>
            </a:r>
            <a:r>
              <a:rPr lang="zh-CN" altLang="en-US" sz="2400" dirty="0">
                <a:solidFill>
                  <a:srgbClr val="333333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is</a:t>
            </a:r>
            <a:r>
              <a:rPr lang="zh-CN" altLang="en-US" sz="2400" dirty="0">
                <a:solidFill>
                  <a:srgbClr val="333333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diagnosed</a:t>
            </a:r>
            <a:r>
              <a:rPr lang="zh-CN" altLang="en-US" sz="2400" dirty="0">
                <a:solidFill>
                  <a:srgbClr val="333333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as</a:t>
            </a:r>
            <a:r>
              <a:rPr lang="zh-CN" altLang="en-US" sz="2400" dirty="0">
                <a:solidFill>
                  <a:srgbClr val="333333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adenocarcinoma </a:t>
            </a:r>
            <a:r>
              <a:rPr lang="en-GB" sz="2400" b="1" dirty="0">
                <a:solidFill>
                  <a:srgbClr val="00B050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of the prostate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Research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Gap</a:t>
            </a:r>
            <a:endParaRPr lang="en-GB" sz="2400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GB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Laypeople lack the technical expertise and domain knowledge to interpret AI systems</a:t>
            </a:r>
          </a:p>
          <a:p>
            <a:pPr lvl="1" fontAlgn="base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GB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Concept-level explanations </a:t>
            </a:r>
            <a:r>
              <a:rPr lang="en-US" altLang="zh-CN" dirty="0" err="1">
                <a:latin typeface="Tw Cen MT" panose="020B0602020104020603" pitchFamily="34" charset="77"/>
                <a:cs typeface="Times New Roman" panose="02020603050405020304" pitchFamily="18" charset="0"/>
              </a:rPr>
              <a:t>im</a:t>
            </a:r>
            <a:r>
              <a:rPr lang="en-GB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pose a high cognitive load on laypeople</a:t>
            </a:r>
          </a:p>
          <a:p>
            <a:endParaRPr lang="en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86EBF-747B-4677-8C1D-94A71906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C1752D2-1433-8FCA-D920-75BF6D2D7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657" y="2045425"/>
            <a:ext cx="2046515" cy="2046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29D963-B5ED-1A4D-CF36-BC77D48D2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185" y="2045424"/>
            <a:ext cx="2046515" cy="2046515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1F52B5B6-1DA9-08A7-A660-93B353EA48D1}"/>
              </a:ext>
            </a:extLst>
          </p:cNvPr>
          <p:cNvSpPr/>
          <p:nvPr/>
        </p:nvSpPr>
        <p:spPr>
          <a:xfrm>
            <a:off x="4250871" y="2979781"/>
            <a:ext cx="1335314" cy="351971"/>
          </a:xfrm>
          <a:prstGeom prst="rightArrow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5D001A-C825-5091-B489-68ABA7B5CD11}"/>
              </a:ext>
            </a:extLst>
          </p:cNvPr>
          <p:cNvSpPr txBox="1"/>
          <p:nvPr/>
        </p:nvSpPr>
        <p:spPr>
          <a:xfrm>
            <a:off x="3917042" y="2574779"/>
            <a:ext cx="2002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XAI</a:t>
            </a:r>
            <a:endParaRPr lang="en-NL" sz="2400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04F7C-A1D1-8566-DF49-572C30F7150B}"/>
              </a:ext>
            </a:extLst>
          </p:cNvPr>
          <p:cNvSpPr txBox="1"/>
          <p:nvPr/>
        </p:nvSpPr>
        <p:spPr>
          <a:xfrm>
            <a:off x="9936844" y="2551453"/>
            <a:ext cx="2389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Experts</a:t>
            </a:r>
          </a:p>
          <a:p>
            <a:endParaRPr lang="en-US" altLang="zh-CN" sz="2000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w Cen MT" panose="020B0602020104020603" pitchFamily="34" charset="77"/>
                <a:cs typeface="Times New Roman" panose="02020603050405020304" pitchFamily="18" charset="0"/>
              </a:rPr>
              <a:t>Non-experts</a:t>
            </a:r>
            <a:endParaRPr lang="en-NL" sz="2000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  <p:pic>
        <p:nvPicPr>
          <p:cNvPr id="1026" name="Picture 2" descr="Check mark and cross icon isolated symbol green Vector Image">
            <a:extLst>
              <a:ext uri="{FF2B5EF4-FFF2-40B4-BE49-F238E27FC236}">
                <a16:creationId xmlns:a16="http://schemas.microsoft.com/office/drawing/2014/main" id="{4BBF7667-6113-0802-53D5-18D567192B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1" t="22289" r="51992" b="32013"/>
          <a:stretch/>
        </p:blipFill>
        <p:spPr bwMode="auto">
          <a:xfrm>
            <a:off x="9335462" y="2619347"/>
            <a:ext cx="342152" cy="33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heck mark and cross icon isolated symbol green Vector Image">
            <a:extLst>
              <a:ext uri="{FF2B5EF4-FFF2-40B4-BE49-F238E27FC236}">
                <a16:creationId xmlns:a16="http://schemas.microsoft.com/office/drawing/2014/main" id="{ECBEF620-76A3-2CFD-09F0-20E651E1B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9" t="23052" r="10754" b="33094"/>
          <a:stretch/>
        </p:blipFill>
        <p:spPr bwMode="auto">
          <a:xfrm>
            <a:off x="9335461" y="3186512"/>
            <a:ext cx="342000" cy="32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720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710F-0580-D919-49D9-25B60954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NL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661C6-6C18-B59F-7D5C-C3E59FE29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novel analogy-based explanation generation method with non-expert crowds and a dataset of analogies generated using this method</a:t>
            </a:r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elaborate set of qualitative dimensions to assess the quality of analogy-based explanations</a:t>
            </a:r>
          </a:p>
          <a:p>
            <a:pPr lvl="1">
              <a:buFont typeface="Wingdings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extensive evaluation of the quality of the analogy-based explanations collected from two distinct AI tasks</a:t>
            </a:r>
          </a:p>
          <a:p>
            <a:pPr lvl="1"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findings reveal significant positive correlations between the qualitative dimensions of analogies and the perceived helpfulness of analogy-based explanations.</a:t>
            </a:r>
            <a:endParaRPr lang="en-NL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88060-1A1E-63D3-AC70-EBC6AEE2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4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6D6B-657B-CD3B-C21B-012D9105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46555"/>
          </a:xfrm>
        </p:spPr>
        <p:txBody>
          <a:bodyPr>
            <a:noAutofit/>
          </a:bodyPr>
          <a:lstStyle/>
          <a:p>
            <a:pPr algn="ctr"/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What</a:t>
            </a:r>
            <a:r>
              <a:rPr lang="zh-CN" altLang="en-US" i="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can</a:t>
            </a:r>
            <a:r>
              <a:rPr lang="zh-CN" altLang="en-US" i="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we</a:t>
            </a:r>
            <a:r>
              <a:rPr lang="zh-CN" altLang="en-US" i="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do</a:t>
            </a:r>
            <a:r>
              <a:rPr lang="zh-CN" altLang="en-US" i="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for</a:t>
            </a:r>
            <a:r>
              <a:rPr lang="zh-CN" altLang="en-US" i="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non-experts who need intelligible explanations?</a:t>
            </a:r>
            <a:endParaRPr lang="en-NL" dirty="0">
              <a:latin typeface="Tw Cen MT" panose="020B0602020104020603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5A946-4DC6-FB30-52C3-79964F6F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50B1073-99E6-A156-91AC-C05B1318C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736" y="2543994"/>
            <a:ext cx="1938824" cy="193882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F7F79BA-287B-B8F7-E79B-5299461B4360}"/>
              </a:ext>
            </a:extLst>
          </p:cNvPr>
          <p:cNvSpPr txBox="1"/>
          <p:nvPr/>
        </p:nvSpPr>
        <p:spPr>
          <a:xfrm>
            <a:off x="7769543" y="4423599"/>
            <a:ext cx="1800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Experts</a:t>
            </a:r>
          </a:p>
          <a:p>
            <a:pPr algn="ctr"/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(e.g.,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doctors)</a:t>
            </a:r>
            <a:endParaRPr lang="en-NL" sz="2400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  <p:sp>
        <p:nvSpPr>
          <p:cNvPr id="3" name="Stored Data 2">
            <a:extLst>
              <a:ext uri="{FF2B5EF4-FFF2-40B4-BE49-F238E27FC236}">
                <a16:creationId xmlns:a16="http://schemas.microsoft.com/office/drawing/2014/main" id="{1087985A-3037-3A49-670B-D070D20C0429}"/>
              </a:ext>
            </a:extLst>
          </p:cNvPr>
          <p:cNvSpPr/>
          <p:nvPr/>
        </p:nvSpPr>
        <p:spPr>
          <a:xfrm rot="10800000">
            <a:off x="5030460" y="2978941"/>
            <a:ext cx="2442410" cy="1293144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62E55-0616-0037-6C95-B0E55E24AA3D}"/>
              </a:ext>
            </a:extLst>
          </p:cNvPr>
          <p:cNvSpPr txBox="1"/>
          <p:nvPr/>
        </p:nvSpPr>
        <p:spPr>
          <a:xfrm>
            <a:off x="5477030" y="3276927"/>
            <a:ext cx="19110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XAI</a:t>
            </a:r>
            <a:r>
              <a:rPr lang="zh-CN" altLang="en-US" sz="2400" dirty="0">
                <a:solidFill>
                  <a:schemeClr val="bg1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(concept-level)</a:t>
            </a:r>
            <a:endParaRPr lang="en-NL" sz="24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  <p:sp>
        <p:nvSpPr>
          <p:cNvPr id="6" name="Terminator 5">
            <a:extLst>
              <a:ext uri="{FF2B5EF4-FFF2-40B4-BE49-F238E27FC236}">
                <a16:creationId xmlns:a16="http://schemas.microsoft.com/office/drawing/2014/main" id="{D50C2B52-A50F-F486-8684-622B6BA68F35}"/>
              </a:ext>
            </a:extLst>
          </p:cNvPr>
          <p:cNvSpPr/>
          <p:nvPr/>
        </p:nvSpPr>
        <p:spPr>
          <a:xfrm>
            <a:off x="1916298" y="2978939"/>
            <a:ext cx="3248525" cy="1293145"/>
          </a:xfrm>
          <a:prstGeom prst="flowChartTermina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Blackbox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ML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Models</a:t>
            </a:r>
            <a:endParaRPr lang="en-NL" sz="2400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260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6D6B-657B-CD3B-C21B-012D9105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Analogical</a:t>
            </a:r>
            <a:r>
              <a:rPr lang="zh-CN" altLang="en-US" i="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Inference</a:t>
            </a:r>
            <a:r>
              <a:rPr lang="nl-NL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 – The Magic </a:t>
            </a:r>
            <a:r>
              <a:rPr lang="nl-NL" altLang="zh-CN" i="0" dirty="0" err="1">
                <a:latin typeface="Tw Cen MT" panose="020B0602020104020603" pitchFamily="34" charset="77"/>
                <a:cs typeface="Times New Roman" panose="02020603050405020304" pitchFamily="18" charset="0"/>
              </a:rPr>
              <a:t>Sauce</a:t>
            </a:r>
            <a:r>
              <a:rPr lang="nl-NL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!</a:t>
            </a:r>
            <a:endParaRPr lang="en-NL" dirty="0">
              <a:latin typeface="Tw Cen MT" panose="020B0602020104020603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5A946-4DC6-FB30-52C3-79964F6F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/>
          </a:p>
        </p:txBody>
      </p:sp>
      <p:pic>
        <p:nvPicPr>
          <p:cNvPr id="13" name="Graphic 12" descr="Target Audience outline">
            <a:extLst>
              <a:ext uri="{FF2B5EF4-FFF2-40B4-BE49-F238E27FC236}">
                <a16:creationId xmlns:a16="http://schemas.microsoft.com/office/drawing/2014/main" id="{024BD8E1-28ED-5ED7-E6DF-83F736D5D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8547" y="1679492"/>
            <a:ext cx="1953948" cy="1953948"/>
          </a:xfrm>
          <a:prstGeom prst="rect">
            <a:avLst/>
          </a:prstGeom>
        </p:spPr>
      </p:pic>
      <p:sp>
        <p:nvSpPr>
          <p:cNvPr id="21" name="Stored Data 20">
            <a:extLst>
              <a:ext uri="{FF2B5EF4-FFF2-40B4-BE49-F238E27FC236}">
                <a16:creationId xmlns:a16="http://schemas.microsoft.com/office/drawing/2014/main" id="{D29FB0C3-F8EC-775B-23C8-8C0A78E173CE}"/>
              </a:ext>
            </a:extLst>
          </p:cNvPr>
          <p:cNvSpPr/>
          <p:nvPr/>
        </p:nvSpPr>
        <p:spPr>
          <a:xfrm rot="10800000">
            <a:off x="6610023" y="2454315"/>
            <a:ext cx="2442410" cy="1293144"/>
          </a:xfrm>
          <a:prstGeom prst="flowChartOnlineStorag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8320B0-958A-A5D3-EFEB-911DC6CFD8C9}"/>
              </a:ext>
            </a:extLst>
          </p:cNvPr>
          <p:cNvSpPr txBox="1"/>
          <p:nvPr/>
        </p:nvSpPr>
        <p:spPr>
          <a:xfrm>
            <a:off x="7018778" y="2752300"/>
            <a:ext cx="19110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Analogical</a:t>
            </a: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Inference</a:t>
            </a:r>
          </a:p>
        </p:txBody>
      </p:sp>
      <p:sp>
        <p:nvSpPr>
          <p:cNvPr id="23" name="Stored Data 22">
            <a:extLst>
              <a:ext uri="{FF2B5EF4-FFF2-40B4-BE49-F238E27FC236}">
                <a16:creationId xmlns:a16="http://schemas.microsoft.com/office/drawing/2014/main" id="{9EC67EDC-14E6-1BEC-6DA3-9654A5ED2CD9}"/>
              </a:ext>
            </a:extLst>
          </p:cNvPr>
          <p:cNvSpPr/>
          <p:nvPr/>
        </p:nvSpPr>
        <p:spPr>
          <a:xfrm rot="10800000">
            <a:off x="4167614" y="2454314"/>
            <a:ext cx="2442410" cy="1293144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77B8E1-4069-6496-15B6-2CEA96CBCCC4}"/>
              </a:ext>
            </a:extLst>
          </p:cNvPr>
          <p:cNvSpPr txBox="1"/>
          <p:nvPr/>
        </p:nvSpPr>
        <p:spPr>
          <a:xfrm>
            <a:off x="4608405" y="2752300"/>
            <a:ext cx="19110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XAI</a:t>
            </a:r>
            <a:r>
              <a:rPr lang="zh-CN" altLang="en-US" sz="2400" dirty="0">
                <a:solidFill>
                  <a:schemeClr val="bg1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Tw Cen MT" panose="020B0602020104020603" pitchFamily="34" charset="77"/>
                <a:cs typeface="Times New Roman" panose="02020603050405020304" pitchFamily="18" charset="0"/>
              </a:rPr>
              <a:t>(concept-level)</a:t>
            </a:r>
            <a:endParaRPr lang="en-NL" sz="2400" dirty="0">
              <a:solidFill>
                <a:schemeClr val="bg1"/>
              </a:solidFill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  <p:sp>
        <p:nvSpPr>
          <p:cNvPr id="26" name="Terminator 25">
            <a:extLst>
              <a:ext uri="{FF2B5EF4-FFF2-40B4-BE49-F238E27FC236}">
                <a16:creationId xmlns:a16="http://schemas.microsoft.com/office/drawing/2014/main" id="{F1337E45-387E-A4A7-F3F7-BFDA245E1226}"/>
              </a:ext>
            </a:extLst>
          </p:cNvPr>
          <p:cNvSpPr/>
          <p:nvPr/>
        </p:nvSpPr>
        <p:spPr>
          <a:xfrm>
            <a:off x="1053452" y="2454312"/>
            <a:ext cx="3248525" cy="1293145"/>
          </a:xfrm>
          <a:prstGeom prst="flowChartTermina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Blackbox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ML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Models</a:t>
            </a:r>
            <a:endParaRPr lang="en-NL" sz="2400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3DC74A-F323-B05B-C585-2B25EE1BB42B}"/>
              </a:ext>
            </a:extLst>
          </p:cNvPr>
          <p:cNvSpPr txBox="1"/>
          <p:nvPr/>
        </p:nvSpPr>
        <p:spPr>
          <a:xfrm>
            <a:off x="9398156" y="3535954"/>
            <a:ext cx="1834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Non-expert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Stakeholders</a:t>
            </a:r>
            <a:endParaRPr lang="en-NL" sz="2400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F7F12-E7A1-4F14-55CA-CD06B523623E}"/>
              </a:ext>
            </a:extLst>
          </p:cNvPr>
          <p:cNvSpPr txBox="1"/>
          <p:nvPr/>
        </p:nvSpPr>
        <p:spPr>
          <a:xfrm>
            <a:off x="675861" y="4346924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Motivation</a:t>
            </a:r>
            <a:endParaRPr lang="en-GB" sz="2400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  <a:p>
            <a:pPr lvl="1" fontAlgn="base">
              <a:spcBef>
                <a:spcPts val="0"/>
              </a:spcBef>
              <a:buFont typeface="Wingdings" pitchFamily="2" charset="2"/>
              <a:buChar char="Ø"/>
            </a:pPr>
            <a:r>
              <a:rPr lang="en-GB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Laypeople have sophisticated mental model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s</a:t>
            </a:r>
            <a:r>
              <a:rPr lang="en-GB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and </a:t>
            </a:r>
            <a:r>
              <a:rPr lang="en-GB" sz="2400" dirty="0" err="1">
                <a:latin typeface="Tw Cen MT" panose="020B0602020104020603" pitchFamily="34" charset="77"/>
                <a:cs typeface="Times New Roman" panose="02020603050405020304" pitchFamily="18" charset="0"/>
              </a:rPr>
              <a:t>commonsense</a:t>
            </a:r>
            <a:r>
              <a:rPr lang="en-GB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knowledge</a:t>
            </a:r>
          </a:p>
          <a:p>
            <a:pPr lvl="1" fontAlgn="base">
              <a:spcBef>
                <a:spcPts val="0"/>
              </a:spcBef>
              <a:buFont typeface="Wingdings" pitchFamily="2" charset="2"/>
              <a:buChar char="Ø"/>
            </a:pPr>
            <a:r>
              <a:rPr lang="en-GB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Analogical Inference with </a:t>
            </a:r>
            <a:r>
              <a:rPr lang="en-GB" sz="2400" dirty="0" err="1">
                <a:latin typeface="Tw Cen MT" panose="020B0602020104020603" pitchFamily="34" charset="77"/>
                <a:cs typeface="Times New Roman" panose="02020603050405020304" pitchFamily="18" charset="0"/>
              </a:rPr>
              <a:t>commonsense</a:t>
            </a:r>
            <a:r>
              <a:rPr lang="en-GB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knowledge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can</a:t>
            </a:r>
            <a:r>
              <a:rPr lang="en-GB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address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aforementioned</a:t>
            </a:r>
            <a:r>
              <a:rPr lang="en-GB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research gaps</a:t>
            </a:r>
          </a:p>
          <a:p>
            <a:pPr marL="342900" indent="-342900">
              <a:buFont typeface="Wingdings" pitchFamily="2" charset="2"/>
              <a:buChar char="Ø"/>
            </a:pPr>
            <a:endParaRPr lang="en-NL" sz="2400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643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E692-D92B-A37A-C185-62F0C630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Our</a:t>
            </a:r>
            <a:r>
              <a:rPr lang="zh-CN" altLang="en-US" i="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Idea </a:t>
            </a:r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  <a:sym typeface="Wingdings" pitchFamily="2" charset="2"/>
              </a:rPr>
              <a:t></a:t>
            </a:r>
            <a:r>
              <a:rPr lang="zh-CN" altLang="en-US" i="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Commonsense</a:t>
            </a:r>
            <a:r>
              <a:rPr lang="zh-CN" altLang="en-US" i="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Knowledge</a:t>
            </a:r>
            <a:r>
              <a:rPr lang="zh-CN" altLang="en-US" i="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4800" b="1" i="0" dirty="0">
                <a:latin typeface="Tw Cen MT" panose="020B0602020104020603" pitchFamily="34" charset="77"/>
                <a:cs typeface="Times New Roman" panose="02020603050405020304" pitchFamily="18" charset="0"/>
              </a:rPr>
              <a:t>+</a:t>
            </a:r>
            <a:r>
              <a:rPr lang="zh-CN" altLang="en-US" sz="4800" i="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nl-NL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					</a:t>
            </a:r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Analogical</a:t>
            </a:r>
            <a:r>
              <a:rPr lang="zh-CN" altLang="en-US" i="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Inference</a:t>
            </a:r>
            <a:endParaRPr lang="en-NL" dirty="0">
              <a:latin typeface="Tw Cen MT" panose="020B0602020104020603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14CA9-EB82-69C5-88A0-7FE0BF1B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5" descr="Bridge scene outline">
            <a:extLst>
              <a:ext uri="{FF2B5EF4-FFF2-40B4-BE49-F238E27FC236}">
                <a16:creationId xmlns:a16="http://schemas.microsoft.com/office/drawing/2014/main" id="{C7A4B066-A56B-15CE-7D1D-9431FF808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2733"/>
          <a:stretch/>
        </p:blipFill>
        <p:spPr>
          <a:xfrm>
            <a:off x="5375817" y="2400931"/>
            <a:ext cx="2304585" cy="62838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6FF5DA-8611-DDFA-7C4B-AA6D30AC364F}"/>
              </a:ext>
            </a:extLst>
          </p:cNvPr>
          <p:cNvSpPr txBox="1"/>
          <p:nvPr/>
        </p:nvSpPr>
        <p:spPr>
          <a:xfrm>
            <a:off x="2525244" y="2972152"/>
            <a:ext cx="204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w Cen MT" panose="020B0602020104020603" pitchFamily="34" charset="77"/>
                <a:cs typeface="Times New Roman" panose="02020603050405020304" pitchFamily="18" charset="0"/>
              </a:rPr>
              <a:t>Expert</a:t>
            </a:r>
          </a:p>
          <a:p>
            <a:pPr algn="ctr"/>
            <a:r>
              <a:rPr lang="zh-CN" altLang="en-US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w Cen MT" panose="020B0602020104020603" pitchFamily="34" charset="77"/>
                <a:cs typeface="Times New Roman" panose="02020603050405020304" pitchFamily="18" charset="0"/>
              </a:rPr>
              <a:t>Knowledge</a:t>
            </a:r>
            <a:endParaRPr lang="en-NL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  <p:pic>
        <p:nvPicPr>
          <p:cNvPr id="10" name="Graphic 9" descr="Captain male with solid fill">
            <a:extLst>
              <a:ext uri="{FF2B5EF4-FFF2-40B4-BE49-F238E27FC236}">
                <a16:creationId xmlns:a16="http://schemas.microsoft.com/office/drawing/2014/main" id="{8CB335D1-233F-9CAF-809E-A015C49340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1336" y="2028458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FE00CB-AA6B-60D3-862B-0554EFF95D94}"/>
              </a:ext>
            </a:extLst>
          </p:cNvPr>
          <p:cNvSpPr txBox="1"/>
          <p:nvPr/>
        </p:nvSpPr>
        <p:spPr>
          <a:xfrm>
            <a:off x="838200" y="2917031"/>
            <a:ext cx="20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w Cen MT" panose="020B0602020104020603" pitchFamily="34" charset="77"/>
                <a:cs typeface="Times New Roman" panose="02020603050405020304" pitchFamily="18" charset="0"/>
              </a:rPr>
              <a:t>Expert</a:t>
            </a:r>
            <a:r>
              <a:rPr lang="en-NL" altLang="zh-CN" dirty="0">
                <a:latin typeface="Tw Cen MT" panose="020B0602020104020603" pitchFamily="34" charset="77"/>
                <a:cs typeface="Times New Roman" panose="02020603050405020304" pitchFamily="18" charset="0"/>
              </a:rPr>
              <a:t>s</a:t>
            </a:r>
            <a:endParaRPr lang="en-US" altLang="zh-CN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FDBFD8-CEC3-B865-0957-6E37475F6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2848" y="1971434"/>
            <a:ext cx="1485466" cy="1485466"/>
          </a:xfrm>
          <a:prstGeom prst="rect">
            <a:avLst/>
          </a:prstGeom>
        </p:spPr>
      </p:pic>
      <p:pic>
        <p:nvPicPr>
          <p:cNvPr id="15" name="Content Placeholder 5" descr="Bridge scene outline">
            <a:extLst>
              <a:ext uri="{FF2B5EF4-FFF2-40B4-BE49-F238E27FC236}">
                <a16:creationId xmlns:a16="http://schemas.microsoft.com/office/drawing/2014/main" id="{92133FC7-CE7A-FFF8-52A8-89CDD3ED4B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2733"/>
          <a:stretch/>
        </p:blipFill>
        <p:spPr>
          <a:xfrm>
            <a:off x="5442730" y="5273117"/>
            <a:ext cx="2304585" cy="628385"/>
          </a:xfrm>
          <a:prstGeom prst="rect">
            <a:avLst/>
          </a:prstGeom>
        </p:spPr>
      </p:pic>
      <p:pic>
        <p:nvPicPr>
          <p:cNvPr id="17" name="Content Placeholder 5" descr="Bridge scene outline">
            <a:extLst>
              <a:ext uri="{FF2B5EF4-FFF2-40B4-BE49-F238E27FC236}">
                <a16:creationId xmlns:a16="http://schemas.microsoft.com/office/drawing/2014/main" id="{A9BC9858-3B54-C3C8-AEDA-CAB58B2406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27116"/>
          <a:stretch/>
        </p:blipFill>
        <p:spPr>
          <a:xfrm>
            <a:off x="5442728" y="3472682"/>
            <a:ext cx="2304585" cy="1679685"/>
          </a:xfrm>
          <a:prstGeom prst="rect">
            <a:avLst/>
          </a:prstGeom>
        </p:spPr>
      </p:pic>
      <p:pic>
        <p:nvPicPr>
          <p:cNvPr id="18" name="Graphic 17" descr="Walk with solid fill">
            <a:extLst>
              <a:ext uri="{FF2B5EF4-FFF2-40B4-BE49-F238E27FC236}">
                <a16:creationId xmlns:a16="http://schemas.microsoft.com/office/drawing/2014/main" id="{E2345E9B-F23B-CB82-C677-815BE3810C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68249" y="4273426"/>
            <a:ext cx="914400" cy="914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CF06FDC-B820-D514-08CC-75FED0B3A3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06134" y="4253882"/>
            <a:ext cx="1212721" cy="12127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F7593C7-1C53-40F3-D1D2-0130484EB453}"/>
              </a:ext>
            </a:extLst>
          </p:cNvPr>
          <p:cNvSpPr txBox="1"/>
          <p:nvPr/>
        </p:nvSpPr>
        <p:spPr>
          <a:xfrm>
            <a:off x="2592158" y="4997055"/>
            <a:ext cx="204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w Cen MT" panose="020B0602020104020603" pitchFamily="34" charset="77"/>
                <a:cs typeface="Times New Roman" panose="02020603050405020304" pitchFamily="18" charset="0"/>
              </a:rPr>
              <a:t>Commonsense</a:t>
            </a:r>
          </a:p>
          <a:p>
            <a:pPr algn="ctr"/>
            <a:r>
              <a:rPr lang="zh-CN" altLang="en-US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w Cen MT" panose="020B0602020104020603" pitchFamily="34" charset="77"/>
                <a:cs typeface="Times New Roman" panose="02020603050405020304" pitchFamily="18" charset="0"/>
              </a:rPr>
              <a:t>Knowledge</a:t>
            </a:r>
            <a:endParaRPr lang="en-NL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6969AA-EA72-AA0E-B35C-6460BEEA240B}"/>
              </a:ext>
            </a:extLst>
          </p:cNvPr>
          <p:cNvSpPr txBox="1"/>
          <p:nvPr/>
        </p:nvSpPr>
        <p:spPr>
          <a:xfrm>
            <a:off x="905113" y="5152367"/>
            <a:ext cx="20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w Cen MT" panose="020B0602020104020603" pitchFamily="34" charset="77"/>
                <a:cs typeface="Times New Roman" panose="02020603050405020304" pitchFamily="18" charset="0"/>
              </a:rPr>
              <a:t>Laypeople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053AAB1-62E6-11C5-6E93-ABA3F891FB1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2748" b="19836"/>
          <a:stretch/>
        </p:blipFill>
        <p:spPr>
          <a:xfrm>
            <a:off x="8974901" y="1971434"/>
            <a:ext cx="1195502" cy="9854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CCDA823-90C1-02F3-25F6-436BCF23292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2748" b="19836"/>
          <a:stretch/>
        </p:blipFill>
        <p:spPr>
          <a:xfrm>
            <a:off x="8809532" y="3985672"/>
            <a:ext cx="1195502" cy="98544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D73C47E-8D5E-5781-F64E-312AFEC6F7C0}"/>
              </a:ext>
            </a:extLst>
          </p:cNvPr>
          <p:cNvSpPr txBox="1"/>
          <p:nvPr/>
        </p:nvSpPr>
        <p:spPr>
          <a:xfrm>
            <a:off x="4094840" y="4122199"/>
            <a:ext cx="162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77"/>
                <a:cs typeface="Times New Roman" panose="02020603050405020304" pitchFamily="18" charset="0"/>
              </a:rPr>
              <a:t>Analogical</a:t>
            </a:r>
            <a:r>
              <a:rPr lang="zh-CN" altLang="en-US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w Cen MT" panose="020B0602020104020603" pitchFamily="34" charset="77"/>
                <a:cs typeface="Times New Roman" panose="02020603050405020304" pitchFamily="18" charset="0"/>
              </a:rPr>
              <a:t>Inference</a:t>
            </a:r>
            <a:endParaRPr lang="en-NL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FB14CE-23E4-BC27-1D94-1386ED3B4A68}"/>
              </a:ext>
            </a:extLst>
          </p:cNvPr>
          <p:cNvSpPr txBox="1"/>
          <p:nvPr/>
        </p:nvSpPr>
        <p:spPr>
          <a:xfrm>
            <a:off x="5471532" y="2972151"/>
            <a:ext cx="204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w Cen MT" panose="020B0602020104020603" pitchFamily="34" charset="77"/>
                <a:cs typeface="Times New Roman" panose="02020603050405020304" pitchFamily="18" charset="0"/>
              </a:rPr>
              <a:t>Concept-level</a:t>
            </a:r>
          </a:p>
          <a:p>
            <a:pPr algn="ctr"/>
            <a:r>
              <a:rPr lang="en-US" altLang="zh-CN" dirty="0">
                <a:latin typeface="Tw Cen MT" panose="020B0602020104020603" pitchFamily="34" charset="77"/>
                <a:cs typeface="Times New Roman" panose="02020603050405020304" pitchFamily="18" charset="0"/>
              </a:rPr>
              <a:t>Explanation</a:t>
            </a:r>
            <a:endParaRPr lang="en-NL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A98B10-A768-D945-D99B-9BC90CA5D655}"/>
              </a:ext>
            </a:extLst>
          </p:cNvPr>
          <p:cNvSpPr txBox="1"/>
          <p:nvPr/>
        </p:nvSpPr>
        <p:spPr>
          <a:xfrm>
            <a:off x="5574685" y="5710019"/>
            <a:ext cx="204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w Cen MT" panose="020B0602020104020603" pitchFamily="34" charset="77"/>
                <a:cs typeface="Times New Roman" panose="02020603050405020304" pitchFamily="18" charset="0"/>
              </a:rPr>
              <a:t>Concept-level</a:t>
            </a:r>
          </a:p>
          <a:p>
            <a:pPr algn="ctr"/>
            <a:r>
              <a:rPr lang="en-US" altLang="zh-CN" dirty="0">
                <a:latin typeface="Tw Cen MT" panose="020B0602020104020603" pitchFamily="34" charset="77"/>
                <a:cs typeface="Times New Roman" panose="02020603050405020304" pitchFamily="18" charset="0"/>
              </a:rPr>
              <a:t>Explanation</a:t>
            </a:r>
            <a:endParaRPr lang="en-NL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FF1881-0291-1249-53A8-7CC6C564771C}"/>
              </a:ext>
            </a:extLst>
          </p:cNvPr>
          <p:cNvSpPr txBox="1"/>
          <p:nvPr/>
        </p:nvSpPr>
        <p:spPr>
          <a:xfrm>
            <a:off x="8585769" y="3038746"/>
            <a:ext cx="197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w Cen MT" panose="020B0602020104020603" pitchFamily="34" charset="77"/>
                <a:cs typeface="Times New Roman" panose="02020603050405020304" pitchFamily="18" charset="0"/>
              </a:rPr>
              <a:t>Appropriate</a:t>
            </a:r>
            <a:r>
              <a:rPr lang="zh-CN" altLang="en-US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w Cen MT" panose="020B0602020104020603" pitchFamily="34" charset="77"/>
                <a:cs typeface="Times New Roman" panose="02020603050405020304" pitchFamily="18" charset="0"/>
              </a:rPr>
              <a:t>trust</a:t>
            </a:r>
            <a:r>
              <a:rPr lang="zh-CN" altLang="en-US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w Cen MT" panose="020B0602020104020603" pitchFamily="34" charset="77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w Cen MT" panose="020B0602020104020603" pitchFamily="34" charset="77"/>
                <a:cs typeface="Times New Roman" panose="02020603050405020304" pitchFamily="18" charset="0"/>
              </a:rPr>
              <a:t>reliance</a:t>
            </a:r>
            <a:endParaRPr lang="en-NL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85CAF6-F4C6-8059-25AA-108B288C6745}"/>
              </a:ext>
            </a:extLst>
          </p:cNvPr>
          <p:cNvSpPr txBox="1"/>
          <p:nvPr/>
        </p:nvSpPr>
        <p:spPr>
          <a:xfrm>
            <a:off x="8420400" y="5064400"/>
            <a:ext cx="197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w Cen MT" panose="020B0602020104020603" pitchFamily="34" charset="77"/>
                <a:cs typeface="Times New Roman" panose="02020603050405020304" pitchFamily="18" charset="0"/>
              </a:rPr>
              <a:t>Appropriate</a:t>
            </a:r>
            <a:r>
              <a:rPr lang="zh-CN" altLang="en-US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w Cen MT" panose="020B0602020104020603" pitchFamily="34" charset="77"/>
                <a:cs typeface="Times New Roman" panose="02020603050405020304" pitchFamily="18" charset="0"/>
              </a:rPr>
              <a:t>trust</a:t>
            </a:r>
            <a:r>
              <a:rPr lang="zh-CN" altLang="en-US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w Cen MT" panose="020B0602020104020603" pitchFamily="34" charset="77"/>
                <a:cs typeface="Times New Roman" panose="02020603050405020304" pitchFamily="18" charset="0"/>
              </a:rPr>
              <a:t>and</a:t>
            </a:r>
            <a:r>
              <a:rPr lang="zh-CN" altLang="en-US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w Cen MT" panose="020B0602020104020603" pitchFamily="34" charset="77"/>
                <a:cs typeface="Times New Roman" panose="02020603050405020304" pitchFamily="18" charset="0"/>
              </a:rPr>
              <a:t>reliance</a:t>
            </a:r>
            <a:endParaRPr lang="en-NL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90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9" grpId="0"/>
      <p:bldP spid="31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625DB-3A2F-54BA-5775-F65F9602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2F53A0-7FB9-485C-85A3-58007FC35FE3}"/>
              </a:ext>
            </a:extLst>
          </p:cNvPr>
          <p:cNvSpPr txBox="1">
            <a:spLocks/>
          </p:cNvSpPr>
          <p:nvPr/>
        </p:nvSpPr>
        <p:spPr>
          <a:xfrm>
            <a:off x="838200" y="47817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Example:</a:t>
            </a:r>
            <a:r>
              <a:rPr lang="zh-CN" altLang="en-US" i="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Concept-level</a:t>
            </a:r>
            <a:r>
              <a:rPr lang="zh-CN" altLang="en-US" i="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Explanation</a:t>
            </a:r>
            <a:endParaRPr lang="en-NL" i="0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BFB25-5431-FEAC-147C-0C83A9FD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643" y="2155501"/>
            <a:ext cx="7202714" cy="341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52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96144B-01AE-BC0B-89C0-BCC4F09F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60051B0-E036-5DDB-A9BB-5B89ECA62044}"/>
              </a:ext>
            </a:extLst>
          </p:cNvPr>
          <p:cNvSpPr txBox="1">
            <a:spLocks/>
          </p:cNvSpPr>
          <p:nvPr/>
        </p:nvSpPr>
        <p:spPr>
          <a:xfrm>
            <a:off x="838200" y="49366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Example:</a:t>
            </a:r>
            <a:r>
              <a:rPr lang="zh-CN" altLang="en-US" i="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Analogy-based</a:t>
            </a:r>
            <a:r>
              <a:rPr lang="zh-CN" altLang="en-US" i="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Explanation</a:t>
            </a:r>
            <a:endParaRPr lang="en-NL" i="0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26DBE-FF87-0E86-8BD7-0296C1AE3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773" y="5263863"/>
            <a:ext cx="7086162" cy="925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FB2407-9B61-EAB5-29DF-5C9CDF4A1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625" y="1902835"/>
            <a:ext cx="7202714" cy="3412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95ED4D-5141-FEC5-8B47-1446C97EE8BB}"/>
              </a:ext>
            </a:extLst>
          </p:cNvPr>
          <p:cNvSpPr txBox="1"/>
          <p:nvPr/>
        </p:nvSpPr>
        <p:spPr>
          <a:xfrm>
            <a:off x="1407886" y="4557486"/>
            <a:ext cx="175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endParaRPr lang="en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61ED99-624A-55C2-03FE-46A367248560}"/>
              </a:ext>
            </a:extLst>
          </p:cNvPr>
          <p:cNvSpPr txBox="1"/>
          <p:nvPr/>
        </p:nvSpPr>
        <p:spPr>
          <a:xfrm>
            <a:off x="1407886" y="5541828"/>
            <a:ext cx="175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endParaRPr lang="en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04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53D7-0345-9F47-5C3F-AD0B1DA4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i="0" dirty="0">
                <a:latin typeface="Tw Cen MT" panose="020B0602020104020603" pitchFamily="34" charset="77"/>
                <a:cs typeface="Times New Roman" panose="02020603050405020304" pitchFamily="18" charset="0"/>
              </a:rPr>
              <a:t>Research</a:t>
            </a:r>
            <a:r>
              <a:rPr lang="zh-CN" altLang="en-US" i="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i="0" dirty="0">
                <a:latin typeface="Tw Cen MT" panose="020B0602020104020603" pitchFamily="34" charset="77"/>
                <a:cs typeface="Times New Roman" panose="02020603050405020304" pitchFamily="18" charset="0"/>
              </a:rPr>
              <a:t>Questions</a:t>
            </a:r>
            <a:endParaRPr lang="en-NL" i="0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C936F-AF67-2981-D623-A7062977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/>
          </a:p>
        </p:txBody>
      </p:sp>
      <p:sp>
        <p:nvSpPr>
          <p:cNvPr id="5" name="Alternative Process 4">
            <a:extLst>
              <a:ext uri="{FF2B5EF4-FFF2-40B4-BE49-F238E27FC236}">
                <a16:creationId xmlns:a16="http://schemas.microsoft.com/office/drawing/2014/main" id="{7890A4E3-6B35-4950-B0F7-A8BFBFF31D26}"/>
              </a:ext>
            </a:extLst>
          </p:cNvPr>
          <p:cNvSpPr/>
          <p:nvPr/>
        </p:nvSpPr>
        <p:spPr>
          <a:xfrm>
            <a:off x="1132112" y="2697520"/>
            <a:ext cx="4470401" cy="19739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w Cen MT" panose="020B0602020104020603" pitchFamily="34" charset="77"/>
                <a:cs typeface="Times New Roman" panose="02020603050405020304" pitchFamily="18" charset="0"/>
              </a:rPr>
              <a:t>RQ1:</a:t>
            </a:r>
            <a:r>
              <a:rPr lang="zh-CN" altLang="en-US" sz="2400" b="1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How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can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we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systematically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assess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quality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analogy-based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explanations?</a:t>
            </a:r>
          </a:p>
        </p:txBody>
      </p:sp>
      <p:sp>
        <p:nvSpPr>
          <p:cNvPr id="6" name="Alternative Process 5">
            <a:extLst>
              <a:ext uri="{FF2B5EF4-FFF2-40B4-BE49-F238E27FC236}">
                <a16:creationId xmlns:a16="http://schemas.microsoft.com/office/drawing/2014/main" id="{1202421D-35EB-4619-0EE9-0953411DBA2A}"/>
              </a:ext>
            </a:extLst>
          </p:cNvPr>
          <p:cNvSpPr/>
          <p:nvPr/>
        </p:nvSpPr>
        <p:spPr>
          <a:xfrm>
            <a:off x="6807202" y="2697521"/>
            <a:ext cx="4252686" cy="19739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Tw Cen MT" panose="020B0602020104020603" pitchFamily="34" charset="77"/>
                <a:cs typeface="Times New Roman" panose="02020603050405020304" pitchFamily="18" charset="0"/>
              </a:rPr>
              <a:t>RQ2:</a:t>
            </a:r>
            <a:r>
              <a:rPr lang="zh-CN" altLang="en-US" sz="2400" b="1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How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can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we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generate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high-quality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analogy-based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explanations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using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non-experts?</a:t>
            </a:r>
            <a:endParaRPr lang="en-NL" sz="2400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424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53D7-0345-9F47-5C3F-AD0B1DA4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zh-CN" alt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en-NL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C936F-AF67-2981-D623-A7062977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/>
          </a:p>
        </p:txBody>
      </p:sp>
      <p:sp>
        <p:nvSpPr>
          <p:cNvPr id="5" name="Alternative Process 4">
            <a:extLst>
              <a:ext uri="{FF2B5EF4-FFF2-40B4-BE49-F238E27FC236}">
                <a16:creationId xmlns:a16="http://schemas.microsoft.com/office/drawing/2014/main" id="{7890A4E3-6B35-4950-B0F7-A8BFBFF31D26}"/>
              </a:ext>
            </a:extLst>
          </p:cNvPr>
          <p:cNvSpPr/>
          <p:nvPr/>
        </p:nvSpPr>
        <p:spPr>
          <a:xfrm>
            <a:off x="1132112" y="1948220"/>
            <a:ext cx="4470401" cy="19739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w Cen MT" panose="020B0602020104020603" pitchFamily="34" charset="77"/>
                <a:cs typeface="Times New Roman" panose="02020603050405020304" pitchFamily="18" charset="0"/>
              </a:rPr>
              <a:t>RQ1:</a:t>
            </a:r>
            <a:r>
              <a:rPr lang="zh-CN" altLang="en-US" sz="2400" b="1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How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can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we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systematically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assess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quality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analogy-based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explanations?</a:t>
            </a:r>
          </a:p>
        </p:txBody>
      </p:sp>
      <p:sp>
        <p:nvSpPr>
          <p:cNvPr id="6" name="Alternative Process 5">
            <a:extLst>
              <a:ext uri="{FF2B5EF4-FFF2-40B4-BE49-F238E27FC236}">
                <a16:creationId xmlns:a16="http://schemas.microsoft.com/office/drawing/2014/main" id="{1202421D-35EB-4619-0EE9-0953411DBA2A}"/>
              </a:ext>
            </a:extLst>
          </p:cNvPr>
          <p:cNvSpPr/>
          <p:nvPr/>
        </p:nvSpPr>
        <p:spPr>
          <a:xfrm>
            <a:off x="6807201" y="1948221"/>
            <a:ext cx="4252686" cy="19739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Tw Cen MT" panose="020B0602020104020603" pitchFamily="34" charset="77"/>
                <a:cs typeface="Times New Roman" panose="02020603050405020304" pitchFamily="18" charset="0"/>
              </a:rPr>
              <a:t>RQ2:</a:t>
            </a:r>
            <a:r>
              <a:rPr lang="zh-CN" altLang="en-US" sz="2400" b="1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How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can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we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generate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high-quality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analogy-based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explanations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using</a:t>
            </a:r>
            <a:r>
              <a:rPr lang="zh-CN" altLang="en-US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w Cen MT" panose="020B0602020104020603" pitchFamily="34" charset="77"/>
                <a:cs typeface="Times New Roman" panose="02020603050405020304" pitchFamily="18" charset="0"/>
              </a:rPr>
              <a:t>non-experts?</a:t>
            </a:r>
            <a:endParaRPr lang="en-NL" sz="2400" dirty="0">
              <a:latin typeface="Tw Cen MT" panose="020B0602020104020603" pitchFamily="34" charset="77"/>
              <a:cs typeface="Times New Roman" panose="02020603050405020304" pitchFamily="18" charset="0"/>
            </a:endParaRPr>
          </a:p>
        </p:txBody>
      </p:sp>
      <p:sp>
        <p:nvSpPr>
          <p:cNvPr id="3" name="Round Diagonal Corner of Rectangle 2">
            <a:extLst>
              <a:ext uri="{FF2B5EF4-FFF2-40B4-BE49-F238E27FC236}">
                <a16:creationId xmlns:a16="http://schemas.microsoft.com/office/drawing/2014/main" id="{DEF1C0A2-6438-E159-0D37-338A706F6683}"/>
              </a:ext>
            </a:extLst>
          </p:cNvPr>
          <p:cNvSpPr/>
          <p:nvPr/>
        </p:nvSpPr>
        <p:spPr>
          <a:xfrm>
            <a:off x="1132112" y="4843780"/>
            <a:ext cx="4470401" cy="1543050"/>
          </a:xfrm>
          <a:prstGeom prst="round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w Cen MT" panose="020B0602020104020603" pitchFamily="34" charset="77"/>
              </a:rPr>
              <a:t>Synthesize</a:t>
            </a:r>
            <a:r>
              <a:rPr lang="en-GB" sz="2400" dirty="0">
                <a:latin typeface="Tw Cen MT" panose="020B0602020104020603" pitchFamily="34" charset="77"/>
              </a:rPr>
              <a:t> a Structured Set of Dimensions</a:t>
            </a:r>
            <a:endParaRPr lang="en-NL" sz="2400" dirty="0">
              <a:latin typeface="Tw Cen MT" panose="020B0602020104020603" pitchFamily="34" charset="77"/>
            </a:endParaRPr>
          </a:p>
        </p:txBody>
      </p:sp>
      <p:sp>
        <p:nvSpPr>
          <p:cNvPr id="7" name="Round Diagonal Corner of Rectangle 6">
            <a:extLst>
              <a:ext uri="{FF2B5EF4-FFF2-40B4-BE49-F238E27FC236}">
                <a16:creationId xmlns:a16="http://schemas.microsoft.com/office/drawing/2014/main" id="{CE550C6A-35F8-5DFF-F273-289C69C62E86}"/>
              </a:ext>
            </a:extLst>
          </p:cNvPr>
          <p:cNvSpPr/>
          <p:nvPr/>
        </p:nvSpPr>
        <p:spPr>
          <a:xfrm>
            <a:off x="6698344" y="4843780"/>
            <a:ext cx="4470401" cy="1543050"/>
          </a:xfrm>
          <a:prstGeom prst="round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w Cen MT" panose="020B0602020104020603" pitchFamily="34" charset="77"/>
              </a:rPr>
              <a:t>Crowdsourcing</a:t>
            </a:r>
            <a:endParaRPr lang="en-NL" sz="2400" dirty="0">
              <a:latin typeface="Tw Cen MT" panose="020B0602020104020603" pitchFamily="34" charset="77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25AC4A86-CE65-D683-C61F-AD7413E6B916}"/>
              </a:ext>
            </a:extLst>
          </p:cNvPr>
          <p:cNvSpPr/>
          <p:nvPr/>
        </p:nvSpPr>
        <p:spPr>
          <a:xfrm>
            <a:off x="3146697" y="4008120"/>
            <a:ext cx="441231" cy="74422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F80B26A5-E7D8-CB4D-34B1-E634C3B3F6FE}"/>
              </a:ext>
            </a:extLst>
          </p:cNvPr>
          <p:cNvSpPr/>
          <p:nvPr/>
        </p:nvSpPr>
        <p:spPr>
          <a:xfrm>
            <a:off x="8712929" y="4008120"/>
            <a:ext cx="441231" cy="74422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0658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1836</Words>
  <Application>Microsoft Macintosh PowerPoint</Application>
  <PresentationFormat>Widescreen</PresentationFormat>
  <Paragraphs>252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Cambria Math</vt:lpstr>
      <vt:lpstr>Century Gothic</vt:lpstr>
      <vt:lpstr>Courier New</vt:lpstr>
      <vt:lpstr>Elephant</vt:lpstr>
      <vt:lpstr>Times New Roman</vt:lpstr>
      <vt:lpstr>Tw Cen MT</vt:lpstr>
      <vt:lpstr>Wingdings</vt:lpstr>
      <vt:lpstr>BrushVTI</vt:lpstr>
      <vt:lpstr>PowerPoint Presentation</vt:lpstr>
      <vt:lpstr>Background &amp; Research Gap</vt:lpstr>
      <vt:lpstr>What can we do for non-experts who need intelligible explanations?</vt:lpstr>
      <vt:lpstr>Analogical Inference – The Magic Sauce!</vt:lpstr>
      <vt:lpstr>Our Idea  Commonsense Knowledge +      Analogical Inference</vt:lpstr>
      <vt:lpstr>PowerPoint Presentation</vt:lpstr>
      <vt:lpstr>PowerPoint Presentation</vt:lpstr>
      <vt:lpstr>Research Questions</vt:lpstr>
      <vt:lpstr>Research Questions</vt:lpstr>
      <vt:lpstr>Analogy Evaluation</vt:lpstr>
      <vt:lpstr>Crowdsourced Analogy Generation</vt:lpstr>
      <vt:lpstr>Analogy Generation Procedure</vt:lpstr>
      <vt:lpstr>PowerPoint Presentation</vt:lpstr>
      <vt:lpstr>How Qualitative Dimensions Affect The Perceived Helpfulness</vt:lpstr>
      <vt:lpstr>Context Matters</vt:lpstr>
      <vt:lpstr>Key Takeaways</vt:lpstr>
      <vt:lpstr>Thanks!</vt:lpstr>
      <vt:lpstr>Key Findings and Implications</vt:lpstr>
      <vt:lpstr>Key Findings and Implications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is Like Finding a Polar Bear in the Savannah! Concept-level AI Explanations with Analogical Inference from Commonsense Knowledge</dc:title>
  <dc:creator>Gaole He</dc:creator>
  <cp:lastModifiedBy>Gaole He</cp:lastModifiedBy>
  <cp:revision>437</cp:revision>
  <dcterms:created xsi:type="dcterms:W3CDTF">2022-10-02T07:19:35Z</dcterms:created>
  <dcterms:modified xsi:type="dcterms:W3CDTF">2022-10-19T20:26:43Z</dcterms:modified>
</cp:coreProperties>
</file>