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9" r:id="rId2"/>
    <p:sldId id="265" r:id="rId3"/>
    <p:sldId id="290" r:id="rId4"/>
    <p:sldId id="291" r:id="rId5"/>
    <p:sldId id="292" r:id="rId6"/>
    <p:sldId id="293" r:id="rId7"/>
    <p:sldId id="294" r:id="rId8"/>
    <p:sldId id="309" r:id="rId9"/>
    <p:sldId id="310" r:id="rId10"/>
    <p:sldId id="295" r:id="rId11"/>
    <p:sldId id="296" r:id="rId12"/>
    <p:sldId id="298" r:id="rId13"/>
    <p:sldId id="299" r:id="rId14"/>
    <p:sldId id="297" r:id="rId15"/>
    <p:sldId id="300" r:id="rId16"/>
    <p:sldId id="307" r:id="rId17"/>
    <p:sldId id="301" r:id="rId18"/>
    <p:sldId id="302" r:id="rId19"/>
    <p:sldId id="303" r:id="rId20"/>
    <p:sldId id="304" r:id="rId21"/>
    <p:sldId id="30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D30198-60FD-D96C-7EFF-04ABEB9B0931}" name="Usuario invitado" initials="Ui" userId="Usuario invitado" providerId="Windows Live"/>
  <p188:author id="{B27E4CA0-5AFE-409A-2835-855CB220E490}" name="Delga 21" initials="D2" userId="0a62b459e8a0f56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09FFB-4EAE-4E53-8198-9FCF3DC15E52}" v="6" dt="2024-07-03T15:03:38.878"/>
    <p1510:client id="{A7349C9D-83DC-4136-89C5-483B6D782DF9}" v="151" dt="2024-07-03T11:00:02.86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17" autoAdjust="0"/>
  </p:normalViewPr>
  <p:slideViewPr>
    <p:cSldViewPr snapToGrid="0">
      <p:cViewPr>
        <p:scale>
          <a:sx n="62" d="100"/>
          <a:sy n="62" d="100"/>
        </p:scale>
        <p:origin x="1400"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ga 21" userId="0a62b459e8a0f56c" providerId="LiveId" clId="{06509FFB-4EAE-4E53-8198-9FCF3DC15E52}"/>
    <pc:docChg chg="undo redo custSel modSld">
      <pc:chgData name="Delga 21" userId="0a62b459e8a0f56c" providerId="LiveId" clId="{06509FFB-4EAE-4E53-8198-9FCF3DC15E52}" dt="2024-07-03T15:04:52.592" v="99" actId="20577"/>
      <pc:docMkLst>
        <pc:docMk/>
      </pc:docMkLst>
      <pc:sldChg chg="modSp mod">
        <pc:chgData name="Delga 21" userId="0a62b459e8a0f56c" providerId="LiveId" clId="{06509FFB-4EAE-4E53-8198-9FCF3DC15E52}" dt="2024-07-03T15:03:37.823" v="66" actId="20577"/>
        <pc:sldMkLst>
          <pc:docMk/>
          <pc:sldMk cId="3197834932" sldId="265"/>
        </pc:sldMkLst>
        <pc:spChg chg="mod">
          <ac:chgData name="Delga 21" userId="0a62b459e8a0f56c" providerId="LiveId" clId="{06509FFB-4EAE-4E53-8198-9FCF3DC15E52}" dt="2024-07-03T15:03:37.823" v="66" actId="20577"/>
          <ac:spMkLst>
            <pc:docMk/>
            <pc:sldMk cId="3197834932" sldId="265"/>
            <ac:spMk id="4" creationId="{68F44F99-A83A-AD0F-40CB-1C5B676D6845}"/>
          </ac:spMkLst>
        </pc:spChg>
      </pc:sldChg>
      <pc:sldChg chg="modSp mod">
        <pc:chgData name="Delga 21" userId="0a62b459e8a0f56c" providerId="LiveId" clId="{06509FFB-4EAE-4E53-8198-9FCF3DC15E52}" dt="2024-07-03T15:03:44.988" v="67" actId="20577"/>
        <pc:sldMkLst>
          <pc:docMk/>
          <pc:sldMk cId="3635221049" sldId="290"/>
        </pc:sldMkLst>
        <pc:spChg chg="mod">
          <ac:chgData name="Delga 21" userId="0a62b459e8a0f56c" providerId="LiveId" clId="{06509FFB-4EAE-4E53-8198-9FCF3DC15E52}" dt="2024-07-03T15:03:44.988" v="67" actId="20577"/>
          <ac:spMkLst>
            <pc:docMk/>
            <pc:sldMk cId="3635221049" sldId="290"/>
            <ac:spMk id="4" creationId="{206CC4CE-043B-537E-D0EC-DF8D286369AF}"/>
          </ac:spMkLst>
        </pc:spChg>
      </pc:sldChg>
      <pc:sldChg chg="modSp mod">
        <pc:chgData name="Delga 21" userId="0a62b459e8a0f56c" providerId="LiveId" clId="{06509FFB-4EAE-4E53-8198-9FCF3DC15E52}" dt="2024-07-03T15:03:48.805" v="70" actId="20577"/>
        <pc:sldMkLst>
          <pc:docMk/>
          <pc:sldMk cId="3124989533" sldId="291"/>
        </pc:sldMkLst>
        <pc:spChg chg="mod">
          <ac:chgData name="Delga 21" userId="0a62b459e8a0f56c" providerId="LiveId" clId="{06509FFB-4EAE-4E53-8198-9FCF3DC15E52}" dt="2024-07-03T15:03:48.805" v="70" actId="20577"/>
          <ac:spMkLst>
            <pc:docMk/>
            <pc:sldMk cId="3124989533" sldId="291"/>
            <ac:spMk id="4" creationId="{8F6ED4AD-F318-A07A-FACD-CBB4C1A0A52D}"/>
          </ac:spMkLst>
        </pc:spChg>
      </pc:sldChg>
      <pc:sldChg chg="modSp mod">
        <pc:chgData name="Delga 21" userId="0a62b459e8a0f56c" providerId="LiveId" clId="{06509FFB-4EAE-4E53-8198-9FCF3DC15E52}" dt="2024-07-03T15:03:53.356" v="71" actId="20577"/>
        <pc:sldMkLst>
          <pc:docMk/>
          <pc:sldMk cId="3522961758" sldId="292"/>
        </pc:sldMkLst>
        <pc:spChg chg="mod">
          <ac:chgData name="Delga 21" userId="0a62b459e8a0f56c" providerId="LiveId" clId="{06509FFB-4EAE-4E53-8198-9FCF3DC15E52}" dt="2024-07-03T15:03:53.356" v="71" actId="20577"/>
          <ac:spMkLst>
            <pc:docMk/>
            <pc:sldMk cId="3522961758" sldId="292"/>
            <ac:spMk id="5" creationId="{3EA98738-90BE-10CB-4EBC-1EE877E3C8DF}"/>
          </ac:spMkLst>
        </pc:spChg>
      </pc:sldChg>
      <pc:sldChg chg="modSp mod">
        <pc:chgData name="Delga 21" userId="0a62b459e8a0f56c" providerId="LiveId" clId="{06509FFB-4EAE-4E53-8198-9FCF3DC15E52}" dt="2024-07-03T15:03:56.018" v="72" actId="20577"/>
        <pc:sldMkLst>
          <pc:docMk/>
          <pc:sldMk cId="2725270083" sldId="293"/>
        </pc:sldMkLst>
        <pc:spChg chg="mod">
          <ac:chgData name="Delga 21" userId="0a62b459e8a0f56c" providerId="LiveId" clId="{06509FFB-4EAE-4E53-8198-9FCF3DC15E52}" dt="2024-07-03T15:03:56.018" v="72" actId="20577"/>
          <ac:spMkLst>
            <pc:docMk/>
            <pc:sldMk cId="2725270083" sldId="293"/>
            <ac:spMk id="6" creationId="{C066618B-BEC5-0733-DE13-09BA5AE3DAFC}"/>
          </ac:spMkLst>
        </pc:spChg>
      </pc:sldChg>
      <pc:sldChg chg="modSp mod">
        <pc:chgData name="Delga 21" userId="0a62b459e8a0f56c" providerId="LiveId" clId="{06509FFB-4EAE-4E53-8198-9FCF3DC15E52}" dt="2024-07-03T15:03:58.911" v="73" actId="20577"/>
        <pc:sldMkLst>
          <pc:docMk/>
          <pc:sldMk cId="2905171310" sldId="294"/>
        </pc:sldMkLst>
        <pc:spChg chg="mod">
          <ac:chgData name="Delga 21" userId="0a62b459e8a0f56c" providerId="LiveId" clId="{06509FFB-4EAE-4E53-8198-9FCF3DC15E52}" dt="2024-07-03T15:03:58.911" v="73" actId="20577"/>
          <ac:spMkLst>
            <pc:docMk/>
            <pc:sldMk cId="2905171310" sldId="294"/>
            <ac:spMk id="4" creationId="{A9F1E40A-DEA8-D4B9-BCCD-E1D7CD596AEE}"/>
          </ac:spMkLst>
        </pc:spChg>
      </pc:sldChg>
      <pc:sldChg chg="modSp mod">
        <pc:chgData name="Delga 21" userId="0a62b459e8a0f56c" providerId="LiveId" clId="{06509FFB-4EAE-4E53-8198-9FCF3DC15E52}" dt="2024-07-03T15:04:11.340" v="77" actId="20577"/>
        <pc:sldMkLst>
          <pc:docMk/>
          <pc:sldMk cId="2972622135" sldId="295"/>
        </pc:sldMkLst>
        <pc:spChg chg="mod">
          <ac:chgData name="Delga 21" userId="0a62b459e8a0f56c" providerId="LiveId" clId="{06509FFB-4EAE-4E53-8198-9FCF3DC15E52}" dt="2024-07-03T15:04:11.340" v="77" actId="20577"/>
          <ac:spMkLst>
            <pc:docMk/>
            <pc:sldMk cId="2972622135" sldId="295"/>
            <ac:spMk id="4" creationId="{7CA78A01-7937-AC17-7D7E-818578911209}"/>
          </ac:spMkLst>
        </pc:spChg>
      </pc:sldChg>
      <pc:sldChg chg="modSp mod">
        <pc:chgData name="Delga 21" userId="0a62b459e8a0f56c" providerId="LiveId" clId="{06509FFB-4EAE-4E53-8198-9FCF3DC15E52}" dt="2024-07-03T15:04:14.126" v="79" actId="20577"/>
        <pc:sldMkLst>
          <pc:docMk/>
          <pc:sldMk cId="1478891619" sldId="296"/>
        </pc:sldMkLst>
        <pc:spChg chg="mod">
          <ac:chgData name="Delga 21" userId="0a62b459e8a0f56c" providerId="LiveId" clId="{06509FFB-4EAE-4E53-8198-9FCF3DC15E52}" dt="2024-07-03T15:04:14.126" v="79" actId="20577"/>
          <ac:spMkLst>
            <pc:docMk/>
            <pc:sldMk cId="1478891619" sldId="296"/>
            <ac:spMk id="8" creationId="{9D6BFFC0-9815-17D9-A608-F28D7D5E1890}"/>
          </ac:spMkLst>
        </pc:spChg>
      </pc:sldChg>
      <pc:sldChg chg="modSp mod">
        <pc:chgData name="Delga 21" userId="0a62b459e8a0f56c" providerId="LiveId" clId="{06509FFB-4EAE-4E53-8198-9FCF3DC15E52}" dt="2024-07-03T15:04:24.694" v="85" actId="20577"/>
        <pc:sldMkLst>
          <pc:docMk/>
          <pc:sldMk cId="2779221367" sldId="297"/>
        </pc:sldMkLst>
        <pc:spChg chg="mod">
          <ac:chgData name="Delga 21" userId="0a62b459e8a0f56c" providerId="LiveId" clId="{06509FFB-4EAE-4E53-8198-9FCF3DC15E52}" dt="2024-07-03T12:06:13.016" v="20" actId="123"/>
          <ac:spMkLst>
            <pc:docMk/>
            <pc:sldMk cId="2779221367" sldId="297"/>
            <ac:spMk id="3" creationId="{F92DA731-3A13-0F4F-ABAC-2BB6FB4C992C}"/>
          </ac:spMkLst>
        </pc:spChg>
        <pc:spChg chg="mod">
          <ac:chgData name="Delga 21" userId="0a62b459e8a0f56c" providerId="LiveId" clId="{06509FFB-4EAE-4E53-8198-9FCF3DC15E52}" dt="2024-07-03T15:04:24.694" v="85" actId="20577"/>
          <ac:spMkLst>
            <pc:docMk/>
            <pc:sldMk cId="2779221367" sldId="297"/>
            <ac:spMk id="6" creationId="{2CE85334-A967-BE0C-79EA-F967D4D734D8}"/>
          </ac:spMkLst>
        </pc:spChg>
        <pc:spChg chg="mod">
          <ac:chgData name="Delga 21" userId="0a62b459e8a0f56c" providerId="LiveId" clId="{06509FFB-4EAE-4E53-8198-9FCF3DC15E52}" dt="2024-07-03T12:06:11.840" v="19" actId="121"/>
          <ac:spMkLst>
            <pc:docMk/>
            <pc:sldMk cId="2779221367" sldId="297"/>
            <ac:spMk id="15" creationId="{02085BEB-23C7-BE66-FD11-C34297EA412A}"/>
          </ac:spMkLst>
        </pc:spChg>
      </pc:sldChg>
      <pc:sldChg chg="modSp mod">
        <pc:chgData name="Delga 21" userId="0a62b459e8a0f56c" providerId="LiveId" clId="{06509FFB-4EAE-4E53-8198-9FCF3DC15E52}" dt="2024-07-03T15:04:16.680" v="81" actId="20577"/>
        <pc:sldMkLst>
          <pc:docMk/>
          <pc:sldMk cId="509075903" sldId="298"/>
        </pc:sldMkLst>
        <pc:spChg chg="mod">
          <ac:chgData name="Delga 21" userId="0a62b459e8a0f56c" providerId="LiveId" clId="{06509FFB-4EAE-4E53-8198-9FCF3DC15E52}" dt="2024-07-03T15:04:16.680" v="81" actId="20577"/>
          <ac:spMkLst>
            <pc:docMk/>
            <pc:sldMk cId="509075903" sldId="298"/>
            <ac:spMk id="5" creationId="{1FF8AB71-B543-E79B-C292-60B29AD05984}"/>
          </ac:spMkLst>
        </pc:spChg>
      </pc:sldChg>
      <pc:sldChg chg="modSp mod">
        <pc:chgData name="Delga 21" userId="0a62b459e8a0f56c" providerId="LiveId" clId="{06509FFB-4EAE-4E53-8198-9FCF3DC15E52}" dt="2024-07-03T15:04:21.410" v="83" actId="20577"/>
        <pc:sldMkLst>
          <pc:docMk/>
          <pc:sldMk cId="2472429926" sldId="299"/>
        </pc:sldMkLst>
        <pc:spChg chg="mod">
          <ac:chgData name="Delga 21" userId="0a62b459e8a0f56c" providerId="LiveId" clId="{06509FFB-4EAE-4E53-8198-9FCF3DC15E52}" dt="2024-07-03T12:06:04.402" v="17" actId="123"/>
          <ac:spMkLst>
            <pc:docMk/>
            <pc:sldMk cId="2472429926" sldId="299"/>
            <ac:spMk id="3" creationId="{F92DA731-3A13-0F4F-ABAC-2BB6FB4C992C}"/>
          </ac:spMkLst>
        </pc:spChg>
        <pc:spChg chg="mod">
          <ac:chgData name="Delga 21" userId="0a62b459e8a0f56c" providerId="LiveId" clId="{06509FFB-4EAE-4E53-8198-9FCF3DC15E52}" dt="2024-07-03T15:04:21.410" v="83" actId="20577"/>
          <ac:spMkLst>
            <pc:docMk/>
            <pc:sldMk cId="2472429926" sldId="299"/>
            <ac:spMk id="5" creationId="{F6047329-C723-0C49-DC81-E4B100AA5963}"/>
          </ac:spMkLst>
        </pc:spChg>
      </pc:sldChg>
      <pc:sldChg chg="modSp mod">
        <pc:chgData name="Delga 21" userId="0a62b459e8a0f56c" providerId="LiveId" clId="{06509FFB-4EAE-4E53-8198-9FCF3DC15E52}" dt="2024-07-03T15:04:27.948" v="87" actId="20577"/>
        <pc:sldMkLst>
          <pc:docMk/>
          <pc:sldMk cId="1600652990" sldId="300"/>
        </pc:sldMkLst>
        <pc:spChg chg="mod">
          <ac:chgData name="Delga 21" userId="0a62b459e8a0f56c" providerId="LiveId" clId="{06509FFB-4EAE-4E53-8198-9FCF3DC15E52}" dt="2024-07-03T12:06:38.514" v="21" actId="120"/>
          <ac:spMkLst>
            <pc:docMk/>
            <pc:sldMk cId="1600652990" sldId="300"/>
            <ac:spMk id="3" creationId="{F92DA731-3A13-0F4F-ABAC-2BB6FB4C992C}"/>
          </ac:spMkLst>
        </pc:spChg>
        <pc:spChg chg="mod">
          <ac:chgData name="Delga 21" userId="0a62b459e8a0f56c" providerId="LiveId" clId="{06509FFB-4EAE-4E53-8198-9FCF3DC15E52}" dt="2024-07-03T15:04:27.948" v="87" actId="20577"/>
          <ac:spMkLst>
            <pc:docMk/>
            <pc:sldMk cId="1600652990" sldId="300"/>
            <ac:spMk id="5" creationId="{1B189D44-799A-11A9-7C45-959A42953479}"/>
          </ac:spMkLst>
        </pc:spChg>
      </pc:sldChg>
      <pc:sldChg chg="modSp mod">
        <pc:chgData name="Delga 21" userId="0a62b459e8a0f56c" providerId="LiveId" clId="{06509FFB-4EAE-4E53-8198-9FCF3DC15E52}" dt="2024-07-03T15:04:37.402" v="91" actId="20577"/>
        <pc:sldMkLst>
          <pc:docMk/>
          <pc:sldMk cId="3458618847" sldId="301"/>
        </pc:sldMkLst>
        <pc:spChg chg="mod">
          <ac:chgData name="Delga 21" userId="0a62b459e8a0f56c" providerId="LiveId" clId="{06509FFB-4EAE-4E53-8198-9FCF3DC15E52}" dt="2024-07-03T12:07:07.995" v="22" actId="120"/>
          <ac:spMkLst>
            <pc:docMk/>
            <pc:sldMk cId="3458618847" sldId="301"/>
            <ac:spMk id="3" creationId="{F92DA731-3A13-0F4F-ABAC-2BB6FB4C992C}"/>
          </ac:spMkLst>
        </pc:spChg>
        <pc:spChg chg="mod">
          <ac:chgData name="Delga 21" userId="0a62b459e8a0f56c" providerId="LiveId" clId="{06509FFB-4EAE-4E53-8198-9FCF3DC15E52}" dt="2024-07-03T15:04:37.402" v="91" actId="20577"/>
          <ac:spMkLst>
            <pc:docMk/>
            <pc:sldMk cId="3458618847" sldId="301"/>
            <ac:spMk id="5" creationId="{1C65C4A7-2500-D593-22D5-26C8202AC3C9}"/>
          </ac:spMkLst>
        </pc:spChg>
        <pc:spChg chg="mod">
          <ac:chgData name="Delga 21" userId="0a62b459e8a0f56c" providerId="LiveId" clId="{06509FFB-4EAE-4E53-8198-9FCF3DC15E52}" dt="2024-07-03T12:05:19.171" v="7" actId="123"/>
          <ac:spMkLst>
            <pc:docMk/>
            <pc:sldMk cId="3458618847" sldId="301"/>
            <ac:spMk id="8" creationId="{35CA74E2-4F08-7358-3AA9-4C89EA833736}"/>
          </ac:spMkLst>
        </pc:spChg>
      </pc:sldChg>
      <pc:sldChg chg="modSp mod">
        <pc:chgData name="Delga 21" userId="0a62b459e8a0f56c" providerId="LiveId" clId="{06509FFB-4EAE-4E53-8198-9FCF3DC15E52}" dt="2024-07-03T15:04:40.949" v="93" actId="20577"/>
        <pc:sldMkLst>
          <pc:docMk/>
          <pc:sldMk cId="164002337" sldId="302"/>
        </pc:sldMkLst>
        <pc:spChg chg="mod">
          <ac:chgData name="Delga 21" userId="0a62b459e8a0f56c" providerId="LiveId" clId="{06509FFB-4EAE-4E53-8198-9FCF3DC15E52}" dt="2024-07-03T12:07:16.686" v="23" actId="120"/>
          <ac:spMkLst>
            <pc:docMk/>
            <pc:sldMk cId="164002337" sldId="302"/>
            <ac:spMk id="3" creationId="{F92DA731-3A13-0F4F-ABAC-2BB6FB4C992C}"/>
          </ac:spMkLst>
        </pc:spChg>
        <pc:spChg chg="mod">
          <ac:chgData name="Delga 21" userId="0a62b459e8a0f56c" providerId="LiveId" clId="{06509FFB-4EAE-4E53-8198-9FCF3DC15E52}" dt="2024-07-03T15:04:40.949" v="93" actId="20577"/>
          <ac:spMkLst>
            <pc:docMk/>
            <pc:sldMk cId="164002337" sldId="302"/>
            <ac:spMk id="5" creationId="{DCA17A50-A9B0-E37D-D3D0-BADEB73BDA3F}"/>
          </ac:spMkLst>
        </pc:spChg>
      </pc:sldChg>
      <pc:sldChg chg="modSp mod">
        <pc:chgData name="Delga 21" userId="0a62b459e8a0f56c" providerId="LiveId" clId="{06509FFB-4EAE-4E53-8198-9FCF3DC15E52}" dt="2024-07-03T15:04:43.773" v="95" actId="20577"/>
        <pc:sldMkLst>
          <pc:docMk/>
          <pc:sldMk cId="2382626059" sldId="303"/>
        </pc:sldMkLst>
        <pc:spChg chg="mod">
          <ac:chgData name="Delga 21" userId="0a62b459e8a0f56c" providerId="LiveId" clId="{06509FFB-4EAE-4E53-8198-9FCF3DC15E52}" dt="2024-07-03T12:07:28.240" v="25" actId="120"/>
          <ac:spMkLst>
            <pc:docMk/>
            <pc:sldMk cId="2382626059" sldId="303"/>
            <ac:spMk id="3" creationId="{F92DA731-3A13-0F4F-ABAC-2BB6FB4C992C}"/>
          </ac:spMkLst>
        </pc:spChg>
        <pc:spChg chg="mod">
          <ac:chgData name="Delga 21" userId="0a62b459e8a0f56c" providerId="LiveId" clId="{06509FFB-4EAE-4E53-8198-9FCF3DC15E52}" dt="2024-07-03T15:04:43.773" v="95" actId="20577"/>
          <ac:spMkLst>
            <pc:docMk/>
            <pc:sldMk cId="2382626059" sldId="303"/>
            <ac:spMk id="5" creationId="{3C815113-C15C-BB9E-E043-A469D34E4C6D}"/>
          </ac:spMkLst>
        </pc:spChg>
        <pc:spChg chg="mod">
          <ac:chgData name="Delga 21" userId="0a62b459e8a0f56c" providerId="LiveId" clId="{06509FFB-4EAE-4E53-8198-9FCF3DC15E52}" dt="2024-07-03T12:07:24.439" v="24" actId="120"/>
          <ac:spMkLst>
            <pc:docMk/>
            <pc:sldMk cId="2382626059" sldId="303"/>
            <ac:spMk id="13" creationId="{9B5D06AD-D7D5-F8E1-8401-5D99751E3817}"/>
          </ac:spMkLst>
        </pc:spChg>
      </pc:sldChg>
      <pc:sldChg chg="modSp mod">
        <pc:chgData name="Delga 21" userId="0a62b459e8a0f56c" providerId="LiveId" clId="{06509FFB-4EAE-4E53-8198-9FCF3DC15E52}" dt="2024-07-03T15:04:47.957" v="97" actId="20577"/>
        <pc:sldMkLst>
          <pc:docMk/>
          <pc:sldMk cId="602066373" sldId="304"/>
        </pc:sldMkLst>
        <pc:spChg chg="mod">
          <ac:chgData name="Delga 21" userId="0a62b459e8a0f56c" providerId="LiveId" clId="{06509FFB-4EAE-4E53-8198-9FCF3DC15E52}" dt="2024-07-03T12:04:36.293" v="1" actId="123"/>
          <ac:spMkLst>
            <pc:docMk/>
            <pc:sldMk cId="602066373" sldId="304"/>
            <ac:spMk id="3" creationId="{F92DA731-3A13-0F4F-ABAC-2BB6FB4C992C}"/>
          </ac:spMkLst>
        </pc:spChg>
        <pc:spChg chg="mod">
          <ac:chgData name="Delga 21" userId="0a62b459e8a0f56c" providerId="LiveId" clId="{06509FFB-4EAE-4E53-8198-9FCF3DC15E52}" dt="2024-07-03T15:04:47.957" v="97" actId="20577"/>
          <ac:spMkLst>
            <pc:docMk/>
            <pc:sldMk cId="602066373" sldId="304"/>
            <ac:spMk id="4" creationId="{507B8E76-DF3B-1D02-1414-CF7E8D7B4468}"/>
          </ac:spMkLst>
        </pc:spChg>
      </pc:sldChg>
      <pc:sldChg chg="modSp mod">
        <pc:chgData name="Delga 21" userId="0a62b459e8a0f56c" providerId="LiveId" clId="{06509FFB-4EAE-4E53-8198-9FCF3DC15E52}" dt="2024-07-03T15:04:52.592" v="99" actId="20577"/>
        <pc:sldMkLst>
          <pc:docMk/>
          <pc:sldMk cId="424994634" sldId="306"/>
        </pc:sldMkLst>
        <pc:spChg chg="mod">
          <ac:chgData name="Delga 21" userId="0a62b459e8a0f56c" providerId="LiveId" clId="{06509FFB-4EAE-4E53-8198-9FCF3DC15E52}" dt="2024-07-03T15:04:52.592" v="99" actId="20577"/>
          <ac:spMkLst>
            <pc:docMk/>
            <pc:sldMk cId="424994634" sldId="306"/>
            <ac:spMk id="3" creationId="{032C42A9-B6EE-3374-8BF6-713D2AA0995C}"/>
          </ac:spMkLst>
        </pc:spChg>
      </pc:sldChg>
      <pc:sldChg chg="modSp mod">
        <pc:chgData name="Delga 21" userId="0a62b459e8a0f56c" providerId="LiveId" clId="{06509FFB-4EAE-4E53-8198-9FCF3DC15E52}" dt="2024-07-03T15:04:34.400" v="89" actId="20577"/>
        <pc:sldMkLst>
          <pc:docMk/>
          <pc:sldMk cId="1641311288" sldId="307"/>
        </pc:sldMkLst>
        <pc:spChg chg="mod">
          <ac:chgData name="Delga 21" userId="0a62b459e8a0f56c" providerId="LiveId" clId="{06509FFB-4EAE-4E53-8198-9FCF3DC15E52}" dt="2024-07-03T12:05:27.236" v="9" actId="123"/>
          <ac:spMkLst>
            <pc:docMk/>
            <pc:sldMk cId="1641311288" sldId="307"/>
            <ac:spMk id="3" creationId="{F92DA731-3A13-0F4F-ABAC-2BB6FB4C992C}"/>
          </ac:spMkLst>
        </pc:spChg>
        <pc:spChg chg="mod">
          <ac:chgData name="Delga 21" userId="0a62b459e8a0f56c" providerId="LiveId" clId="{06509FFB-4EAE-4E53-8198-9FCF3DC15E52}" dt="2024-07-03T15:04:34.400" v="89" actId="20577"/>
          <ac:spMkLst>
            <pc:docMk/>
            <pc:sldMk cId="1641311288" sldId="307"/>
            <ac:spMk id="6" creationId="{43C20EDD-C195-EE58-313F-DE0D5CF3BBC2}"/>
          </ac:spMkLst>
        </pc:spChg>
      </pc:sldChg>
      <pc:sldChg chg="modSp mod">
        <pc:chgData name="Delga 21" userId="0a62b459e8a0f56c" providerId="LiveId" clId="{06509FFB-4EAE-4E53-8198-9FCF3DC15E52}" dt="2024-07-03T15:04:04.013" v="74" actId="20577"/>
        <pc:sldMkLst>
          <pc:docMk/>
          <pc:sldMk cId="2552994679" sldId="309"/>
        </pc:sldMkLst>
        <pc:spChg chg="mod">
          <ac:chgData name="Delga 21" userId="0a62b459e8a0f56c" providerId="LiveId" clId="{06509FFB-4EAE-4E53-8198-9FCF3DC15E52}" dt="2024-07-03T14:11:01.827" v="62" actId="20577"/>
          <ac:spMkLst>
            <pc:docMk/>
            <pc:sldMk cId="2552994679" sldId="309"/>
            <ac:spMk id="3" creationId="{F92DA731-3A13-0F4F-ABAC-2BB6FB4C992C}"/>
          </ac:spMkLst>
        </pc:spChg>
        <pc:spChg chg="mod">
          <ac:chgData name="Delga 21" userId="0a62b459e8a0f56c" providerId="LiveId" clId="{06509FFB-4EAE-4E53-8198-9FCF3DC15E52}" dt="2024-07-03T15:04:04.013" v="74" actId="20577"/>
          <ac:spMkLst>
            <pc:docMk/>
            <pc:sldMk cId="2552994679" sldId="309"/>
            <ac:spMk id="5" creationId="{6A2F65CA-C6D2-163A-F33D-8B8569AFDFCE}"/>
          </ac:spMkLst>
        </pc:spChg>
      </pc:sldChg>
      <pc:sldChg chg="modSp mod">
        <pc:chgData name="Delga 21" userId="0a62b459e8a0f56c" providerId="LiveId" clId="{06509FFB-4EAE-4E53-8198-9FCF3DC15E52}" dt="2024-07-03T15:04:08.505" v="75" actId="20577"/>
        <pc:sldMkLst>
          <pc:docMk/>
          <pc:sldMk cId="109155039" sldId="310"/>
        </pc:sldMkLst>
        <pc:spChg chg="mod">
          <ac:chgData name="Delga 21" userId="0a62b459e8a0f56c" providerId="LiveId" clId="{06509FFB-4EAE-4E53-8198-9FCF3DC15E52}" dt="2024-07-03T15:04:08.505" v="75" actId="20577"/>
          <ac:spMkLst>
            <pc:docMk/>
            <pc:sldMk cId="109155039" sldId="310"/>
            <ac:spMk id="4" creationId="{D077B834-EC82-509D-EB1E-02CD337E190E}"/>
          </ac:spMkLst>
        </pc:spChg>
      </pc:sldChg>
    </pc:docChg>
  </pc:docChgLst>
  <pc:docChgLst>
    <pc:chgData name="Delga 21" userId="0a62b459e8a0f56c" providerId="LiveId" clId="{A7349C9D-83DC-4136-89C5-483B6D782DF9}"/>
    <pc:docChg chg="undo redo custSel modSld">
      <pc:chgData name="Delga 21" userId="0a62b459e8a0f56c" providerId="LiveId" clId="{A7349C9D-83DC-4136-89C5-483B6D782DF9}" dt="2024-07-03T11:00:02.864" v="2781" actId="20577"/>
      <pc:docMkLst>
        <pc:docMk/>
      </pc:docMkLst>
      <pc:sldChg chg="modNotesTx">
        <pc:chgData name="Delga 21" userId="0a62b459e8a0f56c" providerId="LiveId" clId="{A7349C9D-83DC-4136-89C5-483B6D782DF9}" dt="2024-07-03T10:13:59.039" v="2631" actId="20577"/>
        <pc:sldMkLst>
          <pc:docMk/>
          <pc:sldMk cId="3635221049" sldId="290"/>
        </pc:sldMkLst>
      </pc:sldChg>
      <pc:sldChg chg="modNotesTx">
        <pc:chgData name="Delga 21" userId="0a62b459e8a0f56c" providerId="LiveId" clId="{A7349C9D-83DC-4136-89C5-483B6D782DF9}" dt="2024-07-03T09:28:52.588" v="23" actId="403"/>
        <pc:sldMkLst>
          <pc:docMk/>
          <pc:sldMk cId="3124989533" sldId="291"/>
        </pc:sldMkLst>
      </pc:sldChg>
      <pc:sldChg chg="modNotesTx">
        <pc:chgData name="Delga 21" userId="0a62b459e8a0f56c" providerId="LiveId" clId="{A7349C9D-83DC-4136-89C5-483B6D782DF9}" dt="2024-07-03T09:40:59.437" v="196" actId="20577"/>
        <pc:sldMkLst>
          <pc:docMk/>
          <pc:sldMk cId="3522961758" sldId="292"/>
        </pc:sldMkLst>
      </pc:sldChg>
      <pc:sldChg chg="modNotesTx">
        <pc:chgData name="Delga 21" userId="0a62b459e8a0f56c" providerId="LiveId" clId="{A7349C9D-83DC-4136-89C5-483B6D782DF9}" dt="2024-07-03T09:42:12.270" v="339" actId="20577"/>
        <pc:sldMkLst>
          <pc:docMk/>
          <pc:sldMk cId="2725270083" sldId="293"/>
        </pc:sldMkLst>
      </pc:sldChg>
      <pc:sldChg chg="modSp mod modNotesTx">
        <pc:chgData name="Delga 21" userId="0a62b459e8a0f56c" providerId="LiveId" clId="{A7349C9D-83DC-4136-89C5-483B6D782DF9}" dt="2024-07-03T09:43:35.238" v="527" actId="20577"/>
        <pc:sldMkLst>
          <pc:docMk/>
          <pc:sldMk cId="2905171310" sldId="294"/>
        </pc:sldMkLst>
        <pc:spChg chg="mod">
          <ac:chgData name="Delga 21" userId="0a62b459e8a0f56c" providerId="LiveId" clId="{A7349C9D-83DC-4136-89C5-483B6D782DF9}" dt="2024-07-03T09:24:17.549" v="15" actId="20577"/>
          <ac:spMkLst>
            <pc:docMk/>
            <pc:sldMk cId="2905171310" sldId="294"/>
            <ac:spMk id="3" creationId="{F92DA731-3A13-0F4F-ABAC-2BB6FB4C992C}"/>
          </ac:spMkLst>
        </pc:spChg>
      </pc:sldChg>
      <pc:sldChg chg="modNotesTx">
        <pc:chgData name="Delga 21" userId="0a62b459e8a0f56c" providerId="LiveId" clId="{A7349C9D-83DC-4136-89C5-483B6D782DF9}" dt="2024-07-03T09:48:29.645" v="895" actId="20577"/>
        <pc:sldMkLst>
          <pc:docMk/>
          <pc:sldMk cId="2972622135" sldId="295"/>
        </pc:sldMkLst>
      </pc:sldChg>
      <pc:sldChg chg="addSp delSp modSp mod modNotesTx">
        <pc:chgData name="Delga 21" userId="0a62b459e8a0f56c" providerId="LiveId" clId="{A7349C9D-83DC-4136-89C5-483B6D782DF9}" dt="2024-07-03T11:00:02.864" v="2781" actId="20577"/>
        <pc:sldMkLst>
          <pc:docMk/>
          <pc:sldMk cId="1478891619" sldId="296"/>
        </pc:sldMkLst>
        <pc:graphicFrameChg chg="del">
          <ac:chgData name="Delga 21" userId="0a62b459e8a0f56c" providerId="LiveId" clId="{A7349C9D-83DC-4136-89C5-483B6D782DF9}" dt="2024-07-03T10:55:25.172" v="2632" actId="478"/>
          <ac:graphicFrameMkLst>
            <pc:docMk/>
            <pc:sldMk cId="1478891619" sldId="296"/>
            <ac:graphicFrameMk id="4" creationId="{607DAD91-B3EF-2761-8BEE-A36189439DC9}"/>
          </ac:graphicFrameMkLst>
        </pc:graphicFrameChg>
        <pc:graphicFrameChg chg="add mod modGraphic">
          <ac:chgData name="Delga 21" userId="0a62b459e8a0f56c" providerId="LiveId" clId="{A7349C9D-83DC-4136-89C5-483B6D782DF9}" dt="2024-07-03T11:00:02.864" v="2781" actId="20577"/>
          <ac:graphicFrameMkLst>
            <pc:docMk/>
            <pc:sldMk cId="1478891619" sldId="296"/>
            <ac:graphicFrameMk id="5" creationId="{15BDBEA0-7724-1D0B-9849-ACFDA1198C4F}"/>
          </ac:graphicFrameMkLst>
        </pc:graphicFrameChg>
      </pc:sldChg>
      <pc:sldChg chg="modNotesTx">
        <pc:chgData name="Delga 21" userId="0a62b459e8a0f56c" providerId="LiveId" clId="{A7349C9D-83DC-4136-89C5-483B6D782DF9}" dt="2024-07-03T10:06:06.006" v="1690" actId="20577"/>
        <pc:sldMkLst>
          <pc:docMk/>
          <pc:sldMk cId="2779221367" sldId="297"/>
        </pc:sldMkLst>
      </pc:sldChg>
      <pc:sldChg chg="modNotesTx">
        <pc:chgData name="Delga 21" userId="0a62b459e8a0f56c" providerId="LiveId" clId="{A7349C9D-83DC-4136-89C5-483B6D782DF9}" dt="2024-07-03T09:51:48.150" v="1348" actId="20577"/>
        <pc:sldMkLst>
          <pc:docMk/>
          <pc:sldMk cId="509075903" sldId="298"/>
        </pc:sldMkLst>
      </pc:sldChg>
      <pc:sldChg chg="modNotesTx">
        <pc:chgData name="Delga 21" userId="0a62b459e8a0f56c" providerId="LiveId" clId="{A7349C9D-83DC-4136-89C5-483B6D782DF9}" dt="2024-07-03T09:52:55.294" v="1504" actId="20577"/>
        <pc:sldMkLst>
          <pc:docMk/>
          <pc:sldMk cId="2472429926" sldId="299"/>
        </pc:sldMkLst>
      </pc:sldChg>
      <pc:sldChg chg="modNotesTx">
        <pc:chgData name="Delga 21" userId="0a62b459e8a0f56c" providerId="LiveId" clId="{A7349C9D-83DC-4136-89C5-483B6D782DF9}" dt="2024-07-03T10:06:44.407" v="1806" actId="20577"/>
        <pc:sldMkLst>
          <pc:docMk/>
          <pc:sldMk cId="1600652990" sldId="300"/>
        </pc:sldMkLst>
      </pc:sldChg>
      <pc:sldChg chg="modNotesTx">
        <pc:chgData name="Delga 21" userId="0a62b459e8a0f56c" providerId="LiveId" clId="{A7349C9D-83DC-4136-89C5-483B6D782DF9}" dt="2024-07-03T10:09:19.886" v="2132" actId="20577"/>
        <pc:sldMkLst>
          <pc:docMk/>
          <pc:sldMk cId="3458618847" sldId="301"/>
        </pc:sldMkLst>
      </pc:sldChg>
      <pc:sldChg chg="modNotesTx">
        <pc:chgData name="Delga 21" userId="0a62b459e8a0f56c" providerId="LiveId" clId="{A7349C9D-83DC-4136-89C5-483B6D782DF9}" dt="2024-07-03T10:10:09.142" v="2287" actId="20577"/>
        <pc:sldMkLst>
          <pc:docMk/>
          <pc:sldMk cId="164002337" sldId="302"/>
        </pc:sldMkLst>
      </pc:sldChg>
      <pc:sldChg chg="modNotesTx">
        <pc:chgData name="Delga 21" userId="0a62b459e8a0f56c" providerId="LiveId" clId="{A7349C9D-83DC-4136-89C5-483B6D782DF9}" dt="2024-07-03T10:11:10.958" v="2443" actId="20577"/>
        <pc:sldMkLst>
          <pc:docMk/>
          <pc:sldMk cId="2382626059" sldId="303"/>
        </pc:sldMkLst>
      </pc:sldChg>
      <pc:sldChg chg="modNotesTx">
        <pc:chgData name="Delga 21" userId="0a62b459e8a0f56c" providerId="LiveId" clId="{A7349C9D-83DC-4136-89C5-483B6D782DF9}" dt="2024-07-03T10:11:36.887" v="2526" actId="20577"/>
        <pc:sldMkLst>
          <pc:docMk/>
          <pc:sldMk cId="602066373" sldId="304"/>
        </pc:sldMkLst>
      </pc:sldChg>
      <pc:sldChg chg="modNotesTx">
        <pc:chgData name="Delga 21" userId="0a62b459e8a0f56c" providerId="LiveId" clId="{A7349C9D-83DC-4136-89C5-483B6D782DF9}" dt="2024-07-03T10:08:05.207" v="2000" actId="20577"/>
        <pc:sldMkLst>
          <pc:docMk/>
          <pc:sldMk cId="1641311288" sldId="307"/>
        </pc:sldMkLst>
      </pc:sldChg>
      <pc:sldChg chg="modNotesTx">
        <pc:chgData name="Delga 21" userId="0a62b459e8a0f56c" providerId="LiveId" clId="{A7349C9D-83DC-4136-89C5-483B6D782DF9}" dt="2024-07-03T09:44:23.062" v="638" actId="20577"/>
        <pc:sldMkLst>
          <pc:docMk/>
          <pc:sldMk cId="2552994679" sldId="309"/>
        </pc:sldMkLst>
      </pc:sldChg>
      <pc:sldChg chg="modNotesTx">
        <pc:chgData name="Delga 21" userId="0a62b459e8a0f56c" providerId="LiveId" clId="{A7349C9D-83DC-4136-89C5-483B6D782DF9}" dt="2024-07-03T09:45:14.310" v="781" actId="20577"/>
        <pc:sldMkLst>
          <pc:docMk/>
          <pc:sldMk cId="10915503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3F4BB-667D-4438-910B-43E4C453DE32}" type="datetimeFigureOut">
              <a:rPr lang="es-ES" smtClean="0"/>
              <a:t>03/07/2024</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E472C-5990-4E43-88D7-C8B030FE628E}" type="slidenum">
              <a:rPr lang="es-ES" smtClean="0"/>
              <a:t>‹Nº›</a:t>
            </a:fld>
            <a:endParaRPr lang="es-ES"/>
          </a:p>
        </p:txBody>
      </p:sp>
    </p:spTree>
    <p:extLst>
      <p:ext uri="{BB962C8B-B14F-4D97-AF65-F5344CB8AC3E}">
        <p14:creationId xmlns:p14="http://schemas.microsoft.com/office/powerpoint/2010/main" val="94410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A0E472C-5990-4E43-88D7-C8B030FE628E}" type="slidenum">
              <a:rPr lang="es-ES" smtClean="0"/>
              <a:t>1</a:t>
            </a:fld>
            <a:endParaRPr lang="es-ES"/>
          </a:p>
        </p:txBody>
      </p:sp>
    </p:spTree>
    <p:extLst>
      <p:ext uri="{BB962C8B-B14F-4D97-AF65-F5344CB8AC3E}">
        <p14:creationId xmlns:p14="http://schemas.microsoft.com/office/powerpoint/2010/main" val="8609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Técnica de agrupación con detección de patrones</a:t>
            </a:r>
          </a:p>
          <a:p>
            <a:pPr marL="171450" indent="-171450">
              <a:buFont typeface="Arial" panose="020B0604020202020204" pitchFamily="34" charset="0"/>
              <a:buChar char="•"/>
            </a:pPr>
            <a:r>
              <a:rPr lang="es-ES"/>
              <a:t>División en clústeres</a:t>
            </a:r>
          </a:p>
          <a:p>
            <a:pPr marL="171450" indent="-171450">
              <a:buFont typeface="Arial" panose="020B0604020202020204" pitchFamily="34" charset="0"/>
              <a:buChar char="•"/>
            </a:pPr>
            <a:r>
              <a:rPr lang="es-ES"/>
              <a:t>Aparición de </a:t>
            </a:r>
            <a:r>
              <a:rPr lang="es-ES" err="1"/>
              <a:t>outliers</a:t>
            </a:r>
            <a:endParaRPr lang="es-ES"/>
          </a:p>
          <a:p>
            <a:pPr marL="171450" indent="-171450">
              <a:buFont typeface="Arial" panose="020B0604020202020204" pitchFamily="34" charset="0"/>
              <a:buChar char="•"/>
            </a:pPr>
            <a:r>
              <a:rPr lang="es-ES"/>
              <a:t>Otras técnicas</a:t>
            </a:r>
          </a:p>
          <a:p>
            <a:endParaRPr lang="es-ES"/>
          </a:p>
          <a:p>
            <a:endParaRPr lang="es-ES"/>
          </a:p>
          <a:p>
            <a:r>
              <a:rPr lang="es-ES"/>
              <a:t>El </a:t>
            </a:r>
            <a:r>
              <a:rPr lang="es-ES" err="1"/>
              <a:t>clustering</a:t>
            </a:r>
            <a:r>
              <a:rPr lang="es-ES"/>
              <a:t> consiste en una técnica de agrupación de datos en grupos llamados clústeres basada en detección de patrones, y para ello se han hecho uso de las 2 herramientas que acabo de comentar (PCA y k-</a:t>
            </a:r>
            <a:r>
              <a:rPr lang="es-ES" err="1"/>
              <a:t>means</a:t>
            </a:r>
            <a:r>
              <a:rPr lang="es-ES"/>
              <a:t>). Los distintos clústeres se representan con varios colores y, además, surge la aparición de puntos atípicos o también llamados </a:t>
            </a:r>
            <a:r>
              <a:rPr lang="es-ES" err="1"/>
              <a:t>outliers</a:t>
            </a:r>
            <a:r>
              <a:rPr lang="es-ES"/>
              <a:t>, que son aquellos que, a pesar de pertenecer a uno de los clústeres, están muy alejados de todos ellos. Estos están marcados con recuadros rojos como ejemplo.</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10</a:t>
            </a:fld>
            <a:endParaRPr lang="es-ES"/>
          </a:p>
        </p:txBody>
      </p:sp>
    </p:spTree>
    <p:extLst>
      <p:ext uri="{BB962C8B-B14F-4D97-AF65-F5344CB8AC3E}">
        <p14:creationId xmlns:p14="http://schemas.microsoft.com/office/powerpoint/2010/main" val="264954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rtl="0">
              <a:buFont typeface="Arial" panose="020B0604020202020204" pitchFamily="34" charset="0"/>
              <a:buChar char="•"/>
            </a:pPr>
            <a:r>
              <a:rPr lang="es-ES" dirty="0"/>
              <a:t>Analizar patrones a distinto plazo</a:t>
            </a:r>
          </a:p>
          <a:p>
            <a:pPr marL="171450" indent="-171450" rtl="0">
              <a:buFont typeface="Arial" panose="020B0604020202020204" pitchFamily="34" charset="0"/>
              <a:buChar char="•"/>
            </a:pPr>
            <a:r>
              <a:rPr lang="es-ES" dirty="0"/>
              <a:t>Capacidad para estirar o comprimir la señal</a:t>
            </a:r>
          </a:p>
          <a:p>
            <a:pPr marL="171450" indent="-171450" rtl="0">
              <a:buFont typeface="Arial" panose="020B0604020202020204" pitchFamily="34" charset="0"/>
              <a:buChar char="•"/>
            </a:pPr>
            <a:r>
              <a:rPr lang="es-ES" dirty="0"/>
              <a:t>A mayor escala, menor nivel de detalle</a:t>
            </a:r>
          </a:p>
          <a:p>
            <a:pPr marL="171450" indent="-171450" rtl="0">
              <a:buFont typeface="Arial" panose="020B0604020202020204" pitchFamily="34" charset="0"/>
              <a:buChar char="•"/>
            </a:pPr>
            <a:r>
              <a:rPr lang="es-ES" dirty="0"/>
              <a:t>3 escalas: diaria, semanal y exponencial</a:t>
            </a:r>
          </a:p>
          <a:p>
            <a:pPr marL="171450" indent="-171450" rtl="0">
              <a:buFont typeface="Arial" panose="020B0604020202020204" pitchFamily="34" charset="0"/>
              <a:buChar char="•"/>
            </a:pPr>
            <a:r>
              <a:rPr lang="es-ES" dirty="0"/>
              <a:t>Diaria y semanal -&gt; máximo de escala que analizas</a:t>
            </a:r>
          </a:p>
          <a:p>
            <a:pPr marL="171450" indent="-171450" rtl="0">
              <a:buFont typeface="Arial" panose="020B0604020202020204" pitchFamily="34" charset="0"/>
              <a:buChar char="•"/>
            </a:pPr>
            <a:r>
              <a:rPr lang="es-ES" dirty="0"/>
              <a:t>Exponencial -&gt; muestreo de escalas con progresión exponencial</a:t>
            </a:r>
          </a:p>
          <a:p>
            <a:pPr rtl="0"/>
            <a:endParaRPr lang="es-ES" dirty="0"/>
          </a:p>
          <a:p>
            <a:pPr rtl="0"/>
            <a:endParaRPr lang="es-ES" dirty="0"/>
          </a:p>
          <a:p>
            <a:pPr rtl="0"/>
            <a:endParaRPr lang="es-ES" dirty="0"/>
          </a:p>
          <a:p>
            <a:pPr rtl="0"/>
            <a:r>
              <a:rPr lang="es-ES" dirty="0"/>
              <a:t>Con la CWT? La diaria y la semanal tiene que ver con el máximo de escalas que analizas. La exponencial surge de no poder monitorizar para todas las escalas. de 6 meses, por lo que muestreamos con un espaciado exponencial</a:t>
            </a:r>
          </a:p>
          <a:p>
            <a:pPr rtl="0"/>
            <a:endParaRPr lang="es-ES" dirty="0"/>
          </a:p>
          <a:p>
            <a:pPr rtl="0"/>
            <a:r>
              <a:rPr lang="es-ES" dirty="0"/>
              <a:t>Con escala diaria me refiero a emplear escalas máximas de un día</a:t>
            </a:r>
          </a:p>
          <a:p>
            <a:pPr rtl="0"/>
            <a:r>
              <a:rPr lang="es-ES" dirty="0"/>
              <a:t>Con escala semanal, escalas máximas de una semana.</a:t>
            </a:r>
          </a:p>
          <a:p>
            <a:pPr rtl="0"/>
            <a:r>
              <a:rPr lang="es-ES" dirty="0"/>
              <a:t>Como computacionalmente es muy caro considerar meses o años, utilizamos un muestreo de escalas con espacios que crecen de manera exponencial (o en progresión geométrica)</a:t>
            </a:r>
          </a:p>
          <a:p>
            <a:endParaRPr lang="es-ES" dirty="0"/>
          </a:p>
        </p:txBody>
      </p:sp>
      <p:sp>
        <p:nvSpPr>
          <p:cNvPr id="4" name="Marcador de número de diapositiva 3"/>
          <p:cNvSpPr>
            <a:spLocks noGrp="1"/>
          </p:cNvSpPr>
          <p:nvPr>
            <p:ph type="sldNum" sz="quarter" idx="5"/>
          </p:nvPr>
        </p:nvSpPr>
        <p:spPr/>
        <p:txBody>
          <a:bodyPr/>
          <a:lstStyle/>
          <a:p>
            <a:fld id="{8A0E472C-5990-4E43-88D7-C8B030FE628E}" type="slidenum">
              <a:rPr lang="es-ES" smtClean="0"/>
              <a:t>11</a:t>
            </a:fld>
            <a:endParaRPr lang="es-ES"/>
          </a:p>
        </p:txBody>
      </p:sp>
    </p:spTree>
    <p:extLst>
      <p:ext uri="{BB962C8B-B14F-4D97-AF65-F5344CB8AC3E}">
        <p14:creationId xmlns:p14="http://schemas.microsoft.com/office/powerpoint/2010/main" val="2324720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Comportamiento detallado</a:t>
            </a:r>
          </a:p>
          <a:p>
            <a:pPr marL="171450" indent="-171450">
              <a:buFont typeface="Arial" panose="020B0604020202020204" pitchFamily="34" charset="0"/>
              <a:buChar char="•"/>
            </a:pPr>
            <a:r>
              <a:rPr lang="es-ES"/>
              <a:t>Agrupación redondeada con baja dispersión</a:t>
            </a:r>
          </a:p>
          <a:p>
            <a:pPr marL="171450" indent="-171450">
              <a:buFont typeface="Arial" panose="020B0604020202020204" pitchFamily="34" charset="0"/>
              <a:buChar char="•"/>
            </a:pPr>
            <a:r>
              <a:rPr lang="es-ES"/>
              <a:t>Separación con componente principal</a:t>
            </a:r>
          </a:p>
          <a:p>
            <a:pPr marL="171450" indent="-171450">
              <a:buFont typeface="Arial" panose="020B0604020202020204" pitchFamily="34" charset="0"/>
              <a:buChar char="•"/>
            </a:pPr>
            <a:r>
              <a:rPr lang="es-ES"/>
              <a:t>Aparición de </a:t>
            </a:r>
            <a:r>
              <a:rPr lang="es-ES" err="1"/>
              <a:t>outliers</a:t>
            </a:r>
            <a:endParaRPr lang="es-ES"/>
          </a:p>
          <a:p>
            <a:endParaRPr lang="es-ES"/>
          </a:p>
          <a:p>
            <a:endParaRPr lang="es-ES"/>
          </a:p>
          <a:p>
            <a:r>
              <a:rPr lang="es-ES"/>
              <a:t>La escala diaria está orientada a analizar un comportamiento más detallado (diario). Como podemos ver, la agrupación posee una forma muy redondeada con poca dispersión de los puntos con una separación muy marcada por la componente principal. Aunque esta dispersión es baja, existen algunos </a:t>
            </a:r>
            <a:r>
              <a:rPr lang="es-ES" err="1"/>
              <a:t>outliers</a:t>
            </a:r>
            <a:r>
              <a:rPr lang="es-ES"/>
              <a:t> que vamos a analizar. Marcados en rojo están los puntos sobre los que vamos a realizar el análisis.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12</a:t>
            </a:fld>
            <a:endParaRPr lang="es-ES"/>
          </a:p>
        </p:txBody>
      </p:sp>
    </p:spTree>
    <p:extLst>
      <p:ext uri="{BB962C8B-B14F-4D97-AF65-F5344CB8AC3E}">
        <p14:creationId xmlns:p14="http://schemas.microsoft.com/office/powerpoint/2010/main" val="184529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Series en el origen (0, 0)</a:t>
            </a:r>
          </a:p>
          <a:p>
            <a:pPr marL="171450" indent="-171450">
              <a:buFont typeface="Arial" panose="020B0604020202020204" pitchFamily="34" charset="0"/>
              <a:buChar char="•"/>
            </a:pPr>
            <a:r>
              <a:rPr lang="es-ES"/>
              <a:t>3 de ellas con comportamiento habitual con carga baja</a:t>
            </a:r>
          </a:p>
          <a:p>
            <a:pPr marL="171450" indent="-171450">
              <a:buFont typeface="Arial" panose="020B0604020202020204" pitchFamily="34" charset="0"/>
              <a:buChar char="•"/>
            </a:pPr>
            <a:r>
              <a:rPr lang="es-ES"/>
              <a:t>Aparición de picos momentáneos</a:t>
            </a:r>
          </a:p>
          <a:p>
            <a:pPr marL="171450" indent="-171450">
              <a:buFont typeface="Arial" panose="020B0604020202020204" pitchFamily="34" charset="0"/>
              <a:buChar char="•"/>
            </a:pPr>
            <a:r>
              <a:rPr lang="es-ES"/>
              <a:t>1 gráfica diferente</a:t>
            </a:r>
          </a:p>
          <a:p>
            <a:endParaRPr lang="es-ES"/>
          </a:p>
          <a:p>
            <a:endParaRPr lang="es-ES"/>
          </a:p>
          <a:p>
            <a:r>
              <a:rPr lang="es-ES"/>
              <a:t>Estas son las 4 series temporales cuya representación en el método de </a:t>
            </a:r>
            <a:r>
              <a:rPr lang="es-ES" err="1"/>
              <a:t>clustering</a:t>
            </a:r>
            <a:r>
              <a:rPr lang="es-ES"/>
              <a:t> están más cerca de la coordenada en el origen. Podemos ver que existen 3 gráficas con un comportamiento habitual muy similar con carga muy baja y existencia de picos de carga momentáneos. Esto es precisamente lo que buscamos con nuestro método, sin embargo, debido a la gran densidad de puntos en la zona central, </a:t>
            </a:r>
            <a:r>
              <a:rPr lang="es-ES" err="1"/>
              <a:t>obsercvamos</a:t>
            </a:r>
            <a:r>
              <a:rPr lang="es-ES"/>
              <a:t> que 1 de las gráficas tiene un comportamiento muy diferente a las demás. Seguramente, muy cercano a este punto, existan otras series temporales con 1 comportamiento muy parecido al de esta </a:t>
            </a:r>
            <a:r>
              <a:rPr lang="es-ES" err="1"/>
              <a:t>geráfica</a:t>
            </a:r>
            <a:r>
              <a:rPr lang="es-ES"/>
              <a:t>.</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13</a:t>
            </a:fld>
            <a:endParaRPr lang="es-ES"/>
          </a:p>
        </p:txBody>
      </p:sp>
    </p:spTree>
    <p:extLst>
      <p:ext uri="{BB962C8B-B14F-4D97-AF65-F5344CB8AC3E}">
        <p14:creationId xmlns:p14="http://schemas.microsoft.com/office/powerpoint/2010/main" val="422381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err="1"/>
              <a:t>Outlier</a:t>
            </a:r>
            <a:r>
              <a:rPr lang="es-ES"/>
              <a:t> (-8, -0.35)</a:t>
            </a:r>
          </a:p>
          <a:p>
            <a:pPr marL="171450" indent="-171450">
              <a:buFont typeface="Arial" panose="020B0604020202020204" pitchFamily="34" charset="0"/>
              <a:buChar char="•"/>
            </a:pPr>
            <a:r>
              <a:rPr lang="es-ES"/>
              <a:t>Mayor similitud entre puntos atípicos</a:t>
            </a:r>
          </a:p>
          <a:p>
            <a:pPr marL="171450" indent="-171450">
              <a:buFont typeface="Arial" panose="020B0604020202020204" pitchFamily="34" charset="0"/>
              <a:buChar char="•"/>
            </a:pPr>
            <a:r>
              <a:rPr lang="es-ES"/>
              <a:t>Cambio radical comportamiento</a:t>
            </a:r>
          </a:p>
          <a:p>
            <a:pPr marL="171450" indent="-171450">
              <a:buFont typeface="Arial" panose="020B0604020202020204" pitchFamily="34" charset="0"/>
              <a:buChar char="•"/>
            </a:pPr>
            <a:r>
              <a:rPr lang="es-ES"/>
              <a:t>Consolidado en el tiempo</a:t>
            </a:r>
          </a:p>
          <a:p>
            <a:pPr marL="171450" indent="-171450">
              <a:buFont typeface="Arial" panose="020B0604020202020204" pitchFamily="34" charset="0"/>
              <a:buChar char="•"/>
            </a:pPr>
            <a:r>
              <a:rPr lang="es-ES"/>
              <a:t>Cambios diarios con subidas y bajadas de carga</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14</a:t>
            </a:fld>
            <a:endParaRPr lang="es-ES"/>
          </a:p>
        </p:txBody>
      </p:sp>
    </p:spTree>
    <p:extLst>
      <p:ext uri="{BB962C8B-B14F-4D97-AF65-F5344CB8AC3E}">
        <p14:creationId xmlns:p14="http://schemas.microsoft.com/office/powerpoint/2010/main" val="2387037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Comportamiento a largo plazo</a:t>
            </a:r>
          </a:p>
          <a:p>
            <a:pPr marL="171450" indent="-171450">
              <a:buFont typeface="Arial" panose="020B0604020202020204" pitchFamily="34" charset="0"/>
              <a:buChar char="•"/>
            </a:pPr>
            <a:r>
              <a:rPr lang="es-ES"/>
              <a:t>Forma de cono a ambos lados del origen</a:t>
            </a:r>
          </a:p>
          <a:p>
            <a:pPr marL="171450" indent="-171450">
              <a:buFont typeface="Arial" panose="020B0604020202020204" pitchFamily="34" charset="0"/>
              <a:buChar char="•"/>
            </a:pPr>
            <a:r>
              <a:rPr lang="es-ES" err="1"/>
              <a:t>Clusteres</a:t>
            </a:r>
            <a:r>
              <a:rPr lang="es-ES"/>
              <a:t> laterales muy dispersos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15</a:t>
            </a:fld>
            <a:endParaRPr lang="es-ES"/>
          </a:p>
        </p:txBody>
      </p:sp>
    </p:spTree>
    <p:extLst>
      <p:ext uri="{BB962C8B-B14F-4D97-AF65-F5344CB8AC3E}">
        <p14:creationId xmlns:p14="http://schemas.microsoft.com/office/powerpoint/2010/main" val="82515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Similitud 2 a 2 </a:t>
            </a:r>
          </a:p>
          <a:p>
            <a:pPr marL="171450" indent="-171450">
              <a:buFont typeface="Arial" panose="020B0604020202020204" pitchFamily="34" charset="0"/>
              <a:buChar char="•"/>
            </a:pPr>
            <a:r>
              <a:rPr lang="es-ES"/>
              <a:t>Subidas y bajadas más suavizadas</a:t>
            </a:r>
          </a:p>
          <a:p>
            <a:pPr marL="171450" indent="-171450">
              <a:buFont typeface="Arial" panose="020B0604020202020204" pitchFamily="34" charset="0"/>
              <a:buChar char="•"/>
            </a:pPr>
            <a:r>
              <a:rPr lang="es-ES"/>
              <a:t>Ambas periodo final con carga nula</a:t>
            </a:r>
          </a:p>
          <a:p>
            <a:pPr marL="171450" indent="-171450">
              <a:buFont typeface="Arial" panose="020B0604020202020204" pitchFamily="34" charset="0"/>
              <a:buChar char="•"/>
            </a:pPr>
            <a:endParaRPr lang="es-ES"/>
          </a:p>
          <a:p>
            <a:pPr marL="171450" indent="-171450">
              <a:buFont typeface="Arial" panose="020B0604020202020204" pitchFamily="34" charset="0"/>
              <a:buChar char="•"/>
            </a:pPr>
            <a:endParaRPr lang="es-ES"/>
          </a:p>
          <a:p>
            <a:pPr marL="171450" indent="-171450">
              <a:buFont typeface="Arial" panose="020B0604020202020204" pitchFamily="34" charset="0"/>
              <a:buChar char="•"/>
            </a:pPr>
            <a:r>
              <a:rPr lang="es-ES"/>
              <a:t>Comportamiento habitual</a:t>
            </a:r>
          </a:p>
          <a:p>
            <a:pPr marL="171450" indent="-171450">
              <a:buFont typeface="Arial" panose="020B0604020202020204" pitchFamily="34" charset="0"/>
              <a:buChar char="•"/>
            </a:pPr>
            <a:r>
              <a:rPr lang="es-ES"/>
              <a:t>Picos momentáneos en distintos momentos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16</a:t>
            </a:fld>
            <a:endParaRPr lang="es-ES"/>
          </a:p>
        </p:txBody>
      </p:sp>
    </p:spTree>
    <p:extLst>
      <p:ext uri="{BB962C8B-B14F-4D97-AF65-F5344CB8AC3E}">
        <p14:creationId xmlns:p14="http://schemas.microsoft.com/office/powerpoint/2010/main" val="57336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Picos excepcionales</a:t>
            </a:r>
          </a:p>
          <a:p>
            <a:pPr marL="171450" indent="-171450">
              <a:buFont typeface="Arial" panose="020B0604020202020204" pitchFamily="34" charset="0"/>
              <a:buChar char="•"/>
            </a:pPr>
            <a:r>
              <a:rPr lang="es-ES"/>
              <a:t>Mucha similitud</a:t>
            </a:r>
          </a:p>
          <a:p>
            <a:pPr marL="171450" indent="-171450">
              <a:buFont typeface="Arial" panose="020B0604020202020204" pitchFamily="34" charset="0"/>
              <a:buChar char="•"/>
            </a:pPr>
            <a:r>
              <a:rPr lang="es-ES"/>
              <a:t>Direcciones IP con el mismo objetivo</a:t>
            </a:r>
          </a:p>
          <a:p>
            <a:pPr marL="171450" indent="-171450">
              <a:buFont typeface="Arial" panose="020B0604020202020204" pitchFamily="34" charset="0"/>
              <a:buChar char="•"/>
            </a:pPr>
            <a:r>
              <a:rPr lang="es-ES" err="1"/>
              <a:t>Tráfica</a:t>
            </a:r>
            <a:r>
              <a:rPr lang="es-ES"/>
              <a:t> bajo y estable</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17</a:t>
            </a:fld>
            <a:endParaRPr lang="es-ES"/>
          </a:p>
        </p:txBody>
      </p:sp>
    </p:spTree>
    <p:extLst>
      <p:ext uri="{BB962C8B-B14F-4D97-AF65-F5344CB8AC3E}">
        <p14:creationId xmlns:p14="http://schemas.microsoft.com/office/powerpoint/2010/main" val="1542741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Comportamiento a corto y largo plazo</a:t>
            </a:r>
          </a:p>
          <a:p>
            <a:pPr marL="171450" indent="-171450">
              <a:buFont typeface="Arial" panose="020B0604020202020204" pitchFamily="34" charset="0"/>
              <a:buChar char="•"/>
            </a:pPr>
            <a:r>
              <a:rPr lang="es-ES"/>
              <a:t>Clúster centralizado en (0, 0)</a:t>
            </a:r>
          </a:p>
          <a:p>
            <a:pPr marL="171450" indent="-171450">
              <a:buFont typeface="Arial" panose="020B0604020202020204" pitchFamily="34" charset="0"/>
              <a:buChar char="•"/>
            </a:pPr>
            <a:r>
              <a:rPr lang="es-ES"/>
              <a:t>Laterales con mas dispersión</a:t>
            </a:r>
          </a:p>
          <a:p>
            <a:pPr marL="171450" indent="-171450">
              <a:buFont typeface="Arial" panose="020B0604020202020204" pitchFamily="34" charset="0"/>
              <a:buChar char="•"/>
            </a:pPr>
            <a:r>
              <a:rPr lang="es-ES"/>
              <a:t>Aparición de </a:t>
            </a:r>
            <a:r>
              <a:rPr lang="es-ES" err="1"/>
              <a:t>outliers</a:t>
            </a:r>
            <a:endParaRPr lang="es-ES"/>
          </a:p>
        </p:txBody>
      </p:sp>
      <p:sp>
        <p:nvSpPr>
          <p:cNvPr id="4" name="Marcador de número de diapositiva 3"/>
          <p:cNvSpPr>
            <a:spLocks noGrp="1"/>
          </p:cNvSpPr>
          <p:nvPr>
            <p:ph type="sldNum" sz="quarter" idx="5"/>
          </p:nvPr>
        </p:nvSpPr>
        <p:spPr/>
        <p:txBody>
          <a:bodyPr/>
          <a:lstStyle/>
          <a:p>
            <a:fld id="{8A0E472C-5990-4E43-88D7-C8B030FE628E}" type="slidenum">
              <a:rPr lang="es-ES" smtClean="0"/>
              <a:t>18</a:t>
            </a:fld>
            <a:endParaRPr lang="es-ES"/>
          </a:p>
        </p:txBody>
      </p:sp>
    </p:spTree>
    <p:extLst>
      <p:ext uri="{BB962C8B-B14F-4D97-AF65-F5344CB8AC3E}">
        <p14:creationId xmlns:p14="http://schemas.microsoft.com/office/powerpoint/2010/main" val="301983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Cambios de comportamiento similares</a:t>
            </a:r>
          </a:p>
          <a:p>
            <a:pPr marL="171450" indent="-171450">
              <a:buFont typeface="Arial" panose="020B0604020202020204" pitchFamily="34" charset="0"/>
              <a:buChar char="•"/>
            </a:pPr>
            <a:r>
              <a:rPr lang="es-ES"/>
              <a:t>Falta de datos o carga nula</a:t>
            </a:r>
          </a:p>
          <a:p>
            <a:pPr marL="171450" indent="-171450">
              <a:buFont typeface="Arial" panose="020B0604020202020204" pitchFamily="34" charset="0"/>
              <a:buChar char="•"/>
            </a:pPr>
            <a:r>
              <a:rPr lang="es-ES"/>
              <a:t>Es indiferente</a:t>
            </a:r>
          </a:p>
          <a:p>
            <a:pPr marL="171450" indent="-171450">
              <a:buFont typeface="Arial" panose="020B0604020202020204" pitchFamily="34" charset="0"/>
              <a:buChar char="•"/>
            </a:pPr>
            <a:endParaRPr lang="es-ES"/>
          </a:p>
          <a:p>
            <a:pPr marL="171450" indent="-171450">
              <a:buFont typeface="Arial" panose="020B0604020202020204" pitchFamily="34" charset="0"/>
              <a:buChar char="•"/>
            </a:pPr>
            <a:endParaRPr lang="es-ES"/>
          </a:p>
          <a:p>
            <a:pPr marL="171450" indent="-171450">
              <a:buFont typeface="Arial" panose="020B0604020202020204" pitchFamily="34" charset="0"/>
              <a:buChar char="•"/>
            </a:pPr>
            <a:r>
              <a:rPr lang="es-ES"/>
              <a:t>Similitud a corto y largo plazo</a:t>
            </a:r>
          </a:p>
          <a:p>
            <a:pPr marL="171450" indent="-171450">
              <a:buFont typeface="Arial" panose="020B0604020202020204" pitchFamily="34" charset="0"/>
              <a:buChar char="•"/>
            </a:pPr>
            <a:r>
              <a:rPr lang="es-ES"/>
              <a:t>Cambios bruscos consolidados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19</a:t>
            </a:fld>
            <a:endParaRPr lang="es-ES"/>
          </a:p>
        </p:txBody>
      </p:sp>
    </p:spTree>
    <p:extLst>
      <p:ext uri="{BB962C8B-B14F-4D97-AF65-F5344CB8AC3E}">
        <p14:creationId xmlns:p14="http://schemas.microsoft.com/office/powerpoint/2010/main" val="306458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 continuación, podemos ver los distintos puntos a tratar en la presentación. Inicialmente voy a comentar los motivos que nos han llevado a realizar este trabajo y los objetivos que nos hemos marcado, después veremos los puntos de desarrollo y experimentos que se han realizado a lo largo de todo el trabajo, y finalmente haré un resumen de las conclusiones sacadas.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2</a:t>
            </a:fld>
            <a:endParaRPr lang="es-ES"/>
          </a:p>
        </p:txBody>
      </p:sp>
    </p:spTree>
    <p:extLst>
      <p:ext uri="{BB962C8B-B14F-4D97-AF65-F5344CB8AC3E}">
        <p14:creationId xmlns:p14="http://schemas.microsoft.com/office/powerpoint/2010/main" val="454837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Modelo de caracterización con buenos resultados</a:t>
            </a:r>
          </a:p>
          <a:p>
            <a:pPr marL="171450" indent="-171450">
              <a:buFont typeface="Arial" panose="020B0604020202020204" pitchFamily="34" charset="0"/>
              <a:buChar char="•"/>
            </a:pPr>
            <a:r>
              <a:rPr lang="es-ES"/>
              <a:t>Campo de estudio a futuro</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20</a:t>
            </a:fld>
            <a:endParaRPr lang="es-ES"/>
          </a:p>
        </p:txBody>
      </p:sp>
    </p:spTree>
    <p:extLst>
      <p:ext uri="{BB962C8B-B14F-4D97-AF65-F5344CB8AC3E}">
        <p14:creationId xmlns:p14="http://schemas.microsoft.com/office/powerpoint/2010/main" val="84582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Motivación principal</a:t>
            </a:r>
          </a:p>
          <a:p>
            <a:pPr marL="171450" indent="-171450">
              <a:buFont typeface="Arial" panose="020B0604020202020204" pitchFamily="34" charset="0"/>
              <a:buChar char="•"/>
            </a:pPr>
            <a:r>
              <a:rPr lang="es-ES"/>
              <a:t>EJEMPLO DE ARCHIVOS</a:t>
            </a:r>
          </a:p>
          <a:p>
            <a:pPr marL="171450" indent="-171450">
              <a:buFont typeface="Arial" panose="020B0604020202020204" pitchFamily="34" charset="0"/>
              <a:buChar char="•"/>
            </a:pPr>
            <a:r>
              <a:rPr lang="es-ES"/>
              <a:t>Predicciones a futuro para detección de </a:t>
            </a:r>
            <a:r>
              <a:rPr lang="es-ES" err="1"/>
              <a:t>anomalias</a:t>
            </a:r>
            <a:endParaRPr lang="es-ES"/>
          </a:p>
          <a:p>
            <a:endParaRPr lang="es-ES"/>
          </a:p>
          <a:p>
            <a:endParaRPr lang="es-ES"/>
          </a:p>
          <a:p>
            <a:endParaRPr lang="es-ES"/>
          </a:p>
          <a:p>
            <a:r>
              <a:rPr lang="es-ES"/>
              <a:t>La principal motivación ha sido desarrollar un método de caracterización de series temporales basado en funcionamiento y no en la componente temporal. </a:t>
            </a:r>
          </a:p>
          <a:p>
            <a:endParaRPr lang="es-ES"/>
          </a:p>
          <a:p>
            <a:r>
              <a:rPr lang="es-ES"/>
              <a:t>Ejemplo: Descarga un archivo a las 10 AM o a las 12 AM es lo mismo, pero descargar archivos durante todo el día no es tan normal.</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3</a:t>
            </a:fld>
            <a:endParaRPr lang="es-ES"/>
          </a:p>
        </p:txBody>
      </p:sp>
    </p:spTree>
    <p:extLst>
      <p:ext uri="{BB962C8B-B14F-4D97-AF65-F5344CB8AC3E}">
        <p14:creationId xmlns:p14="http://schemas.microsoft.com/office/powerpoint/2010/main" val="86285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3600"/>
              <a:t>Nuevas estrategias de caracterización</a:t>
            </a:r>
          </a:p>
          <a:p>
            <a:pPr marL="171450" indent="-171450">
              <a:buFont typeface="Arial" panose="020B0604020202020204" pitchFamily="34" charset="0"/>
              <a:buChar char="•"/>
            </a:pPr>
            <a:endParaRPr lang="es-ES" sz="3600"/>
          </a:p>
          <a:p>
            <a:pPr marL="171450" indent="-171450">
              <a:buFont typeface="Arial" panose="020B0604020202020204" pitchFamily="34" charset="0"/>
              <a:buChar char="•"/>
            </a:pPr>
            <a:r>
              <a:rPr lang="es-ES" sz="3600"/>
              <a:t>Representar gráficamente las series temporales</a:t>
            </a:r>
          </a:p>
          <a:p>
            <a:pPr marL="171450" indent="-171450">
              <a:buFont typeface="Arial" panose="020B0604020202020204" pitchFamily="34" charset="0"/>
              <a:buChar char="•"/>
            </a:pPr>
            <a:endParaRPr lang="es-ES" sz="3600"/>
          </a:p>
          <a:p>
            <a:pPr marL="171450" indent="-171450">
              <a:buFont typeface="Arial" panose="020B0604020202020204" pitchFamily="34" charset="0"/>
              <a:buChar char="•"/>
            </a:pPr>
            <a:r>
              <a:rPr lang="es-ES" sz="3600"/>
              <a:t>Aplicar la transformada Wavelet</a:t>
            </a:r>
          </a:p>
          <a:p>
            <a:pPr marL="171450" indent="-171450">
              <a:buFont typeface="Arial" panose="020B0604020202020204" pitchFamily="34" charset="0"/>
              <a:buChar char="•"/>
            </a:pPr>
            <a:endParaRPr lang="es-ES" sz="3600"/>
          </a:p>
          <a:p>
            <a:pPr marL="171450" indent="-171450">
              <a:buFont typeface="Arial" panose="020B0604020202020204" pitchFamily="34" charset="0"/>
              <a:buChar char="•"/>
            </a:pPr>
            <a:r>
              <a:rPr lang="es-ES" sz="3600"/>
              <a:t>Realizar experimentos y pruebas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4</a:t>
            </a:fld>
            <a:endParaRPr lang="es-ES"/>
          </a:p>
        </p:txBody>
      </p:sp>
    </p:spTree>
    <p:extLst>
      <p:ext uri="{BB962C8B-B14F-4D97-AF65-F5344CB8AC3E}">
        <p14:creationId xmlns:p14="http://schemas.microsoft.com/office/powerpoint/2010/main" val="273512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Proceso de familiarización</a:t>
            </a:r>
          </a:p>
          <a:p>
            <a:pPr marL="171450" indent="-171450">
              <a:buFont typeface="Arial" panose="020B0604020202020204" pitchFamily="34" charset="0"/>
              <a:buChar char="•"/>
            </a:pPr>
            <a:r>
              <a:rPr lang="es-ES"/>
              <a:t>Grupo de investigación HPCN</a:t>
            </a:r>
          </a:p>
          <a:p>
            <a:pPr marL="171450" indent="-171450">
              <a:buFont typeface="Arial" panose="020B0604020202020204" pitchFamily="34" charset="0"/>
              <a:buChar char="•"/>
            </a:pPr>
            <a:r>
              <a:rPr lang="es-ES"/>
              <a:t>Empresa energética</a:t>
            </a:r>
          </a:p>
          <a:p>
            <a:pPr marL="171450" indent="-171450">
              <a:buFont typeface="Arial" panose="020B0604020202020204" pitchFamily="34" charset="0"/>
              <a:buChar char="•"/>
            </a:pPr>
            <a:r>
              <a:rPr lang="es-ES"/>
              <a:t>Archivos diarios (imagen)</a:t>
            </a:r>
          </a:p>
          <a:p>
            <a:pPr marL="171450" indent="-171450">
              <a:buFont typeface="Arial" panose="020B0604020202020204" pitchFamily="34" charset="0"/>
              <a:buChar char="•"/>
            </a:pPr>
            <a:r>
              <a:rPr lang="es-ES"/>
              <a:t>Acotación 01/01 – 30/09</a:t>
            </a:r>
          </a:p>
          <a:p>
            <a:pPr marL="171450" indent="-171450">
              <a:buFont typeface="Arial" panose="020B0604020202020204" pitchFamily="34" charset="0"/>
              <a:buChar char="•"/>
            </a:pPr>
            <a:r>
              <a:rPr lang="es-ES"/>
              <a:t>Anonimización de las IP</a:t>
            </a:r>
          </a:p>
          <a:p>
            <a:endParaRPr lang="es-ES"/>
          </a:p>
          <a:p>
            <a:endParaRPr lang="es-ES"/>
          </a:p>
          <a:p>
            <a:r>
              <a:rPr lang="es-ES"/>
              <a:t>En la etapa inicial del desarrollo, la primera tarea era realizar un proceso de familiarización con los datos de pruebas. Los datos me fueron proporcionados por el grupo de investigación de Computación de Altas Prestaciones de la EPS, los cuales pertenecen al tráfico de red de los servidores de una empresa energética, la cual no mencionaré para salvaguardar la protección de los datos. Los datos venían dispuestos en archivos diarios, como podemos observar en la imagen, y el tamaño de dicho conjunto abarcaba varios años, por lo que decidimos acotar los datos que usaríamos entre el 1 de enero y el 30 de septiembre de 2021. Cabe mencionar que, tanto en el trabajo como en el resto de las diapositivas, se ha realizado un proceso de anonimización de las direcciones IP de los servidores con el mismo objetivo de protección de datos ya mencionado.</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5</a:t>
            </a:fld>
            <a:endParaRPr lang="es-ES"/>
          </a:p>
        </p:txBody>
      </p:sp>
    </p:spTree>
    <p:extLst>
      <p:ext uri="{BB962C8B-B14F-4D97-AF65-F5344CB8AC3E}">
        <p14:creationId xmlns:p14="http://schemas.microsoft.com/office/powerpoint/2010/main" val="351186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Tablas donde fila es cada conexión </a:t>
            </a:r>
          </a:p>
          <a:p>
            <a:pPr marL="171450" indent="-171450">
              <a:buFont typeface="Arial" panose="020B0604020202020204" pitchFamily="34" charset="0"/>
              <a:buChar char="•"/>
            </a:pPr>
            <a:r>
              <a:rPr lang="es-ES"/>
              <a:t>Agrupación de las IP</a:t>
            </a:r>
          </a:p>
          <a:p>
            <a:pPr marL="171450" indent="-171450">
              <a:buFont typeface="Arial" panose="020B0604020202020204" pitchFamily="34" charset="0"/>
              <a:buChar char="•"/>
            </a:pPr>
            <a:r>
              <a:rPr lang="es-ES"/>
              <a:t>Proceso de normalización</a:t>
            </a:r>
          </a:p>
          <a:p>
            <a:pPr marL="171450" indent="-171450">
              <a:buFont typeface="Arial" panose="020B0604020202020204" pitchFamily="34" charset="0"/>
              <a:buChar char="•"/>
            </a:pPr>
            <a:r>
              <a:rPr lang="es-ES"/>
              <a:t>Inactividad o falta de datos</a:t>
            </a:r>
          </a:p>
          <a:p>
            <a:endParaRPr lang="es-ES"/>
          </a:p>
          <a:p>
            <a:r>
              <a:rPr lang="es-ES"/>
              <a:t>La siguiente etapa consiste en la representación gráfica de las series temporales dispuestas. En los archivos diarios que acabo de mencionar aparecían los datos en tablas donde cada fila se correspondía con una conexión realizada a un servidor. Es por ello que, para poder observar el comportamiento de cada servidor, se han agrupado dichas conexiones por la dirección IP a la que se conectan. Además, se ha realizado un proceso de normalización para poder comparar el comportamiento o la forma de las series a distintos tamaños. Finalmente comentar, que existen periodos de inactividad o de falta de datos en los servidores, los cuales podemos ver representados en las gráficas por líneas horizontales.</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6</a:t>
            </a:fld>
            <a:endParaRPr lang="es-ES"/>
          </a:p>
        </p:txBody>
      </p:sp>
    </p:spTree>
    <p:extLst>
      <p:ext uri="{BB962C8B-B14F-4D97-AF65-F5344CB8AC3E}">
        <p14:creationId xmlns:p14="http://schemas.microsoft.com/office/powerpoint/2010/main" val="3774864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Herramienta matemática de análisis y procesamiento</a:t>
            </a:r>
          </a:p>
          <a:p>
            <a:pPr marL="171450" indent="-171450">
              <a:buFont typeface="Arial" panose="020B0604020202020204" pitchFamily="34" charset="0"/>
              <a:buChar char="•"/>
            </a:pPr>
            <a:r>
              <a:rPr lang="es-ES" dirty="0"/>
              <a:t>Señales no estacionarias</a:t>
            </a:r>
          </a:p>
          <a:p>
            <a:pPr marL="171450" indent="-171450">
              <a:buFont typeface="Arial" panose="020B0604020202020204" pitchFamily="34" charset="0"/>
              <a:buChar char="•"/>
            </a:pPr>
            <a:r>
              <a:rPr lang="es-ES" dirty="0"/>
              <a:t>Capacidad de retener tiempo y escala</a:t>
            </a:r>
          </a:p>
          <a:p>
            <a:pPr marL="171450" indent="-171450">
              <a:buFont typeface="Arial" panose="020B0604020202020204" pitchFamily="34" charset="0"/>
              <a:buChar char="•"/>
            </a:pPr>
            <a:r>
              <a:rPr lang="es-ES" dirty="0"/>
              <a:t>Potencia en funciones base (imagen)</a:t>
            </a:r>
          </a:p>
          <a:p>
            <a:pPr marL="171450" indent="-171450">
              <a:buFont typeface="Arial" panose="020B0604020202020204" pitchFamily="34" charset="0"/>
              <a:buChar char="•"/>
            </a:pPr>
            <a:r>
              <a:rPr lang="es-ES" dirty="0"/>
              <a:t>Citar definición </a:t>
            </a:r>
          </a:p>
          <a:p>
            <a:endParaRPr lang="es-ES" dirty="0"/>
          </a:p>
          <a:p>
            <a:endParaRPr lang="es-ES" dirty="0"/>
          </a:p>
          <a:p>
            <a:r>
              <a:rPr lang="es-ES" dirty="0"/>
              <a:t>A continuación, voy a explicar acerca de la transformada Wavelet. Es una herramienta matemática utilizada para el análisis y el procesamiento de los datos, la cual tiene especial utilidad con señales no estacionarias, que son aquellas que no mantienen su forma a lo largo del tiempo como podría ser una señal sinusoidal. La potencia de esta herramienta reside en su capacidad para analizar la información en base a una frecuencia y tiempo concretos, lo que permite hacer un análisis muy detallado.</a:t>
            </a:r>
          </a:p>
          <a:p>
            <a:endParaRPr lang="es-ES" dirty="0"/>
          </a:p>
          <a:p>
            <a:r>
              <a:rPr lang="es-ES" dirty="0"/>
              <a:t>La potencia de la transformada Wavelet reside en sus funciones base, las cuales nos ayudan a analizar comportamiento a diferentes escalas. Algunos ejemplos de estas funciones son los representados en esta imagen como pueden ser la función base </a:t>
            </a:r>
            <a:r>
              <a:rPr lang="es-ES" dirty="0" err="1"/>
              <a:t>Haar</a:t>
            </a:r>
            <a:r>
              <a:rPr lang="es-ES" dirty="0"/>
              <a:t>, </a:t>
            </a:r>
            <a:r>
              <a:rPr lang="es-ES" dirty="0" err="1"/>
              <a:t>Daubechies</a:t>
            </a:r>
            <a:r>
              <a:rPr lang="es-ES" dirty="0"/>
              <a:t> o Gauss, y esta última ha sido la que hemos utilizado en el trabajo. Como resumen de la definición de la transformada Wavelet utilizaría la definición de Montoya</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7</a:t>
            </a:fld>
            <a:endParaRPr lang="es-ES"/>
          </a:p>
        </p:txBody>
      </p:sp>
    </p:spTree>
    <p:extLst>
      <p:ext uri="{BB962C8B-B14F-4D97-AF65-F5344CB8AC3E}">
        <p14:creationId xmlns:p14="http://schemas.microsoft.com/office/powerpoint/2010/main" val="3385835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2 tipos de Wavelet: CWT y DWT</a:t>
            </a:r>
          </a:p>
          <a:p>
            <a:pPr marL="171450" indent="-171450">
              <a:buFont typeface="Arial" panose="020B0604020202020204" pitchFamily="34" charset="0"/>
              <a:buChar char="•"/>
            </a:pPr>
            <a:r>
              <a:rPr lang="es-ES" dirty="0"/>
              <a:t>CWT genera descriptores</a:t>
            </a:r>
          </a:p>
          <a:p>
            <a:pPr marL="171450" indent="-171450">
              <a:buFont typeface="Arial" panose="020B0604020202020204" pitchFamily="34" charset="0"/>
              <a:buChar char="•"/>
            </a:pPr>
            <a:r>
              <a:rPr lang="es-ES" dirty="0"/>
              <a:t>Sumar descriptores</a:t>
            </a:r>
          </a:p>
          <a:p>
            <a:pPr marL="171450" indent="-171450">
              <a:buFont typeface="Arial" panose="020B0604020202020204" pitchFamily="34" charset="0"/>
              <a:buChar char="•"/>
            </a:pPr>
            <a:r>
              <a:rPr lang="es-ES" dirty="0" err="1"/>
              <a:t>Clustering</a:t>
            </a:r>
            <a:r>
              <a:rPr lang="es-ES" dirty="0"/>
              <a:t> con descriptores</a:t>
            </a:r>
          </a:p>
          <a:p>
            <a:endParaRPr lang="es-ES" dirty="0"/>
          </a:p>
          <a:p>
            <a:endParaRPr lang="es-ES" dirty="0"/>
          </a:p>
          <a:p>
            <a:r>
              <a:rPr lang="es-ES" dirty="0"/>
              <a:t>Principalmente, existen 2 tipos de transformada Wavelet, la continua y la discreta. La continua (CWT) utiliza conjuntos de escala y desplazamiento continuos y lineales, mientras que la discreta (DWT) utiliza solo algunos de ellos. Centrándonos en la continua, que es la que hemos utilizado en el trabajo, a partir de ella se generan unas listas de descriptores numéricos para cada escala y tiempo concretos. Como queremos eliminar la temporalidad del análisis, hemos sumado el tiempo para dejar 1 único valor para cada escala. Con estos descriptores, posteriormente realizaremos un proceso de </a:t>
            </a:r>
            <a:r>
              <a:rPr lang="es-ES" dirty="0" err="1"/>
              <a:t>clustering</a:t>
            </a:r>
            <a:r>
              <a:rPr lang="es-ES" dirty="0"/>
              <a:t> para separar las series, el cual ahora explicaré. </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8</a:t>
            </a:fld>
            <a:endParaRPr lang="es-ES"/>
          </a:p>
        </p:txBody>
      </p:sp>
    </p:spTree>
    <p:extLst>
      <p:ext uri="{BB962C8B-B14F-4D97-AF65-F5344CB8AC3E}">
        <p14:creationId xmlns:p14="http://schemas.microsoft.com/office/powerpoint/2010/main" val="394510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a:t>2 herramientas utilizadas para </a:t>
            </a:r>
            <a:r>
              <a:rPr lang="es-ES" err="1"/>
              <a:t>clustering</a:t>
            </a:r>
            <a:endParaRPr lang="es-ES"/>
          </a:p>
          <a:p>
            <a:pPr marL="171450" indent="-171450">
              <a:buFont typeface="Arial" panose="020B0604020202020204" pitchFamily="34" charset="0"/>
              <a:buChar char="•"/>
            </a:pPr>
            <a:r>
              <a:rPr lang="es-ES"/>
              <a:t>Representar gráficamente y reducción de dimensiones (PCA)</a:t>
            </a:r>
          </a:p>
          <a:p>
            <a:pPr marL="171450" indent="-171450">
              <a:buFont typeface="Arial" panose="020B0604020202020204" pitchFamily="34" charset="0"/>
              <a:buChar char="•"/>
            </a:pPr>
            <a:r>
              <a:rPr lang="es-ES"/>
              <a:t>Calcular similitud (k-</a:t>
            </a:r>
            <a:r>
              <a:rPr lang="es-ES" err="1"/>
              <a:t>means</a:t>
            </a:r>
            <a:r>
              <a:rPr lang="es-ES"/>
              <a:t>)</a:t>
            </a:r>
          </a:p>
        </p:txBody>
      </p:sp>
      <p:sp>
        <p:nvSpPr>
          <p:cNvPr id="4" name="Marcador de número de diapositiva 3"/>
          <p:cNvSpPr>
            <a:spLocks noGrp="1"/>
          </p:cNvSpPr>
          <p:nvPr>
            <p:ph type="sldNum" sz="quarter" idx="5"/>
          </p:nvPr>
        </p:nvSpPr>
        <p:spPr/>
        <p:txBody>
          <a:bodyPr/>
          <a:lstStyle/>
          <a:p>
            <a:fld id="{8A0E472C-5990-4E43-88D7-C8B030FE628E}" type="slidenum">
              <a:rPr lang="es-ES" smtClean="0"/>
              <a:t>9</a:t>
            </a:fld>
            <a:endParaRPr lang="es-ES"/>
          </a:p>
        </p:txBody>
      </p:sp>
    </p:spTree>
    <p:extLst>
      <p:ext uri="{BB962C8B-B14F-4D97-AF65-F5344CB8AC3E}">
        <p14:creationId xmlns:p14="http://schemas.microsoft.com/office/powerpoint/2010/main" val="2006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FF0FD6AE-DF23-4491-88E6-425EFA002674}" type="datetime1">
              <a:rPr lang="es-ES" smtClean="0"/>
              <a:t>03/07/2024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196375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47D93C-5BDE-4DF7-82E4-407D96B16694}" type="datetime1">
              <a:rPr lang="es-ES" smtClean="0"/>
              <a:t>03/07/2024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146045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F9FF1F7-1C09-43AA-B1CE-63E9F39DD132}" type="datetime1">
              <a:rPr lang="es-ES" smtClean="0"/>
              <a:t>03/07/2024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381266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495FADA-233A-4DCE-A49A-44A3A4BFF70E}" type="datetime1">
              <a:rPr lang="es-ES" smtClean="0"/>
              <a:t>03/07/2024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116225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38120B-2173-4551-AC11-D812EACB2779}" type="datetime1">
              <a:rPr lang="es-ES" smtClean="0"/>
              <a:t>03/07/2024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188766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2FF8ADD-239E-4490-80AE-13DB7EDD2FB6}" type="datetime1">
              <a:rPr lang="es-ES" smtClean="0"/>
              <a:t>03/07/2024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419377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909F07F-A616-4FBF-9672-8FFE22AB0052}" type="datetime1">
              <a:rPr lang="es-ES" smtClean="0"/>
              <a:t>03/07/2024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93979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6B84FFB7-881C-4CBE-9DA7-99C8AD707BA5}" type="datetime1">
              <a:rPr lang="es-ES" smtClean="0"/>
              <a:t>03/07/2024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41529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11A31-9E8E-44DC-B328-031708F31889}" type="datetime1">
              <a:rPr lang="es-ES" smtClean="0"/>
              <a:t>03/07/2024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115774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3B87AC-B35B-4942-BC3A-269685CD53D4}" type="datetime1">
              <a:rPr lang="es-ES" smtClean="0"/>
              <a:t>03/07/2024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380116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314785-352F-4D63-8B1B-A65CECCF1C2B}" type="datetime1">
              <a:rPr lang="es-ES" smtClean="0"/>
              <a:t>03/07/2024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3E151C-A36A-4B84-8119-18ABF3218689}" type="slidenum">
              <a:rPr lang="es-ES" smtClean="0"/>
              <a:t>‹Nº›</a:t>
            </a:fld>
            <a:endParaRPr lang="es-ES"/>
          </a:p>
        </p:txBody>
      </p:sp>
    </p:spTree>
    <p:extLst>
      <p:ext uri="{BB962C8B-B14F-4D97-AF65-F5344CB8AC3E}">
        <p14:creationId xmlns:p14="http://schemas.microsoft.com/office/powerpoint/2010/main" val="372464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5AE97C-4475-4E02-80C8-1476322B956F}" type="datetime1">
              <a:rPr lang="es-ES" smtClean="0"/>
              <a:t>03/07/2024</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3E151C-A36A-4B84-8119-18ABF3218689}" type="slidenum">
              <a:rPr lang="es-ES" smtClean="0"/>
              <a:t>‹Nº›</a:t>
            </a:fld>
            <a:endParaRPr lang="es-ES"/>
          </a:p>
        </p:txBody>
      </p:sp>
    </p:spTree>
    <p:extLst>
      <p:ext uri="{BB962C8B-B14F-4D97-AF65-F5344CB8AC3E}">
        <p14:creationId xmlns:p14="http://schemas.microsoft.com/office/powerpoint/2010/main" val="235715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E2097859-AE56-024C-BB8E-A0ABF82EEE72}"/>
              </a:ext>
            </a:extLst>
          </p:cNvPr>
          <p:cNvSpPr>
            <a:spLocks noGrp="1"/>
          </p:cNvSpPr>
          <p:nvPr>
            <p:ph type="ctrTitle"/>
          </p:nvPr>
        </p:nvSpPr>
        <p:spPr>
          <a:xfrm>
            <a:off x="63274" y="558603"/>
            <a:ext cx="9144000" cy="2387600"/>
          </a:xfrm>
        </p:spPr>
        <p:txBody>
          <a:bodyPr>
            <a:normAutofit/>
          </a:bodyPr>
          <a:lstStyle/>
          <a:p>
            <a:pPr lvl="1" algn="ctr">
              <a:lnSpc>
                <a:spcPct val="140000"/>
              </a:lnSpc>
              <a:buClr>
                <a:srgbClr val="9A7248"/>
              </a:buClr>
              <a:buSzPts val="1600"/>
              <a:tabLst>
                <a:tab pos="1535430" algn="l"/>
                <a:tab pos="1536065" algn="l"/>
              </a:tabLst>
            </a:pPr>
            <a:r>
              <a:rPr lang="es-ES_tradnl" sz="2800" b="1">
                <a:solidFill>
                  <a:srgbClr val="9A7248"/>
                </a:solidFill>
                <a:latin typeface="Arial" panose="020B0604020202020204" pitchFamily="34" charset="0"/>
                <a:ea typeface="Arial" panose="020B0604020202020204" pitchFamily="34" charset="0"/>
                <a:cs typeface="Arial" panose="020B0604020202020204" pitchFamily="34" charset="0"/>
              </a:rPr>
              <a:t>C</a:t>
            </a:r>
            <a:r>
              <a:rPr lang="es-ES_tradnl" sz="2800" b="1">
                <a:solidFill>
                  <a:srgbClr val="9A7248"/>
                </a:solidFill>
                <a:effectLst/>
                <a:latin typeface="Arial" panose="020B0604020202020204" pitchFamily="34" charset="0"/>
                <a:ea typeface="Arial" panose="020B0604020202020204" pitchFamily="34" charset="0"/>
                <a:cs typeface="Arial" panose="020B0604020202020204" pitchFamily="34" charset="0"/>
              </a:rPr>
              <a:t>aracterización de series temporales de </a:t>
            </a:r>
            <a:br>
              <a:rPr lang="es-ES_tradnl" sz="2800" b="1">
                <a:solidFill>
                  <a:srgbClr val="9A7248"/>
                </a:solidFill>
                <a:effectLst/>
                <a:latin typeface="Arial" panose="020B0604020202020204" pitchFamily="34" charset="0"/>
                <a:ea typeface="Arial" panose="020B0604020202020204" pitchFamily="34" charset="0"/>
                <a:cs typeface="Arial" panose="020B0604020202020204" pitchFamily="34" charset="0"/>
              </a:rPr>
            </a:br>
            <a:r>
              <a:rPr lang="es-ES_tradnl" sz="2800" b="1">
                <a:solidFill>
                  <a:srgbClr val="9A7248"/>
                </a:solidFill>
                <a:effectLst/>
                <a:latin typeface="Arial" panose="020B0604020202020204" pitchFamily="34" charset="0"/>
                <a:ea typeface="Arial" panose="020B0604020202020204" pitchFamily="34" charset="0"/>
                <a:cs typeface="Arial" panose="020B0604020202020204" pitchFamily="34" charset="0"/>
              </a:rPr>
              <a:t>tráfico de red mediante la transformada Wavelet</a:t>
            </a:r>
            <a:endParaRPr lang="es-ES" sz="2800" b="1">
              <a:effectLst/>
              <a:latin typeface="Arial" panose="020B0604020202020204" pitchFamily="34" charset="0"/>
              <a:ea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30486" y="3580777"/>
            <a:ext cx="9144000" cy="2387599"/>
          </a:xfrm>
        </p:spPr>
        <p:txBody>
          <a:bodyPr>
            <a:normAutofit/>
          </a:bodyPr>
          <a:lstStyle/>
          <a:p>
            <a:r>
              <a:rPr lang="es-ES" b="1"/>
              <a:t>Trabajo Fin de Grado</a:t>
            </a:r>
          </a:p>
          <a:p>
            <a:endParaRPr lang="es-ES" b="1"/>
          </a:p>
          <a:p>
            <a:r>
              <a:rPr lang="es-ES" b="1"/>
              <a:t>Alumno: </a:t>
            </a:r>
            <a:r>
              <a:rPr lang="es-ES"/>
              <a:t>Álvaro Delgado Sancho</a:t>
            </a:r>
          </a:p>
          <a:p>
            <a:r>
              <a:rPr lang="es-ES" b="1"/>
              <a:t>Tutor: </a:t>
            </a:r>
            <a:r>
              <a:rPr lang="es-ES"/>
              <a:t>Daniel Perdices Burrero</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5" name="Marcador de pie de página 4">
            <a:extLst>
              <a:ext uri="{FF2B5EF4-FFF2-40B4-BE49-F238E27FC236}">
                <a16:creationId xmlns:a16="http://schemas.microsoft.com/office/drawing/2014/main" id="{9CD47334-BD23-D314-1186-6222133EB6C1}"/>
              </a:ext>
            </a:extLst>
          </p:cNvPr>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429053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4846320" y="1796606"/>
            <a:ext cx="3611880" cy="4040668"/>
          </a:xfrm>
        </p:spPr>
        <p:txBody>
          <a:bodyPr>
            <a:normAutofit fontScale="85000" lnSpcReduction="10000"/>
          </a:bodyPr>
          <a:lstStyle/>
          <a:p>
            <a:pPr marL="342900" indent="-342900" algn="l">
              <a:buFont typeface="Arial" panose="020B0604020202020204" pitchFamily="34" charset="0"/>
              <a:buChar char="•"/>
            </a:pPr>
            <a:r>
              <a:rPr lang="es-ES"/>
              <a:t>Técnica de agrupación de datos basada en detección de patrones</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Divide los datos en grupos llamados </a:t>
            </a:r>
            <a:r>
              <a:rPr lang="es-ES" b="1"/>
              <a:t>clústeres</a:t>
            </a:r>
          </a:p>
          <a:p>
            <a:pPr marL="342900" indent="-342900" algn="l">
              <a:buFont typeface="Arial" panose="020B0604020202020204" pitchFamily="34" charset="0"/>
              <a:buChar char="•"/>
            </a:pPr>
            <a:endParaRPr lang="es-ES" b="1"/>
          </a:p>
          <a:p>
            <a:pPr marL="342900" indent="-342900" algn="l">
              <a:buFont typeface="Arial" panose="020B0604020202020204" pitchFamily="34" charset="0"/>
              <a:buChar char="•"/>
            </a:pPr>
            <a:r>
              <a:rPr lang="es-ES"/>
              <a:t>Aparición de puntos atípicos o </a:t>
            </a:r>
            <a:r>
              <a:rPr lang="es-ES" b="1" err="1"/>
              <a:t>outliers</a:t>
            </a:r>
            <a:endParaRPr lang="es-ES" b="1"/>
          </a:p>
          <a:p>
            <a:pPr marL="342900" indent="-342900" algn="l">
              <a:buFont typeface="Arial" panose="020B0604020202020204" pitchFamily="34" charset="0"/>
              <a:buChar char="•"/>
            </a:pPr>
            <a:endParaRPr lang="es-ES" b="1"/>
          </a:p>
          <a:p>
            <a:pPr marL="342900" indent="-342900" algn="l">
              <a:buFont typeface="Arial" panose="020B0604020202020204" pitchFamily="34" charset="0"/>
              <a:buChar char="•"/>
            </a:pPr>
            <a:r>
              <a:rPr lang="es-ES"/>
              <a:t>Distintas técnicas  como k-</a:t>
            </a:r>
            <a:r>
              <a:rPr lang="es-ES" err="1"/>
              <a:t>means</a:t>
            </a:r>
            <a:r>
              <a:rPr lang="es-ES"/>
              <a:t>, DBSCAN o </a:t>
            </a:r>
            <a:r>
              <a:rPr lang="es-ES" err="1"/>
              <a:t>clustering</a:t>
            </a:r>
            <a:r>
              <a:rPr lang="es-ES"/>
              <a:t> jerárquico</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23C200ED-57ED-67CC-9F32-7A79D65BB693}"/>
              </a:ext>
            </a:extLst>
          </p:cNvPr>
          <p:cNvSpPr>
            <a:spLocks noGrp="1"/>
          </p:cNvSpPr>
          <p:nvPr>
            <p:ph type="ctrTitle"/>
          </p:nvPr>
        </p:nvSpPr>
        <p:spPr>
          <a:xfrm>
            <a:off x="685800" y="1186161"/>
            <a:ext cx="7607595" cy="432831"/>
          </a:xfrm>
        </p:spPr>
        <p:txBody>
          <a:bodyPr anchor="t">
            <a:noAutofit/>
          </a:bodyPr>
          <a:lstStyle/>
          <a:p>
            <a:pPr algn="l"/>
            <a:r>
              <a:rPr lang="es-ES_tradnl" sz="2800" b="1" err="1">
                <a:solidFill>
                  <a:srgbClr val="9A7248"/>
                </a:solidFill>
                <a:latin typeface="Arial" panose="020B0604020202020204" pitchFamily="34" charset="0"/>
                <a:cs typeface="Arial" panose="020B0604020202020204" pitchFamily="34" charset="0"/>
              </a:rPr>
              <a:t>Clustering</a:t>
            </a:r>
            <a:endParaRPr lang="es-ES" sz="2000"/>
          </a:p>
        </p:txBody>
      </p:sp>
      <p:pic>
        <p:nvPicPr>
          <p:cNvPr id="5" name="Imagen 4">
            <a:extLst>
              <a:ext uri="{FF2B5EF4-FFF2-40B4-BE49-F238E27FC236}">
                <a16:creationId xmlns:a16="http://schemas.microsoft.com/office/drawing/2014/main" id="{B408A7EB-2E1E-1394-B292-C3C0EB8969BA}"/>
              </a:ext>
            </a:extLst>
          </p:cNvPr>
          <p:cNvPicPr>
            <a:picLocks noChangeAspect="1"/>
          </p:cNvPicPr>
          <p:nvPr/>
        </p:nvPicPr>
        <p:blipFill>
          <a:blip r:embed="rId4"/>
          <a:stretch>
            <a:fillRect/>
          </a:stretch>
        </p:blipFill>
        <p:spPr>
          <a:xfrm>
            <a:off x="685800" y="2178725"/>
            <a:ext cx="4001058" cy="3067478"/>
          </a:xfrm>
          <a:prstGeom prst="rect">
            <a:avLst/>
          </a:prstGeom>
        </p:spPr>
      </p:pic>
      <p:sp>
        <p:nvSpPr>
          <p:cNvPr id="6" name="Título 1">
            <a:extLst>
              <a:ext uri="{FF2B5EF4-FFF2-40B4-BE49-F238E27FC236}">
                <a16:creationId xmlns:a16="http://schemas.microsoft.com/office/drawing/2014/main" id="{F9312B92-73B3-070E-DD18-9B42D463041D}"/>
              </a:ext>
            </a:extLst>
          </p:cNvPr>
          <p:cNvSpPr txBox="1">
            <a:spLocks/>
          </p:cNvSpPr>
          <p:nvPr/>
        </p:nvSpPr>
        <p:spPr>
          <a:xfrm>
            <a:off x="7154825"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Desarrollo</a:t>
            </a:r>
            <a:endParaRPr lang="es-ES" sz="2000"/>
          </a:p>
        </p:txBody>
      </p:sp>
      <p:sp>
        <p:nvSpPr>
          <p:cNvPr id="8" name="Rectángulo 7">
            <a:extLst>
              <a:ext uri="{FF2B5EF4-FFF2-40B4-BE49-F238E27FC236}">
                <a16:creationId xmlns:a16="http://schemas.microsoft.com/office/drawing/2014/main" id="{4401B506-933A-4C57-C90E-3EBAF8E0CFBE}"/>
              </a:ext>
            </a:extLst>
          </p:cNvPr>
          <p:cNvSpPr/>
          <p:nvPr/>
        </p:nvSpPr>
        <p:spPr>
          <a:xfrm>
            <a:off x="3127248" y="2395728"/>
            <a:ext cx="155448" cy="1463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030E327C-51D5-5D70-9D6F-6970A4F012ED}"/>
              </a:ext>
            </a:extLst>
          </p:cNvPr>
          <p:cNvSpPr/>
          <p:nvPr/>
        </p:nvSpPr>
        <p:spPr>
          <a:xfrm>
            <a:off x="1990344" y="2886456"/>
            <a:ext cx="155448" cy="1463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42440E43-BE82-4DB8-2716-571B75CB3CA6}"/>
              </a:ext>
            </a:extLst>
          </p:cNvPr>
          <p:cNvSpPr/>
          <p:nvPr/>
        </p:nvSpPr>
        <p:spPr>
          <a:xfrm>
            <a:off x="4056888" y="4230624"/>
            <a:ext cx="155448" cy="1463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pie de página 3">
            <a:extLst>
              <a:ext uri="{FF2B5EF4-FFF2-40B4-BE49-F238E27FC236}">
                <a16:creationId xmlns:a16="http://schemas.microsoft.com/office/drawing/2014/main" id="{7CA78A01-7937-AC17-7D7E-818578911209}"/>
              </a:ext>
            </a:extLst>
          </p:cNvPr>
          <p:cNvSpPr>
            <a:spLocks noGrp="1"/>
          </p:cNvSpPr>
          <p:nvPr>
            <p:ph type="ftr" sz="quarter" idx="11"/>
          </p:nvPr>
        </p:nvSpPr>
        <p:spPr/>
        <p:txBody>
          <a:bodyPr/>
          <a:lstStyle/>
          <a:p>
            <a:r>
              <a:rPr lang="es-ES" dirty="0"/>
              <a:t>10</a:t>
            </a:r>
          </a:p>
        </p:txBody>
      </p:sp>
    </p:spTree>
    <p:extLst>
      <p:ext uri="{BB962C8B-B14F-4D97-AF65-F5344CB8AC3E}">
        <p14:creationId xmlns:p14="http://schemas.microsoft.com/office/powerpoint/2010/main" val="297262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1143000" y="1796606"/>
            <a:ext cx="6858000" cy="2830258"/>
          </a:xfrm>
        </p:spPr>
        <p:txBody>
          <a:bodyPr>
            <a:normAutofit fontScale="92500"/>
          </a:bodyPr>
          <a:lstStyle/>
          <a:p>
            <a:pPr marL="342900" indent="-342900" algn="l">
              <a:buFont typeface="Arial" panose="020B0604020202020204" pitchFamily="34" charset="0"/>
              <a:buChar char="•"/>
            </a:pPr>
            <a:r>
              <a:rPr lang="es-ES"/>
              <a:t>Concepto para analizar patrones de comportamiento a distinto plazo </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Relacionada con la capacidad de la transformada para estirarse y comprimirse</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A mayor escala, menor nivel de detalle y viceversa</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67FBF294-E77B-D2CF-F899-36E3126F0744}"/>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a:t>
            </a:r>
            <a:endParaRPr lang="es-ES" sz="2000"/>
          </a:p>
        </p:txBody>
      </p:sp>
      <p:sp>
        <p:nvSpPr>
          <p:cNvPr id="2" name="Título 1">
            <a:extLst>
              <a:ext uri="{FF2B5EF4-FFF2-40B4-BE49-F238E27FC236}">
                <a16:creationId xmlns:a16="http://schemas.microsoft.com/office/drawing/2014/main" id="{555B864F-B803-276C-EDCB-1DA30140A2F2}"/>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graphicFrame>
        <p:nvGraphicFramePr>
          <p:cNvPr id="5" name="Tabla 4">
            <a:extLst>
              <a:ext uri="{FF2B5EF4-FFF2-40B4-BE49-F238E27FC236}">
                <a16:creationId xmlns:a16="http://schemas.microsoft.com/office/drawing/2014/main" id="{15BDBEA0-7724-1D0B-9849-ACFDA1198C4F}"/>
              </a:ext>
            </a:extLst>
          </p:cNvPr>
          <p:cNvGraphicFramePr>
            <a:graphicFrameLocks noGrp="1"/>
          </p:cNvGraphicFramePr>
          <p:nvPr>
            <p:extLst>
              <p:ext uri="{D42A27DB-BD31-4B8C-83A1-F6EECF244321}">
                <p14:modId xmlns:p14="http://schemas.microsoft.com/office/powerpoint/2010/main" val="270532313"/>
              </p:ext>
            </p:extLst>
          </p:nvPr>
        </p:nvGraphicFramePr>
        <p:xfrm>
          <a:off x="1441597" y="4721225"/>
          <a:ext cx="6096000" cy="741680"/>
        </p:xfrm>
        <a:graphic>
          <a:graphicData uri="http://schemas.openxmlformats.org/drawingml/2006/table">
            <a:tbl>
              <a:tblPr firstRow="1" bandRow="1">
                <a:tableStyleId>{5C22544A-7EE6-4342-B048-85BDC9FD1C3A}</a:tableStyleId>
              </a:tblPr>
              <a:tblGrid>
                <a:gridCol w="1082528">
                  <a:extLst>
                    <a:ext uri="{9D8B030D-6E8A-4147-A177-3AD203B41FA5}">
                      <a16:colId xmlns:a16="http://schemas.microsoft.com/office/drawing/2014/main" val="3346059807"/>
                    </a:ext>
                  </a:extLst>
                </a:gridCol>
                <a:gridCol w="1533525">
                  <a:extLst>
                    <a:ext uri="{9D8B030D-6E8A-4147-A177-3AD203B41FA5}">
                      <a16:colId xmlns:a16="http://schemas.microsoft.com/office/drawing/2014/main" val="976749304"/>
                    </a:ext>
                  </a:extLst>
                </a:gridCol>
                <a:gridCol w="1485900">
                  <a:extLst>
                    <a:ext uri="{9D8B030D-6E8A-4147-A177-3AD203B41FA5}">
                      <a16:colId xmlns:a16="http://schemas.microsoft.com/office/drawing/2014/main" val="3388533761"/>
                    </a:ext>
                  </a:extLst>
                </a:gridCol>
                <a:gridCol w="1994047">
                  <a:extLst>
                    <a:ext uri="{9D8B030D-6E8A-4147-A177-3AD203B41FA5}">
                      <a16:colId xmlns:a16="http://schemas.microsoft.com/office/drawing/2014/main" val="880704005"/>
                    </a:ext>
                  </a:extLst>
                </a:gridCol>
              </a:tblGrid>
              <a:tr h="370840">
                <a:tc>
                  <a:txBody>
                    <a:bodyPr/>
                    <a:lstStyle/>
                    <a:p>
                      <a:pPr algn="ctr"/>
                      <a:r>
                        <a:rPr lang="es-ES"/>
                        <a:t>Escala</a:t>
                      </a:r>
                    </a:p>
                  </a:txBody>
                  <a:tcPr/>
                </a:tc>
                <a:tc>
                  <a:txBody>
                    <a:bodyPr/>
                    <a:lstStyle/>
                    <a:p>
                      <a:pPr algn="ctr"/>
                      <a:r>
                        <a:rPr lang="es-ES"/>
                        <a:t>Diaria</a:t>
                      </a:r>
                    </a:p>
                  </a:txBody>
                  <a:tcPr/>
                </a:tc>
                <a:tc>
                  <a:txBody>
                    <a:bodyPr/>
                    <a:lstStyle/>
                    <a:p>
                      <a:pPr algn="ctr"/>
                      <a:r>
                        <a:rPr lang="es-ES"/>
                        <a:t>Semanal</a:t>
                      </a:r>
                    </a:p>
                  </a:txBody>
                  <a:tcPr/>
                </a:tc>
                <a:tc>
                  <a:txBody>
                    <a:bodyPr/>
                    <a:lstStyle/>
                    <a:p>
                      <a:pPr algn="ctr"/>
                      <a:r>
                        <a:rPr lang="es-ES"/>
                        <a:t>Exponencial</a:t>
                      </a:r>
                    </a:p>
                  </a:txBody>
                  <a:tcPr/>
                </a:tc>
                <a:extLst>
                  <a:ext uri="{0D108BD9-81ED-4DB2-BD59-A6C34878D82A}">
                    <a16:rowId xmlns:a16="http://schemas.microsoft.com/office/drawing/2014/main" val="2803532205"/>
                  </a:ext>
                </a:extLst>
              </a:tr>
              <a:tr h="370840">
                <a:tc>
                  <a:txBody>
                    <a:bodyPr/>
                    <a:lstStyle/>
                    <a:p>
                      <a:pPr algn="ctr"/>
                      <a:r>
                        <a:rPr lang="es-ES"/>
                        <a:t>Rango</a:t>
                      </a:r>
                    </a:p>
                  </a:txBody>
                  <a:tcPr/>
                </a:tc>
                <a:tc>
                  <a:txBody>
                    <a:bodyPr/>
                    <a:lstStyle/>
                    <a:p>
                      <a:pPr algn="ctr"/>
                      <a:r>
                        <a:rPr lang="es-ES"/>
                        <a:t>5 min – 24 h </a:t>
                      </a:r>
                    </a:p>
                  </a:txBody>
                  <a:tcPr/>
                </a:tc>
                <a:tc>
                  <a:txBody>
                    <a:bodyPr/>
                    <a:lstStyle/>
                    <a:p>
                      <a:pPr algn="ctr"/>
                      <a:r>
                        <a:rPr lang="es-ES"/>
                        <a:t>5 min – 168 h</a:t>
                      </a:r>
                    </a:p>
                  </a:txBody>
                  <a:tcPr/>
                </a:tc>
                <a:tc>
                  <a:txBody>
                    <a:bodyPr/>
                    <a:lstStyle/>
                    <a:p>
                      <a:pPr algn="ctr"/>
                      <a:r>
                        <a:rPr lang="es-ES"/>
                        <a:t>2^10</a:t>
                      </a:r>
                    </a:p>
                  </a:txBody>
                  <a:tcPr/>
                </a:tc>
                <a:extLst>
                  <a:ext uri="{0D108BD9-81ED-4DB2-BD59-A6C34878D82A}">
                    <a16:rowId xmlns:a16="http://schemas.microsoft.com/office/drawing/2014/main" val="1144670924"/>
                  </a:ext>
                </a:extLst>
              </a:tr>
            </a:tbl>
          </a:graphicData>
        </a:graphic>
      </p:graphicFrame>
      <p:sp>
        <p:nvSpPr>
          <p:cNvPr id="8" name="Marcador de pie de página 7">
            <a:extLst>
              <a:ext uri="{FF2B5EF4-FFF2-40B4-BE49-F238E27FC236}">
                <a16:creationId xmlns:a16="http://schemas.microsoft.com/office/drawing/2014/main" id="{9D6BFFC0-9815-17D9-A608-F28D7D5E1890}"/>
              </a:ext>
            </a:extLst>
          </p:cNvPr>
          <p:cNvSpPr>
            <a:spLocks noGrp="1"/>
          </p:cNvSpPr>
          <p:nvPr>
            <p:ph type="ftr" sz="quarter" idx="11"/>
          </p:nvPr>
        </p:nvSpPr>
        <p:spPr/>
        <p:txBody>
          <a:bodyPr/>
          <a:lstStyle/>
          <a:p>
            <a:r>
              <a:rPr lang="es-ES" dirty="0"/>
              <a:t>11</a:t>
            </a:r>
          </a:p>
        </p:txBody>
      </p:sp>
    </p:spTree>
    <p:extLst>
      <p:ext uri="{BB962C8B-B14F-4D97-AF65-F5344CB8AC3E}">
        <p14:creationId xmlns:p14="http://schemas.microsoft.com/office/powerpoint/2010/main" val="147889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4681727" y="1719562"/>
            <a:ext cx="4014217" cy="4040668"/>
          </a:xfrm>
        </p:spPr>
        <p:txBody>
          <a:bodyPr>
            <a:normAutofit lnSpcReduction="10000"/>
          </a:bodyPr>
          <a:lstStyle/>
          <a:p>
            <a:pPr marL="342900" indent="-342900" algn="l">
              <a:buFont typeface="Arial" panose="020B0604020202020204" pitchFamily="34" charset="0"/>
              <a:buChar char="•"/>
            </a:pPr>
            <a:r>
              <a:rPr lang="es-ES" sz="2000"/>
              <a:t>Orientada a observar comportamiento más </a:t>
            </a:r>
            <a:r>
              <a:rPr lang="es-ES" sz="2000" b="1"/>
              <a:t>detallado</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Agrupación con forma esférica y baja dispersión</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Separación a partir de la componente principal muy marcada (eje horizontal)</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Aparición de </a:t>
            </a:r>
            <a:r>
              <a:rPr lang="es-ES" sz="2000" b="1" err="1"/>
              <a:t>outliers</a:t>
            </a:r>
            <a:r>
              <a:rPr lang="es-ES" sz="2000"/>
              <a:t> muy separados de la zona central</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057EB0B0-1184-D271-AC46-CD5FE37CF6E8}"/>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diaria</a:t>
            </a:r>
            <a:endParaRPr lang="es-ES" sz="2000"/>
          </a:p>
        </p:txBody>
      </p:sp>
      <p:sp>
        <p:nvSpPr>
          <p:cNvPr id="2" name="Título 1">
            <a:extLst>
              <a:ext uri="{FF2B5EF4-FFF2-40B4-BE49-F238E27FC236}">
                <a16:creationId xmlns:a16="http://schemas.microsoft.com/office/drawing/2014/main" id="{0362991A-A7CA-06CC-E80B-04DCF034A076}"/>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6" name="Imagen 5">
            <a:extLst>
              <a:ext uri="{FF2B5EF4-FFF2-40B4-BE49-F238E27FC236}">
                <a16:creationId xmlns:a16="http://schemas.microsoft.com/office/drawing/2014/main" id="{89E938F6-B081-6350-A95B-6928E812319B}"/>
              </a:ext>
            </a:extLst>
          </p:cNvPr>
          <p:cNvPicPr>
            <a:picLocks noChangeAspect="1"/>
          </p:cNvPicPr>
          <p:nvPr/>
        </p:nvPicPr>
        <p:blipFill>
          <a:blip r:embed="rId4"/>
          <a:stretch>
            <a:fillRect/>
          </a:stretch>
        </p:blipFill>
        <p:spPr>
          <a:xfrm>
            <a:off x="698626" y="2302185"/>
            <a:ext cx="3873373" cy="2891607"/>
          </a:xfrm>
          <a:prstGeom prst="rect">
            <a:avLst/>
          </a:prstGeom>
        </p:spPr>
      </p:pic>
      <p:sp>
        <p:nvSpPr>
          <p:cNvPr id="8" name="Rectángulo 7">
            <a:extLst>
              <a:ext uri="{FF2B5EF4-FFF2-40B4-BE49-F238E27FC236}">
                <a16:creationId xmlns:a16="http://schemas.microsoft.com/office/drawing/2014/main" id="{F3258962-7397-4593-51AD-6A504B33CD7D}"/>
              </a:ext>
            </a:extLst>
          </p:cNvPr>
          <p:cNvSpPr/>
          <p:nvPr/>
        </p:nvSpPr>
        <p:spPr>
          <a:xfrm>
            <a:off x="1243584" y="3904488"/>
            <a:ext cx="265176" cy="3657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3E218AA6-6C46-17B2-986A-E22FFFF8F60D}"/>
              </a:ext>
            </a:extLst>
          </p:cNvPr>
          <p:cNvSpPr/>
          <p:nvPr/>
        </p:nvSpPr>
        <p:spPr>
          <a:xfrm>
            <a:off x="2231136" y="3648456"/>
            <a:ext cx="164592" cy="1828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pie de página 4">
            <a:extLst>
              <a:ext uri="{FF2B5EF4-FFF2-40B4-BE49-F238E27FC236}">
                <a16:creationId xmlns:a16="http://schemas.microsoft.com/office/drawing/2014/main" id="{1FF8AB71-B543-E79B-C292-60B29AD05984}"/>
              </a:ext>
            </a:extLst>
          </p:cNvPr>
          <p:cNvSpPr>
            <a:spLocks noGrp="1"/>
          </p:cNvSpPr>
          <p:nvPr>
            <p:ph type="ftr" sz="quarter" idx="11"/>
          </p:nvPr>
        </p:nvSpPr>
        <p:spPr/>
        <p:txBody>
          <a:bodyPr/>
          <a:lstStyle/>
          <a:p>
            <a:r>
              <a:rPr lang="es-ES" dirty="0"/>
              <a:t>12</a:t>
            </a:r>
          </a:p>
        </p:txBody>
      </p:sp>
    </p:spTree>
    <p:extLst>
      <p:ext uri="{BB962C8B-B14F-4D97-AF65-F5344CB8AC3E}">
        <p14:creationId xmlns:p14="http://schemas.microsoft.com/office/powerpoint/2010/main" val="5090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5082348" y="1796606"/>
            <a:ext cx="3549588" cy="4040668"/>
          </a:xfrm>
        </p:spPr>
        <p:txBody>
          <a:bodyPr>
            <a:normAutofit/>
          </a:bodyPr>
          <a:lstStyle/>
          <a:p>
            <a:pPr marL="342900" indent="-342900" algn="l">
              <a:buFont typeface="Arial" panose="020B0604020202020204" pitchFamily="34" charset="0"/>
              <a:buChar char="•"/>
            </a:pPr>
            <a:endParaRPr lang="es-ES" sz="1800" dirty="0"/>
          </a:p>
          <a:p>
            <a:pPr marL="342900" indent="-342900" algn="l">
              <a:buFont typeface="Arial" panose="020B0604020202020204" pitchFamily="34" charset="0"/>
              <a:buChar char="•"/>
            </a:pPr>
            <a:r>
              <a:rPr lang="es-ES" sz="1800" dirty="0"/>
              <a:t>Similitud entre solo algunas de las series temporales debido a la gran densidad de puntos en el origen (0, 0)</a:t>
            </a:r>
          </a:p>
          <a:p>
            <a:pPr algn="l"/>
            <a:endParaRPr lang="es-ES" sz="1800" dirty="0"/>
          </a:p>
          <a:p>
            <a:pPr marL="342900" indent="-342900" algn="l">
              <a:buFont typeface="Arial" panose="020B0604020202020204" pitchFamily="34" charset="0"/>
              <a:buChar char="•"/>
            </a:pPr>
            <a:r>
              <a:rPr lang="es-ES" sz="1800" dirty="0"/>
              <a:t>Comportamiento habitual muy estable con carga de red muy baja</a:t>
            </a:r>
          </a:p>
          <a:p>
            <a:pPr marL="342900" indent="-342900" algn="l">
              <a:buFont typeface="Arial" panose="020B0604020202020204" pitchFamily="34" charset="0"/>
              <a:buChar char="•"/>
            </a:pPr>
            <a:endParaRPr lang="es-ES" sz="1800" dirty="0"/>
          </a:p>
          <a:p>
            <a:pPr marL="342900" indent="-342900" algn="l">
              <a:buFont typeface="Arial" panose="020B0604020202020204" pitchFamily="34" charset="0"/>
              <a:buChar char="•"/>
            </a:pPr>
            <a:r>
              <a:rPr lang="es-ES" sz="1800" dirty="0"/>
              <a:t>Existencia de picos de carga en momentos excepcionales</a:t>
            </a:r>
          </a:p>
          <a:p>
            <a:pPr marL="342900" indent="-342900" algn="l">
              <a:buFont typeface="Arial" panose="020B0604020202020204" pitchFamily="34" charset="0"/>
              <a:buChar char="•"/>
            </a:pPr>
            <a:endParaRPr lang="es-ES" sz="1800" dirty="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2162FF1B-96D9-D28C-9D48-FBD275740109}"/>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diaria</a:t>
            </a:r>
            <a:endParaRPr lang="es-ES" sz="2000"/>
          </a:p>
        </p:txBody>
      </p:sp>
      <p:sp>
        <p:nvSpPr>
          <p:cNvPr id="2" name="Título 1">
            <a:extLst>
              <a:ext uri="{FF2B5EF4-FFF2-40B4-BE49-F238E27FC236}">
                <a16:creationId xmlns:a16="http://schemas.microsoft.com/office/drawing/2014/main" id="{9B52CDE3-8F07-4C27-EC22-2D48BCE06F17}"/>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6" name="Imagen 5">
            <a:extLst>
              <a:ext uri="{FF2B5EF4-FFF2-40B4-BE49-F238E27FC236}">
                <a16:creationId xmlns:a16="http://schemas.microsoft.com/office/drawing/2014/main" id="{FAABF8C6-CAAC-1371-67C5-8F9B6B9D328C}"/>
              </a:ext>
            </a:extLst>
          </p:cNvPr>
          <p:cNvPicPr>
            <a:picLocks noChangeAspect="1"/>
          </p:cNvPicPr>
          <p:nvPr/>
        </p:nvPicPr>
        <p:blipFill>
          <a:blip r:embed="rId4"/>
          <a:stretch>
            <a:fillRect/>
          </a:stretch>
        </p:blipFill>
        <p:spPr>
          <a:xfrm>
            <a:off x="512064" y="2177039"/>
            <a:ext cx="4248565" cy="3384873"/>
          </a:xfrm>
          <a:prstGeom prst="rect">
            <a:avLst/>
          </a:prstGeom>
        </p:spPr>
      </p:pic>
      <p:sp>
        <p:nvSpPr>
          <p:cNvPr id="5" name="Marcador de pie de página 4">
            <a:extLst>
              <a:ext uri="{FF2B5EF4-FFF2-40B4-BE49-F238E27FC236}">
                <a16:creationId xmlns:a16="http://schemas.microsoft.com/office/drawing/2014/main" id="{F6047329-C723-0C49-DC81-E4B100AA5963}"/>
              </a:ext>
            </a:extLst>
          </p:cNvPr>
          <p:cNvSpPr>
            <a:spLocks noGrp="1"/>
          </p:cNvSpPr>
          <p:nvPr>
            <p:ph type="ftr" sz="quarter" idx="11"/>
          </p:nvPr>
        </p:nvSpPr>
        <p:spPr/>
        <p:txBody>
          <a:bodyPr/>
          <a:lstStyle/>
          <a:p>
            <a:r>
              <a:rPr lang="es-ES" dirty="0"/>
              <a:t>13</a:t>
            </a:r>
          </a:p>
        </p:txBody>
      </p:sp>
    </p:spTree>
    <p:extLst>
      <p:ext uri="{BB962C8B-B14F-4D97-AF65-F5344CB8AC3E}">
        <p14:creationId xmlns:p14="http://schemas.microsoft.com/office/powerpoint/2010/main" val="247242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E2097859-AE56-024C-BB8E-A0ABF82EEE72}"/>
              </a:ext>
            </a:extLst>
          </p:cNvPr>
          <p:cNvSpPr>
            <a:spLocks noGrp="1"/>
          </p:cNvSpPr>
          <p:nvPr>
            <p:ph type="ctrTitle"/>
          </p:nvPr>
        </p:nvSpPr>
        <p:spPr>
          <a:xfrm>
            <a:off x="685800" y="1122363"/>
            <a:ext cx="7607595" cy="432831"/>
          </a:xfrm>
        </p:spPr>
        <p:txBody>
          <a:bodyPr anchor="t">
            <a:normAutofit fontScale="90000"/>
          </a:bodyPr>
          <a:lstStyle/>
          <a:p>
            <a:pPr algn="l"/>
            <a:r>
              <a:rPr lang="es-ES" sz="2800"/>
              <a:t> </a:t>
            </a:r>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1143000" y="1796606"/>
            <a:ext cx="3429000" cy="1917330"/>
          </a:xfrm>
        </p:spPr>
        <p:txBody>
          <a:bodyPr>
            <a:normAutofit lnSpcReduction="10000"/>
          </a:bodyPr>
          <a:lstStyle/>
          <a:p>
            <a:pPr marL="342900" indent="-342900" algn="l">
              <a:buFont typeface="Arial" panose="020B0604020202020204" pitchFamily="34" charset="0"/>
              <a:buChar char="•"/>
            </a:pPr>
            <a:r>
              <a:rPr lang="es-ES" sz="1800" dirty="0"/>
              <a:t>Mayor similitud al tener puntos más dispersos y parecidos</a:t>
            </a:r>
          </a:p>
          <a:p>
            <a:pPr marL="342900" indent="-342900" algn="l">
              <a:buFont typeface="Arial" panose="020B0604020202020204" pitchFamily="34" charset="0"/>
              <a:buChar char="•"/>
            </a:pPr>
            <a:endParaRPr lang="es-ES" sz="1800" dirty="0"/>
          </a:p>
          <a:p>
            <a:pPr marL="342900" indent="-342900" algn="l">
              <a:buFont typeface="Arial" panose="020B0604020202020204" pitchFamily="34" charset="0"/>
              <a:buChar char="•"/>
            </a:pPr>
            <a:r>
              <a:rPr lang="es-ES" sz="1800" dirty="0"/>
              <a:t>Ambas series poseen un cambio radical de comportamiento</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5" name="Título 1">
            <a:extLst>
              <a:ext uri="{FF2B5EF4-FFF2-40B4-BE49-F238E27FC236}">
                <a16:creationId xmlns:a16="http://schemas.microsoft.com/office/drawing/2014/main" id="{141A3CD0-2F31-A3DB-6F75-6D65DA84DF44}"/>
              </a:ext>
            </a:extLst>
          </p:cNvPr>
          <p:cNvSpPr txBox="1">
            <a:spLocks/>
          </p:cNvSpPr>
          <p:nvPr/>
        </p:nvSpPr>
        <p:spPr>
          <a:xfrm>
            <a:off x="685800" y="1186161"/>
            <a:ext cx="7607595" cy="43283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b="1">
                <a:solidFill>
                  <a:srgbClr val="9A7248"/>
                </a:solidFill>
                <a:latin typeface="Arial" panose="020B0604020202020204" pitchFamily="34" charset="0"/>
                <a:cs typeface="Arial" panose="020B0604020202020204" pitchFamily="34" charset="0"/>
              </a:rPr>
              <a:t>Escala diaria</a:t>
            </a:r>
            <a:endParaRPr lang="es-ES" sz="2000"/>
          </a:p>
        </p:txBody>
      </p:sp>
      <p:sp>
        <p:nvSpPr>
          <p:cNvPr id="7" name="Título 1">
            <a:extLst>
              <a:ext uri="{FF2B5EF4-FFF2-40B4-BE49-F238E27FC236}">
                <a16:creationId xmlns:a16="http://schemas.microsoft.com/office/drawing/2014/main" id="{506FB009-A2D3-7237-F04C-6FF1EA4DADE4}"/>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9" name="Imagen 8">
            <a:extLst>
              <a:ext uri="{FF2B5EF4-FFF2-40B4-BE49-F238E27FC236}">
                <a16:creationId xmlns:a16="http://schemas.microsoft.com/office/drawing/2014/main" id="{6C300FAD-EDF6-9C0F-33D9-1F606B5C0F21}"/>
              </a:ext>
            </a:extLst>
          </p:cNvPr>
          <p:cNvPicPr>
            <a:picLocks noChangeAspect="1"/>
          </p:cNvPicPr>
          <p:nvPr/>
        </p:nvPicPr>
        <p:blipFill>
          <a:blip r:embed="rId4"/>
          <a:stretch>
            <a:fillRect/>
          </a:stretch>
        </p:blipFill>
        <p:spPr>
          <a:xfrm>
            <a:off x="2024024" y="3951359"/>
            <a:ext cx="5165804" cy="2252531"/>
          </a:xfrm>
          <a:prstGeom prst="rect">
            <a:avLst/>
          </a:prstGeom>
        </p:spPr>
      </p:pic>
      <p:sp>
        <p:nvSpPr>
          <p:cNvPr id="13" name="Elipse 12">
            <a:extLst>
              <a:ext uri="{FF2B5EF4-FFF2-40B4-BE49-F238E27FC236}">
                <a16:creationId xmlns:a16="http://schemas.microsoft.com/office/drawing/2014/main" id="{21A7E6B7-A8D1-2EDE-BBA9-E11E6E712034}"/>
              </a:ext>
            </a:extLst>
          </p:cNvPr>
          <p:cNvSpPr/>
          <p:nvPr/>
        </p:nvSpPr>
        <p:spPr>
          <a:xfrm>
            <a:off x="3541370" y="4050792"/>
            <a:ext cx="137160" cy="13490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7B0C337E-6723-FD7B-FA91-6409389CF3F1}"/>
              </a:ext>
            </a:extLst>
          </p:cNvPr>
          <p:cNvSpPr/>
          <p:nvPr/>
        </p:nvSpPr>
        <p:spPr>
          <a:xfrm>
            <a:off x="5922264" y="4087368"/>
            <a:ext cx="137160" cy="13490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Subtítulo 2">
            <a:extLst>
              <a:ext uri="{FF2B5EF4-FFF2-40B4-BE49-F238E27FC236}">
                <a16:creationId xmlns:a16="http://schemas.microsoft.com/office/drawing/2014/main" id="{02085BEB-23C7-BE66-FD11-C34297EA412A}"/>
              </a:ext>
            </a:extLst>
          </p:cNvPr>
          <p:cNvSpPr txBox="1">
            <a:spLocks/>
          </p:cNvSpPr>
          <p:nvPr/>
        </p:nvSpPr>
        <p:spPr>
          <a:xfrm>
            <a:off x="4751832" y="1761901"/>
            <a:ext cx="3429000" cy="19173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sz="1800" dirty="0"/>
              <a:t>El cambio de comportamiento se consolida en el tiempo</a:t>
            </a:r>
          </a:p>
          <a:p>
            <a:pPr marL="342900" indent="-342900" algn="l">
              <a:buFont typeface="Arial" panose="020B0604020202020204" pitchFamily="34" charset="0"/>
              <a:buChar char="•"/>
            </a:pPr>
            <a:endParaRPr lang="es-ES" sz="1800" dirty="0"/>
          </a:p>
          <a:p>
            <a:pPr marL="342900" indent="-342900" algn="l">
              <a:buFont typeface="Arial" panose="020B0604020202020204" pitchFamily="34" charset="0"/>
              <a:buChar char="•"/>
            </a:pPr>
            <a:r>
              <a:rPr lang="es-ES" sz="1800" dirty="0"/>
              <a:t>Comportamiento diario muy cambiante con periodos alternos de baja y alta carga</a:t>
            </a:r>
          </a:p>
        </p:txBody>
      </p:sp>
      <p:sp>
        <p:nvSpPr>
          <p:cNvPr id="6" name="Marcador de pie de página 5">
            <a:extLst>
              <a:ext uri="{FF2B5EF4-FFF2-40B4-BE49-F238E27FC236}">
                <a16:creationId xmlns:a16="http://schemas.microsoft.com/office/drawing/2014/main" id="{2CE85334-A967-BE0C-79EA-F967D4D734D8}"/>
              </a:ext>
            </a:extLst>
          </p:cNvPr>
          <p:cNvSpPr>
            <a:spLocks noGrp="1"/>
          </p:cNvSpPr>
          <p:nvPr>
            <p:ph type="ftr" sz="quarter" idx="11"/>
          </p:nvPr>
        </p:nvSpPr>
        <p:spPr/>
        <p:txBody>
          <a:bodyPr/>
          <a:lstStyle/>
          <a:p>
            <a:r>
              <a:rPr lang="es-ES" dirty="0"/>
              <a:t>14</a:t>
            </a:r>
          </a:p>
        </p:txBody>
      </p:sp>
    </p:spTree>
    <p:extLst>
      <p:ext uri="{BB962C8B-B14F-4D97-AF65-F5344CB8AC3E}">
        <p14:creationId xmlns:p14="http://schemas.microsoft.com/office/powerpoint/2010/main" val="277922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4796681" y="1740934"/>
            <a:ext cx="3959352" cy="4040668"/>
          </a:xfrm>
        </p:spPr>
        <p:txBody>
          <a:bodyPr>
            <a:normAutofit lnSpcReduction="10000"/>
          </a:bodyPr>
          <a:lstStyle/>
          <a:p>
            <a:pPr marL="342900" indent="-342900" algn="l">
              <a:buFont typeface="Arial" panose="020B0604020202020204" pitchFamily="34" charset="0"/>
              <a:buChar char="•"/>
            </a:pPr>
            <a:r>
              <a:rPr lang="es-ES" sz="2400" dirty="0"/>
              <a:t>Orientada a observar comportamiento a mayor </a:t>
            </a:r>
            <a:r>
              <a:rPr lang="es-ES" sz="2400" b="1" dirty="0"/>
              <a:t>largo plazo</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Agrupación con forma de cono a ambos lados del origen</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Clústeres laterales muy dispersos con muchos puntos atípicos</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endParaRPr lang="es-ES" sz="2400" dirty="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90210CB6-0DED-ED90-89A3-39F2E622872F}"/>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semanal</a:t>
            </a:r>
            <a:endParaRPr lang="es-ES" sz="2000"/>
          </a:p>
        </p:txBody>
      </p:sp>
      <p:sp>
        <p:nvSpPr>
          <p:cNvPr id="2" name="Título 1">
            <a:extLst>
              <a:ext uri="{FF2B5EF4-FFF2-40B4-BE49-F238E27FC236}">
                <a16:creationId xmlns:a16="http://schemas.microsoft.com/office/drawing/2014/main" id="{972FB6A1-7567-A362-872F-9AF831391D03}"/>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13" name="Imagen 12">
            <a:extLst>
              <a:ext uri="{FF2B5EF4-FFF2-40B4-BE49-F238E27FC236}">
                <a16:creationId xmlns:a16="http://schemas.microsoft.com/office/drawing/2014/main" id="{79081CED-E6B9-AF0A-E9F5-D56222A688F4}"/>
              </a:ext>
            </a:extLst>
          </p:cNvPr>
          <p:cNvPicPr>
            <a:picLocks noChangeAspect="1"/>
          </p:cNvPicPr>
          <p:nvPr/>
        </p:nvPicPr>
        <p:blipFill>
          <a:blip r:embed="rId4"/>
          <a:stretch>
            <a:fillRect/>
          </a:stretch>
        </p:blipFill>
        <p:spPr>
          <a:xfrm>
            <a:off x="190345" y="2218194"/>
            <a:ext cx="4695351" cy="3554229"/>
          </a:xfrm>
          <a:prstGeom prst="rect">
            <a:avLst/>
          </a:prstGeom>
        </p:spPr>
      </p:pic>
      <p:sp>
        <p:nvSpPr>
          <p:cNvPr id="14" name="Rectángulo 13">
            <a:extLst>
              <a:ext uri="{FF2B5EF4-FFF2-40B4-BE49-F238E27FC236}">
                <a16:creationId xmlns:a16="http://schemas.microsoft.com/office/drawing/2014/main" id="{7343F974-5601-93F4-DD4F-0BE7F5293395}"/>
              </a:ext>
            </a:extLst>
          </p:cNvPr>
          <p:cNvSpPr/>
          <p:nvPr/>
        </p:nvSpPr>
        <p:spPr>
          <a:xfrm>
            <a:off x="1277765" y="4251471"/>
            <a:ext cx="329184" cy="2011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pie de página 4">
            <a:extLst>
              <a:ext uri="{FF2B5EF4-FFF2-40B4-BE49-F238E27FC236}">
                <a16:creationId xmlns:a16="http://schemas.microsoft.com/office/drawing/2014/main" id="{1B189D44-799A-11A9-7C45-959A42953479}"/>
              </a:ext>
            </a:extLst>
          </p:cNvPr>
          <p:cNvSpPr>
            <a:spLocks noGrp="1"/>
          </p:cNvSpPr>
          <p:nvPr>
            <p:ph type="ftr" sz="quarter" idx="11"/>
          </p:nvPr>
        </p:nvSpPr>
        <p:spPr/>
        <p:txBody>
          <a:bodyPr/>
          <a:lstStyle/>
          <a:p>
            <a:r>
              <a:rPr lang="es-ES" dirty="0"/>
              <a:t>15</a:t>
            </a:r>
          </a:p>
        </p:txBody>
      </p:sp>
    </p:spTree>
    <p:extLst>
      <p:ext uri="{BB962C8B-B14F-4D97-AF65-F5344CB8AC3E}">
        <p14:creationId xmlns:p14="http://schemas.microsoft.com/office/powerpoint/2010/main" val="160065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685800" y="1957348"/>
            <a:ext cx="3401017" cy="4452531"/>
          </a:xfrm>
        </p:spPr>
        <p:txBody>
          <a:bodyPr vert="horz" lIns="91440" tIns="45720" rIns="91440" bIns="45720" rtlCol="0" anchor="t">
            <a:normAutofit fontScale="92500"/>
          </a:bodyPr>
          <a:lstStyle/>
          <a:p>
            <a:pPr marL="342900" indent="-342900" algn="just">
              <a:buFont typeface="Arial" panose="020B0604020202020204" pitchFamily="34" charset="0"/>
              <a:buChar char="•"/>
            </a:pPr>
            <a:r>
              <a:rPr lang="es-ES" sz="1800" dirty="0"/>
              <a:t>Gran similitud entre las 2 series superiores de la gráfica</a:t>
            </a:r>
          </a:p>
          <a:p>
            <a:pPr marL="342900" indent="-342900" algn="just">
              <a:buFont typeface="Arial" panose="020B0604020202020204" pitchFamily="34" charset="0"/>
              <a:buChar char="•"/>
            </a:pPr>
            <a:r>
              <a:rPr lang="es-ES" sz="1800" dirty="0"/>
              <a:t>Comportamiento a mayor plazo con subidas y bajadas más suavizadas</a:t>
            </a:r>
          </a:p>
          <a:p>
            <a:pPr marL="342900" indent="-342900" algn="just">
              <a:buFont typeface="Arial" panose="020B0604020202020204" pitchFamily="34" charset="0"/>
              <a:buChar char="•"/>
            </a:pPr>
            <a:r>
              <a:rPr lang="es-ES" sz="1800" dirty="0"/>
              <a:t>Periodo final con ausencia de datos en ambas</a:t>
            </a:r>
          </a:p>
          <a:p>
            <a:pPr marL="342900" indent="-342900" algn="just">
              <a:buFont typeface="Arial" panose="020B0604020202020204" pitchFamily="34" charset="0"/>
              <a:buChar char="•"/>
            </a:pPr>
            <a:endParaRPr lang="es-ES" sz="1800" dirty="0"/>
          </a:p>
          <a:p>
            <a:pPr marL="342900" indent="-342900" algn="just">
              <a:buFont typeface="Arial" panose="020B0604020202020204" pitchFamily="34" charset="0"/>
              <a:buChar char="•"/>
            </a:pPr>
            <a:r>
              <a:rPr lang="es-ES" sz="1800" dirty="0"/>
              <a:t>Similitud entre las 2 series temporales de la parte inferior</a:t>
            </a:r>
          </a:p>
          <a:p>
            <a:pPr marL="342900" indent="-342900" algn="just">
              <a:buFont typeface="Arial" panose="020B0604020202020204" pitchFamily="34" charset="0"/>
              <a:buChar char="•"/>
            </a:pPr>
            <a:r>
              <a:rPr lang="es-ES" sz="1800" dirty="0"/>
              <a:t>Comportamiento muy similar en el tráfico de red habitual (carga muy baja)</a:t>
            </a:r>
          </a:p>
          <a:p>
            <a:pPr marL="342900" indent="-342900" algn="just">
              <a:buFont typeface="Arial" panose="020B0604020202020204" pitchFamily="34" charset="0"/>
              <a:buChar char="•"/>
            </a:pPr>
            <a:r>
              <a:rPr lang="es-ES" sz="1800" dirty="0"/>
              <a:t>Existencia de picos de carga momentáneos</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67FBF294-E77B-D2CF-F899-36E3126F0744}"/>
              </a:ext>
            </a:extLst>
          </p:cNvPr>
          <p:cNvSpPr>
            <a:spLocks noGrp="1"/>
          </p:cNvSpPr>
          <p:nvPr>
            <p:ph type="ctrTitle"/>
          </p:nvPr>
        </p:nvSpPr>
        <p:spPr>
          <a:xfrm>
            <a:off x="685800" y="1222737"/>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semanal</a:t>
            </a:r>
            <a:endParaRPr lang="es-ES" sz="2000"/>
          </a:p>
        </p:txBody>
      </p:sp>
      <p:sp>
        <p:nvSpPr>
          <p:cNvPr id="2" name="Título 1">
            <a:extLst>
              <a:ext uri="{FF2B5EF4-FFF2-40B4-BE49-F238E27FC236}">
                <a16:creationId xmlns:a16="http://schemas.microsoft.com/office/drawing/2014/main" id="{555B864F-B803-276C-EDCB-1DA30140A2F2}"/>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5" name="Imagen 4">
            <a:extLst>
              <a:ext uri="{FF2B5EF4-FFF2-40B4-BE49-F238E27FC236}">
                <a16:creationId xmlns:a16="http://schemas.microsoft.com/office/drawing/2014/main" id="{32E94D93-A499-06E7-049D-0977CEDC3407}"/>
              </a:ext>
            </a:extLst>
          </p:cNvPr>
          <p:cNvPicPr>
            <a:picLocks noChangeAspect="1"/>
          </p:cNvPicPr>
          <p:nvPr/>
        </p:nvPicPr>
        <p:blipFill>
          <a:blip r:embed="rId4"/>
          <a:stretch>
            <a:fillRect/>
          </a:stretch>
        </p:blipFill>
        <p:spPr>
          <a:xfrm>
            <a:off x="4234723" y="2171743"/>
            <a:ext cx="4612468" cy="3611880"/>
          </a:xfrm>
          <a:prstGeom prst="rect">
            <a:avLst/>
          </a:prstGeom>
        </p:spPr>
      </p:pic>
      <p:sp>
        <p:nvSpPr>
          <p:cNvPr id="6" name="Marcador de pie de página 5">
            <a:extLst>
              <a:ext uri="{FF2B5EF4-FFF2-40B4-BE49-F238E27FC236}">
                <a16:creationId xmlns:a16="http://schemas.microsoft.com/office/drawing/2014/main" id="{43C20EDD-C195-EE58-313F-DE0D5CF3BBC2}"/>
              </a:ext>
            </a:extLst>
          </p:cNvPr>
          <p:cNvSpPr>
            <a:spLocks noGrp="1"/>
          </p:cNvSpPr>
          <p:nvPr>
            <p:ph type="ftr" sz="quarter" idx="11"/>
          </p:nvPr>
        </p:nvSpPr>
        <p:spPr/>
        <p:txBody>
          <a:bodyPr/>
          <a:lstStyle/>
          <a:p>
            <a:r>
              <a:rPr lang="es-ES" dirty="0"/>
              <a:t>16</a:t>
            </a:r>
          </a:p>
        </p:txBody>
      </p:sp>
    </p:spTree>
    <p:extLst>
      <p:ext uri="{BB962C8B-B14F-4D97-AF65-F5344CB8AC3E}">
        <p14:creationId xmlns:p14="http://schemas.microsoft.com/office/powerpoint/2010/main" val="1641311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831971" y="4187598"/>
            <a:ext cx="3740029" cy="2036209"/>
          </a:xfrm>
        </p:spPr>
        <p:txBody>
          <a:bodyPr>
            <a:normAutofit fontScale="92500" lnSpcReduction="10000"/>
          </a:bodyPr>
          <a:lstStyle/>
          <a:p>
            <a:pPr marL="342900" indent="-342900" algn="l">
              <a:buFont typeface="Arial" panose="020B0604020202020204" pitchFamily="34" charset="0"/>
              <a:buChar char="•"/>
            </a:pPr>
            <a:r>
              <a:rPr lang="es-ES" dirty="0"/>
              <a:t>Existencia de picos en distintos momentos temporales</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Mayor similitud entre puntos atípicos</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0EA65857-7C10-D3AF-8456-0E85994E7928}"/>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semanal</a:t>
            </a:r>
            <a:endParaRPr lang="es-ES" sz="2000"/>
          </a:p>
        </p:txBody>
      </p:sp>
      <p:sp>
        <p:nvSpPr>
          <p:cNvPr id="2" name="Título 1">
            <a:extLst>
              <a:ext uri="{FF2B5EF4-FFF2-40B4-BE49-F238E27FC236}">
                <a16:creationId xmlns:a16="http://schemas.microsoft.com/office/drawing/2014/main" id="{54CD2F6C-FE90-DEC2-07ED-AD21EC61FCDC}"/>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6" name="Imagen 5">
            <a:extLst>
              <a:ext uri="{FF2B5EF4-FFF2-40B4-BE49-F238E27FC236}">
                <a16:creationId xmlns:a16="http://schemas.microsoft.com/office/drawing/2014/main" id="{D298CD67-5947-AEED-68E4-2052F479582C}"/>
              </a:ext>
            </a:extLst>
          </p:cNvPr>
          <p:cNvPicPr>
            <a:picLocks noChangeAspect="1"/>
          </p:cNvPicPr>
          <p:nvPr/>
        </p:nvPicPr>
        <p:blipFill>
          <a:blip r:embed="rId4"/>
          <a:stretch>
            <a:fillRect/>
          </a:stretch>
        </p:blipFill>
        <p:spPr>
          <a:xfrm>
            <a:off x="2125714" y="1828907"/>
            <a:ext cx="5139194" cy="2148776"/>
          </a:xfrm>
          <a:prstGeom prst="rect">
            <a:avLst/>
          </a:prstGeom>
        </p:spPr>
      </p:pic>
      <p:sp>
        <p:nvSpPr>
          <p:cNvPr id="8" name="Subtítulo 2">
            <a:extLst>
              <a:ext uri="{FF2B5EF4-FFF2-40B4-BE49-F238E27FC236}">
                <a16:creationId xmlns:a16="http://schemas.microsoft.com/office/drawing/2014/main" id="{35CA74E2-4F08-7358-3AA9-4C89EA833736}"/>
              </a:ext>
            </a:extLst>
          </p:cNvPr>
          <p:cNvSpPr txBox="1">
            <a:spLocks/>
          </p:cNvSpPr>
          <p:nvPr/>
        </p:nvSpPr>
        <p:spPr>
          <a:xfrm>
            <a:off x="4992415" y="4187598"/>
            <a:ext cx="3740029" cy="203620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s-ES" dirty="0"/>
              <a:t>Seguramente, direcciones IP con el mismo objetivo o uso</a:t>
            </a:r>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r>
              <a:rPr lang="es-ES" dirty="0"/>
              <a:t>Tráfico de red muy estable y con baja carga</a:t>
            </a:r>
          </a:p>
        </p:txBody>
      </p:sp>
      <p:sp>
        <p:nvSpPr>
          <p:cNvPr id="9" name="Elipse 8">
            <a:extLst>
              <a:ext uri="{FF2B5EF4-FFF2-40B4-BE49-F238E27FC236}">
                <a16:creationId xmlns:a16="http://schemas.microsoft.com/office/drawing/2014/main" id="{D965AAD8-3CF5-C6A0-A256-B3E3765212AB}"/>
              </a:ext>
            </a:extLst>
          </p:cNvPr>
          <p:cNvSpPr/>
          <p:nvPr/>
        </p:nvSpPr>
        <p:spPr>
          <a:xfrm>
            <a:off x="2651693" y="2130626"/>
            <a:ext cx="137160" cy="13490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07EDEF01-DDE9-3B8A-56F4-9249BAB96E76}"/>
              </a:ext>
            </a:extLst>
          </p:cNvPr>
          <p:cNvSpPr/>
          <p:nvPr/>
        </p:nvSpPr>
        <p:spPr>
          <a:xfrm>
            <a:off x="6281997" y="2079946"/>
            <a:ext cx="137160" cy="13490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pie de página 4">
            <a:extLst>
              <a:ext uri="{FF2B5EF4-FFF2-40B4-BE49-F238E27FC236}">
                <a16:creationId xmlns:a16="http://schemas.microsoft.com/office/drawing/2014/main" id="{1C65C4A7-2500-D593-22D5-26C8202AC3C9}"/>
              </a:ext>
            </a:extLst>
          </p:cNvPr>
          <p:cNvSpPr>
            <a:spLocks noGrp="1"/>
          </p:cNvSpPr>
          <p:nvPr>
            <p:ph type="ftr" sz="quarter" idx="11"/>
          </p:nvPr>
        </p:nvSpPr>
        <p:spPr/>
        <p:txBody>
          <a:bodyPr/>
          <a:lstStyle/>
          <a:p>
            <a:r>
              <a:rPr lang="es-ES" dirty="0"/>
              <a:t>17</a:t>
            </a:r>
          </a:p>
        </p:txBody>
      </p:sp>
    </p:spTree>
    <p:extLst>
      <p:ext uri="{BB962C8B-B14F-4D97-AF65-F5344CB8AC3E}">
        <p14:creationId xmlns:p14="http://schemas.microsoft.com/office/powerpoint/2010/main" val="345861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4946904" y="1796606"/>
            <a:ext cx="3547872" cy="4040668"/>
          </a:xfrm>
        </p:spPr>
        <p:txBody>
          <a:bodyPr>
            <a:normAutofit lnSpcReduction="10000"/>
          </a:bodyPr>
          <a:lstStyle/>
          <a:p>
            <a:pPr marL="342900" indent="-342900" algn="l">
              <a:buFont typeface="Arial" panose="020B0604020202020204" pitchFamily="34" charset="0"/>
              <a:buChar char="•"/>
            </a:pPr>
            <a:r>
              <a:rPr lang="es-ES" sz="2000" dirty="0"/>
              <a:t>Orientado a observar comportamientos tanto a corto como a largo plazo</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Clúster en el origen muy compacto y centralizado</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Clústeres laterales con mayor dispersión</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Aparición de puntos más alejados en el clúster naranja</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68923DB3-72E8-51BC-E501-C7B6BD7295F8}"/>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exponencial</a:t>
            </a:r>
            <a:endParaRPr lang="es-ES" sz="2000"/>
          </a:p>
        </p:txBody>
      </p:sp>
      <p:sp>
        <p:nvSpPr>
          <p:cNvPr id="2" name="Título 1">
            <a:extLst>
              <a:ext uri="{FF2B5EF4-FFF2-40B4-BE49-F238E27FC236}">
                <a16:creationId xmlns:a16="http://schemas.microsoft.com/office/drawing/2014/main" id="{E41E6C98-EE1F-B489-6EF3-9C90CE83A5A2}"/>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6" name="Imagen 5">
            <a:extLst>
              <a:ext uri="{FF2B5EF4-FFF2-40B4-BE49-F238E27FC236}">
                <a16:creationId xmlns:a16="http://schemas.microsoft.com/office/drawing/2014/main" id="{42A45C16-6193-11E8-08B9-851A51008B24}"/>
              </a:ext>
            </a:extLst>
          </p:cNvPr>
          <p:cNvPicPr>
            <a:picLocks noChangeAspect="1"/>
          </p:cNvPicPr>
          <p:nvPr/>
        </p:nvPicPr>
        <p:blipFill>
          <a:blip r:embed="rId4"/>
          <a:stretch>
            <a:fillRect/>
          </a:stretch>
        </p:blipFill>
        <p:spPr>
          <a:xfrm>
            <a:off x="449432" y="2314106"/>
            <a:ext cx="4238385" cy="3240616"/>
          </a:xfrm>
          <a:prstGeom prst="rect">
            <a:avLst/>
          </a:prstGeom>
        </p:spPr>
      </p:pic>
      <p:sp>
        <p:nvSpPr>
          <p:cNvPr id="8" name="Rectángulo 7">
            <a:extLst>
              <a:ext uri="{FF2B5EF4-FFF2-40B4-BE49-F238E27FC236}">
                <a16:creationId xmlns:a16="http://schemas.microsoft.com/office/drawing/2014/main" id="{B62908C7-C90E-BAA7-1FC4-3AE3FC265A4C}"/>
              </a:ext>
            </a:extLst>
          </p:cNvPr>
          <p:cNvSpPr/>
          <p:nvPr/>
        </p:nvSpPr>
        <p:spPr>
          <a:xfrm>
            <a:off x="1353312" y="3813048"/>
            <a:ext cx="292608" cy="2011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pie de página 4">
            <a:extLst>
              <a:ext uri="{FF2B5EF4-FFF2-40B4-BE49-F238E27FC236}">
                <a16:creationId xmlns:a16="http://schemas.microsoft.com/office/drawing/2014/main" id="{DCA17A50-A9B0-E37D-D3D0-BADEB73BDA3F}"/>
              </a:ext>
            </a:extLst>
          </p:cNvPr>
          <p:cNvSpPr>
            <a:spLocks noGrp="1"/>
          </p:cNvSpPr>
          <p:nvPr>
            <p:ph type="ftr" sz="quarter" idx="11"/>
          </p:nvPr>
        </p:nvSpPr>
        <p:spPr/>
        <p:txBody>
          <a:bodyPr/>
          <a:lstStyle/>
          <a:p>
            <a:r>
              <a:rPr lang="es-ES" dirty="0"/>
              <a:t>18</a:t>
            </a:r>
          </a:p>
        </p:txBody>
      </p:sp>
    </p:spTree>
    <p:extLst>
      <p:ext uri="{BB962C8B-B14F-4D97-AF65-F5344CB8AC3E}">
        <p14:creationId xmlns:p14="http://schemas.microsoft.com/office/powerpoint/2010/main" val="16400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5541264" y="4219766"/>
            <a:ext cx="3200400" cy="2138904"/>
          </a:xfrm>
        </p:spPr>
        <p:txBody>
          <a:bodyPr>
            <a:normAutofit/>
          </a:bodyPr>
          <a:lstStyle/>
          <a:p>
            <a:pPr marL="342900" indent="-342900" algn="l">
              <a:buFont typeface="Arial" panose="020B0604020202020204" pitchFamily="34" charset="0"/>
              <a:buChar char="•"/>
            </a:pPr>
            <a:r>
              <a:rPr lang="es-ES" sz="1800" dirty="0"/>
              <a:t>Similitud en los patrones de comportamiento a corto y largo plazo</a:t>
            </a:r>
          </a:p>
          <a:p>
            <a:pPr marL="342900" indent="-342900" algn="l">
              <a:buFont typeface="Arial" panose="020B0604020202020204" pitchFamily="34" charset="0"/>
              <a:buChar char="•"/>
            </a:pPr>
            <a:endParaRPr lang="es-ES" sz="1800" dirty="0"/>
          </a:p>
          <a:p>
            <a:pPr marL="342900" indent="-342900" algn="l">
              <a:buFont typeface="Arial" panose="020B0604020202020204" pitchFamily="34" charset="0"/>
              <a:buChar char="•"/>
            </a:pPr>
            <a:r>
              <a:rPr lang="es-ES" sz="1800" dirty="0"/>
              <a:t>Cambios bruscos en la carga de red habitual que se mantienen en el tiempo</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9B3204A2-9FDB-5470-3F0D-1DAE6F9EDAB7}"/>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Escala exponencial</a:t>
            </a:r>
            <a:endParaRPr lang="es-ES" sz="2000"/>
          </a:p>
        </p:txBody>
      </p:sp>
      <p:sp>
        <p:nvSpPr>
          <p:cNvPr id="2" name="Título 1">
            <a:extLst>
              <a:ext uri="{FF2B5EF4-FFF2-40B4-BE49-F238E27FC236}">
                <a16:creationId xmlns:a16="http://schemas.microsoft.com/office/drawing/2014/main" id="{726B30FA-6CF0-6D5F-1CC3-C4689519D0CF}"/>
              </a:ext>
            </a:extLst>
          </p:cNvPr>
          <p:cNvSpPr txBox="1">
            <a:spLocks/>
          </p:cNvSpPr>
          <p:nvPr/>
        </p:nvSpPr>
        <p:spPr>
          <a:xfrm>
            <a:off x="6862430"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Experimentos</a:t>
            </a:r>
            <a:endParaRPr lang="es-ES" sz="2000"/>
          </a:p>
        </p:txBody>
      </p:sp>
      <p:pic>
        <p:nvPicPr>
          <p:cNvPr id="6" name="Imagen 5">
            <a:extLst>
              <a:ext uri="{FF2B5EF4-FFF2-40B4-BE49-F238E27FC236}">
                <a16:creationId xmlns:a16="http://schemas.microsoft.com/office/drawing/2014/main" id="{666E7046-0EBF-1311-817D-E24F3E820886}"/>
              </a:ext>
            </a:extLst>
          </p:cNvPr>
          <p:cNvPicPr>
            <a:picLocks noChangeAspect="1"/>
          </p:cNvPicPr>
          <p:nvPr/>
        </p:nvPicPr>
        <p:blipFill>
          <a:blip r:embed="rId4"/>
          <a:stretch>
            <a:fillRect/>
          </a:stretch>
        </p:blipFill>
        <p:spPr>
          <a:xfrm>
            <a:off x="298916" y="4219766"/>
            <a:ext cx="4863060" cy="2138904"/>
          </a:xfrm>
          <a:prstGeom prst="rect">
            <a:avLst/>
          </a:prstGeom>
        </p:spPr>
      </p:pic>
      <p:pic>
        <p:nvPicPr>
          <p:cNvPr id="9" name="Imagen 8">
            <a:extLst>
              <a:ext uri="{FF2B5EF4-FFF2-40B4-BE49-F238E27FC236}">
                <a16:creationId xmlns:a16="http://schemas.microsoft.com/office/drawing/2014/main" id="{5F0366D1-8187-18B8-6015-87B45B216583}"/>
              </a:ext>
            </a:extLst>
          </p:cNvPr>
          <p:cNvPicPr>
            <a:picLocks noChangeAspect="1"/>
          </p:cNvPicPr>
          <p:nvPr/>
        </p:nvPicPr>
        <p:blipFill>
          <a:blip r:embed="rId5"/>
          <a:stretch>
            <a:fillRect/>
          </a:stretch>
        </p:blipFill>
        <p:spPr>
          <a:xfrm>
            <a:off x="3877056" y="1816927"/>
            <a:ext cx="5157215" cy="2186424"/>
          </a:xfrm>
          <a:prstGeom prst="rect">
            <a:avLst/>
          </a:prstGeom>
        </p:spPr>
      </p:pic>
      <p:sp>
        <p:nvSpPr>
          <p:cNvPr id="13" name="Subtítulo 2">
            <a:extLst>
              <a:ext uri="{FF2B5EF4-FFF2-40B4-BE49-F238E27FC236}">
                <a16:creationId xmlns:a16="http://schemas.microsoft.com/office/drawing/2014/main" id="{9B5D06AD-D7D5-F8E1-8401-5D99751E3817}"/>
              </a:ext>
            </a:extLst>
          </p:cNvPr>
          <p:cNvSpPr txBox="1">
            <a:spLocks/>
          </p:cNvSpPr>
          <p:nvPr/>
        </p:nvSpPr>
        <p:spPr>
          <a:xfrm>
            <a:off x="484632" y="1871518"/>
            <a:ext cx="3469062" cy="2138904"/>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sz="1900" dirty="0"/>
              <a:t>Cambios de comportamiento muy similares </a:t>
            </a:r>
          </a:p>
          <a:p>
            <a:pPr marL="342900" indent="-342900" algn="l">
              <a:buFont typeface="Arial" panose="020B0604020202020204" pitchFamily="34" charset="0"/>
              <a:buChar char="•"/>
            </a:pPr>
            <a:r>
              <a:rPr lang="es-ES" sz="1900" dirty="0"/>
              <a:t>Series temporales con falta de datos o carga nula durante un periodo de tiempo</a:t>
            </a:r>
          </a:p>
          <a:p>
            <a:pPr marL="342900" indent="-342900" algn="l">
              <a:buFont typeface="Arial" panose="020B0604020202020204" pitchFamily="34" charset="0"/>
              <a:buChar char="•"/>
            </a:pPr>
            <a:r>
              <a:rPr lang="es-ES" sz="1900" dirty="0"/>
              <a:t>Es indiferente, buscamos similitud entre series temporales</a:t>
            </a:r>
          </a:p>
          <a:p>
            <a:pPr algn="l"/>
            <a:endParaRPr lang="es-ES" sz="1800" dirty="0"/>
          </a:p>
        </p:txBody>
      </p:sp>
      <p:sp>
        <p:nvSpPr>
          <p:cNvPr id="14" name="Elipse 13">
            <a:extLst>
              <a:ext uri="{FF2B5EF4-FFF2-40B4-BE49-F238E27FC236}">
                <a16:creationId xmlns:a16="http://schemas.microsoft.com/office/drawing/2014/main" id="{DD66905E-991A-B3BC-E778-D22713C0C13B}"/>
              </a:ext>
            </a:extLst>
          </p:cNvPr>
          <p:cNvSpPr/>
          <p:nvPr/>
        </p:nvSpPr>
        <p:spPr>
          <a:xfrm rot="2117205">
            <a:off x="6772609" y="2844958"/>
            <a:ext cx="1161288" cy="26517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B03C89A8-316B-A9CC-AE77-74827014CF8C}"/>
              </a:ext>
            </a:extLst>
          </p:cNvPr>
          <p:cNvSpPr/>
          <p:nvPr/>
        </p:nvSpPr>
        <p:spPr>
          <a:xfrm rot="1812561">
            <a:off x="4797552" y="2895601"/>
            <a:ext cx="1161288" cy="26517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5558B2C8-A6F0-3555-E8E1-1A095D7FC79A}"/>
              </a:ext>
            </a:extLst>
          </p:cNvPr>
          <p:cNvSpPr/>
          <p:nvPr/>
        </p:nvSpPr>
        <p:spPr>
          <a:xfrm>
            <a:off x="2231136" y="4489704"/>
            <a:ext cx="137160" cy="13490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621BFCD-7DB4-6328-CFE4-7E8924D97928}"/>
              </a:ext>
            </a:extLst>
          </p:cNvPr>
          <p:cNvSpPr/>
          <p:nvPr/>
        </p:nvSpPr>
        <p:spPr>
          <a:xfrm>
            <a:off x="4120896" y="4468368"/>
            <a:ext cx="137160" cy="13490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pie de página 4">
            <a:extLst>
              <a:ext uri="{FF2B5EF4-FFF2-40B4-BE49-F238E27FC236}">
                <a16:creationId xmlns:a16="http://schemas.microsoft.com/office/drawing/2014/main" id="{3C815113-C15C-BB9E-E043-A469D34E4C6D}"/>
              </a:ext>
            </a:extLst>
          </p:cNvPr>
          <p:cNvSpPr>
            <a:spLocks noGrp="1"/>
          </p:cNvSpPr>
          <p:nvPr>
            <p:ph type="ftr" sz="quarter" idx="11"/>
          </p:nvPr>
        </p:nvSpPr>
        <p:spPr/>
        <p:txBody>
          <a:bodyPr/>
          <a:lstStyle/>
          <a:p>
            <a:r>
              <a:rPr lang="es-ES" dirty="0"/>
              <a:t>19</a:t>
            </a:r>
          </a:p>
        </p:txBody>
      </p:sp>
    </p:spTree>
    <p:extLst>
      <p:ext uri="{BB962C8B-B14F-4D97-AF65-F5344CB8AC3E}">
        <p14:creationId xmlns:p14="http://schemas.microsoft.com/office/powerpoint/2010/main" val="238262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1060597" y="2067112"/>
            <a:ext cx="6858000" cy="4040668"/>
          </a:xfrm>
        </p:spPr>
        <p:txBody>
          <a:bodyPr>
            <a:normAutofit/>
          </a:bodyPr>
          <a:lstStyle/>
          <a:p>
            <a:pPr marL="342900" indent="-342900" algn="l">
              <a:spcBef>
                <a:spcPts val="1800"/>
              </a:spcBef>
              <a:buFont typeface="Wingdings" panose="05000000000000000000" pitchFamily="2" charset="2"/>
              <a:buChar char="§"/>
            </a:pPr>
            <a:r>
              <a:rPr lang="es-ES"/>
              <a:t>Motivación</a:t>
            </a:r>
          </a:p>
          <a:p>
            <a:pPr marL="342900" indent="-342900" algn="l">
              <a:spcBef>
                <a:spcPts val="1800"/>
              </a:spcBef>
              <a:buFont typeface="Wingdings" panose="05000000000000000000" pitchFamily="2" charset="2"/>
              <a:buChar char="§"/>
            </a:pPr>
            <a:r>
              <a:rPr lang="es-ES"/>
              <a:t>Objetivos</a:t>
            </a:r>
          </a:p>
          <a:p>
            <a:pPr marL="342900" indent="-342900" algn="l">
              <a:spcBef>
                <a:spcPts val="1800"/>
              </a:spcBef>
              <a:buFont typeface="Wingdings" panose="05000000000000000000" pitchFamily="2" charset="2"/>
              <a:buChar char="§"/>
            </a:pPr>
            <a:r>
              <a:rPr lang="es-ES"/>
              <a:t>Desarrollo</a:t>
            </a:r>
          </a:p>
          <a:p>
            <a:pPr marL="342900" indent="-342900" algn="l">
              <a:spcBef>
                <a:spcPts val="1800"/>
              </a:spcBef>
              <a:buFont typeface="Wingdings" panose="05000000000000000000" pitchFamily="2" charset="2"/>
              <a:buChar char="§"/>
            </a:pPr>
            <a:r>
              <a:rPr lang="es-ES"/>
              <a:t>Experimentos</a:t>
            </a:r>
          </a:p>
          <a:p>
            <a:pPr marL="342900" indent="-342900" algn="l">
              <a:spcBef>
                <a:spcPts val="1800"/>
              </a:spcBef>
              <a:buFont typeface="Wingdings" panose="05000000000000000000" pitchFamily="2" charset="2"/>
              <a:buChar char="§"/>
            </a:pPr>
            <a:r>
              <a:rPr lang="es-ES"/>
              <a:t>Conclusiones</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6" name="Título 1">
            <a:extLst>
              <a:ext uri="{FF2B5EF4-FFF2-40B4-BE49-F238E27FC236}">
                <a16:creationId xmlns:a16="http://schemas.microsoft.com/office/drawing/2014/main" id="{3F448FE5-32AF-2A80-6A0B-0FD64CA9F475}"/>
              </a:ext>
            </a:extLst>
          </p:cNvPr>
          <p:cNvSpPr txBox="1">
            <a:spLocks/>
          </p:cNvSpPr>
          <p:nvPr/>
        </p:nvSpPr>
        <p:spPr>
          <a:xfrm>
            <a:off x="685800" y="1186161"/>
            <a:ext cx="7607595" cy="43283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b="1">
                <a:solidFill>
                  <a:srgbClr val="9A7248"/>
                </a:solidFill>
                <a:latin typeface="Arial" panose="020B0604020202020204" pitchFamily="34" charset="0"/>
                <a:cs typeface="Arial" panose="020B0604020202020204" pitchFamily="34" charset="0"/>
              </a:rPr>
              <a:t>Índice</a:t>
            </a:r>
            <a:endParaRPr lang="es-ES" sz="2000"/>
          </a:p>
        </p:txBody>
      </p:sp>
      <p:sp>
        <p:nvSpPr>
          <p:cNvPr id="4" name="Marcador de pie de página 3">
            <a:extLst>
              <a:ext uri="{FF2B5EF4-FFF2-40B4-BE49-F238E27FC236}">
                <a16:creationId xmlns:a16="http://schemas.microsoft.com/office/drawing/2014/main" id="{68F44F99-A83A-AD0F-40CB-1C5B676D6845}"/>
              </a:ext>
            </a:extLst>
          </p:cNvPr>
          <p:cNvSpPr>
            <a:spLocks noGrp="1"/>
          </p:cNvSpPr>
          <p:nvPr>
            <p:ph type="ftr" sz="quarter" idx="11"/>
          </p:nvPr>
        </p:nvSpPr>
        <p:spPr/>
        <p:txBody>
          <a:bodyPr/>
          <a:lstStyle/>
          <a:p>
            <a:fld id="{3C9D283F-7536-475D-BB0E-F7A02A2C7231}" type="slidenum">
              <a:rPr lang="es-ES" smtClean="0"/>
              <a:t>2</a:t>
            </a:fld>
            <a:endParaRPr lang="es-ES" dirty="0"/>
          </a:p>
        </p:txBody>
      </p:sp>
    </p:spTree>
    <p:extLst>
      <p:ext uri="{BB962C8B-B14F-4D97-AF65-F5344CB8AC3E}">
        <p14:creationId xmlns:p14="http://schemas.microsoft.com/office/powerpoint/2010/main" val="319783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1143000" y="1796606"/>
            <a:ext cx="6858000" cy="4040668"/>
          </a:xfrm>
        </p:spPr>
        <p:txBody>
          <a:bodyPr/>
          <a:lstStyle/>
          <a:p>
            <a:pPr marL="342900" indent="-342900" algn="just">
              <a:buFont typeface="Arial" panose="020B0604020202020204" pitchFamily="34" charset="0"/>
              <a:buChar char="•"/>
            </a:pPr>
            <a:r>
              <a:rPr lang="es-ES" dirty="0"/>
              <a:t>El modelo de caracterización de series temporales con la transformada Wavelet ha dado resultados muy positivos, especialmente con los </a:t>
            </a:r>
            <a:r>
              <a:rPr lang="es-ES" b="1" dirty="0" err="1"/>
              <a:t>outliers</a:t>
            </a:r>
            <a:r>
              <a:rPr lang="es-ES" dirty="0"/>
              <a:t>.</a:t>
            </a:r>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r>
              <a:rPr lang="es-ES" dirty="0"/>
              <a:t>Campo de estudio futuro aplicado a la seguridad y monitorización de sistemas.</a:t>
            </a:r>
          </a:p>
          <a:p>
            <a:pPr marL="342900" indent="-342900" algn="l">
              <a:buFont typeface="Arial" panose="020B0604020202020204" pitchFamily="34" charset="0"/>
              <a:buChar char="•"/>
            </a:pPr>
            <a:endParaRPr lang="es-ES" dirty="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AEBBADA4-F5B3-9BA2-AAAF-E781CD0D06E6}"/>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Conclusiones</a:t>
            </a:r>
            <a:endParaRPr lang="es-ES" sz="2000"/>
          </a:p>
        </p:txBody>
      </p:sp>
      <p:sp>
        <p:nvSpPr>
          <p:cNvPr id="4" name="Marcador de pie de página 3">
            <a:extLst>
              <a:ext uri="{FF2B5EF4-FFF2-40B4-BE49-F238E27FC236}">
                <a16:creationId xmlns:a16="http://schemas.microsoft.com/office/drawing/2014/main" id="{507B8E76-DF3B-1D02-1414-CF7E8D7B4468}"/>
              </a:ext>
            </a:extLst>
          </p:cNvPr>
          <p:cNvSpPr>
            <a:spLocks noGrp="1"/>
          </p:cNvSpPr>
          <p:nvPr>
            <p:ph type="ftr" sz="quarter" idx="11"/>
          </p:nvPr>
        </p:nvSpPr>
        <p:spPr/>
        <p:txBody>
          <a:bodyPr/>
          <a:lstStyle/>
          <a:p>
            <a:r>
              <a:rPr lang="es-ES" dirty="0"/>
              <a:t>20</a:t>
            </a:r>
          </a:p>
        </p:txBody>
      </p:sp>
    </p:spTree>
    <p:extLst>
      <p:ext uri="{BB962C8B-B14F-4D97-AF65-F5344CB8AC3E}">
        <p14:creationId xmlns:p14="http://schemas.microsoft.com/office/powerpoint/2010/main" val="602066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2"/>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AEBBADA4-F5B3-9BA2-AAAF-E781CD0D06E6}"/>
              </a:ext>
            </a:extLst>
          </p:cNvPr>
          <p:cNvSpPr>
            <a:spLocks noGrp="1"/>
          </p:cNvSpPr>
          <p:nvPr>
            <p:ph type="ctrTitle"/>
          </p:nvPr>
        </p:nvSpPr>
        <p:spPr>
          <a:xfrm>
            <a:off x="768202" y="2996169"/>
            <a:ext cx="7607595" cy="432831"/>
          </a:xfrm>
        </p:spPr>
        <p:txBody>
          <a:bodyPr anchor="t">
            <a:noAutofit/>
          </a:bodyPr>
          <a:lstStyle/>
          <a:p>
            <a:r>
              <a:rPr lang="es-ES_tradnl" sz="3600" b="1">
                <a:solidFill>
                  <a:srgbClr val="9A7248"/>
                </a:solidFill>
                <a:latin typeface="Arial" panose="020B0604020202020204" pitchFamily="34" charset="0"/>
                <a:cs typeface="Arial" panose="020B0604020202020204" pitchFamily="34" charset="0"/>
              </a:rPr>
              <a:t>Gracias por su tiempo</a:t>
            </a:r>
            <a:endParaRPr lang="es-ES" sz="2800"/>
          </a:p>
        </p:txBody>
      </p:sp>
      <p:sp>
        <p:nvSpPr>
          <p:cNvPr id="3" name="Marcador de pie de página 2">
            <a:extLst>
              <a:ext uri="{FF2B5EF4-FFF2-40B4-BE49-F238E27FC236}">
                <a16:creationId xmlns:a16="http://schemas.microsoft.com/office/drawing/2014/main" id="{032C42A9-B6EE-3374-8BF6-713D2AA0995C}"/>
              </a:ext>
            </a:extLst>
          </p:cNvPr>
          <p:cNvSpPr>
            <a:spLocks noGrp="1"/>
          </p:cNvSpPr>
          <p:nvPr>
            <p:ph type="ftr" sz="quarter" idx="11"/>
          </p:nvPr>
        </p:nvSpPr>
        <p:spPr/>
        <p:txBody>
          <a:bodyPr/>
          <a:lstStyle/>
          <a:p>
            <a:r>
              <a:rPr lang="es-ES" dirty="0"/>
              <a:t>21</a:t>
            </a:r>
          </a:p>
        </p:txBody>
      </p:sp>
    </p:spTree>
    <p:extLst>
      <p:ext uri="{BB962C8B-B14F-4D97-AF65-F5344CB8AC3E}">
        <p14:creationId xmlns:p14="http://schemas.microsoft.com/office/powerpoint/2010/main" val="42499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905255" y="1769174"/>
            <a:ext cx="7388139" cy="4040668"/>
          </a:xfrm>
        </p:spPr>
        <p:txBody>
          <a:bodyPr>
            <a:normAutofit/>
          </a:bodyPr>
          <a:lstStyle/>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Caracterización de series temporales basándonos en el comportamiento y no en la componente temporal</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Predicciones del comportamiento futuro de la carga</a:t>
            </a:r>
          </a:p>
          <a:p>
            <a:pPr algn="l"/>
            <a:endParaRPr lang="es-ES"/>
          </a:p>
          <a:p>
            <a:pPr marL="342900" indent="-342900" algn="l">
              <a:buFont typeface="Arial" panose="020B0604020202020204" pitchFamily="34" charset="0"/>
              <a:buChar char="•"/>
            </a:pPr>
            <a:r>
              <a:rPr lang="es-ES"/>
              <a:t>Detección de anomalías o patrones de comportamiento</a:t>
            </a:r>
          </a:p>
          <a:p>
            <a:pPr marL="342900" indent="-342900" algn="l">
              <a:buFont typeface="Arial" panose="020B0604020202020204" pitchFamily="34" charset="0"/>
              <a:buChar char="•"/>
            </a:pPr>
            <a:endParaRPr lang="es-ES" sz="200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6" name="Título 1">
            <a:extLst>
              <a:ext uri="{FF2B5EF4-FFF2-40B4-BE49-F238E27FC236}">
                <a16:creationId xmlns:a16="http://schemas.microsoft.com/office/drawing/2014/main" id="{D08C6445-A345-5C4C-47FD-3C16E452728B}"/>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Motivación</a:t>
            </a:r>
            <a:endParaRPr lang="es-ES" sz="2000"/>
          </a:p>
        </p:txBody>
      </p:sp>
      <p:sp>
        <p:nvSpPr>
          <p:cNvPr id="4" name="Marcador de pie de página 3">
            <a:extLst>
              <a:ext uri="{FF2B5EF4-FFF2-40B4-BE49-F238E27FC236}">
                <a16:creationId xmlns:a16="http://schemas.microsoft.com/office/drawing/2014/main" id="{206CC4CE-043B-537E-D0EC-DF8D286369AF}"/>
              </a:ext>
            </a:extLst>
          </p:cNvPr>
          <p:cNvSpPr>
            <a:spLocks noGrp="1"/>
          </p:cNvSpPr>
          <p:nvPr>
            <p:ph type="ftr" sz="quarter" idx="11"/>
          </p:nvPr>
        </p:nvSpPr>
        <p:spPr/>
        <p:txBody>
          <a:bodyPr/>
          <a:lstStyle/>
          <a:p>
            <a:r>
              <a:rPr lang="es-ES" dirty="0"/>
              <a:t>3</a:t>
            </a:r>
          </a:p>
        </p:txBody>
      </p:sp>
    </p:spTree>
    <p:extLst>
      <p:ext uri="{BB962C8B-B14F-4D97-AF65-F5344CB8AC3E}">
        <p14:creationId xmlns:p14="http://schemas.microsoft.com/office/powerpoint/2010/main" val="363522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937511" y="2067112"/>
            <a:ext cx="3920162" cy="4040668"/>
          </a:xfrm>
        </p:spPr>
        <p:txBody>
          <a:bodyPr>
            <a:normAutofit fontScale="85000" lnSpcReduction="20000"/>
          </a:bodyPr>
          <a:lstStyle/>
          <a:p>
            <a:pPr marL="342900" indent="-342900" algn="l">
              <a:buFont typeface="Arial" panose="020B0604020202020204" pitchFamily="34" charset="0"/>
              <a:buChar char="•"/>
            </a:pPr>
            <a:r>
              <a:rPr lang="es-ES"/>
              <a:t>Investigación de nuevas estrategias de caracterización de series temporales</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Representación gráfica de las series temporales con posterior comparación</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Aplicación de la transformada Wavelet a las series temporales</a:t>
            </a:r>
          </a:p>
          <a:p>
            <a:pPr marL="342900" indent="-342900" algn="l">
              <a:buFont typeface="Arial" panose="020B0604020202020204" pitchFamily="34" charset="0"/>
              <a:buChar char="•"/>
            </a:pPr>
            <a:endParaRPr lang="es-ES"/>
          </a:p>
          <a:p>
            <a:pPr marL="342900" indent="-342900" algn="l">
              <a:buFont typeface="Arial" panose="020B0604020202020204" pitchFamily="34" charset="0"/>
              <a:buChar char="•"/>
            </a:pPr>
            <a:r>
              <a:rPr lang="es-ES"/>
              <a:t>Experimentación y pruebas de los métodos desarrollados</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13" name="Título 1">
            <a:extLst>
              <a:ext uri="{FF2B5EF4-FFF2-40B4-BE49-F238E27FC236}">
                <a16:creationId xmlns:a16="http://schemas.microsoft.com/office/drawing/2014/main" id="{94C2834F-4F97-CE61-ED00-022FFF919894}"/>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Objetivos</a:t>
            </a:r>
            <a:endParaRPr lang="es-ES" sz="2000"/>
          </a:p>
        </p:txBody>
      </p:sp>
      <p:pic>
        <p:nvPicPr>
          <p:cNvPr id="1028" name="Picture 4" descr="clipboard checklist. Clipboard with checklist icon for web with green ...">
            <a:extLst>
              <a:ext uri="{FF2B5EF4-FFF2-40B4-BE49-F238E27FC236}">
                <a16:creationId xmlns:a16="http://schemas.microsoft.com/office/drawing/2014/main" id="{1CA0A8FE-5DED-AB8B-2527-17DEEDC7A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632" y="2067112"/>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8F6ED4AD-F318-A07A-FACD-CBB4C1A0A52D}"/>
              </a:ext>
            </a:extLst>
          </p:cNvPr>
          <p:cNvSpPr>
            <a:spLocks noGrp="1"/>
          </p:cNvSpPr>
          <p:nvPr>
            <p:ph type="ftr" sz="quarter" idx="11"/>
          </p:nvPr>
        </p:nvSpPr>
        <p:spPr/>
        <p:txBody>
          <a:bodyPr/>
          <a:lstStyle/>
          <a:p>
            <a:r>
              <a:rPr lang="es-ES" dirty="0"/>
              <a:t>4</a:t>
            </a:r>
          </a:p>
        </p:txBody>
      </p:sp>
    </p:spTree>
    <p:extLst>
      <p:ext uri="{BB962C8B-B14F-4D97-AF65-F5344CB8AC3E}">
        <p14:creationId xmlns:p14="http://schemas.microsoft.com/office/powerpoint/2010/main" val="312498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877186" y="2067112"/>
            <a:ext cx="3694814" cy="4040668"/>
          </a:xfrm>
        </p:spPr>
        <p:txBody>
          <a:bodyPr>
            <a:normAutofit lnSpcReduction="10000"/>
          </a:bodyPr>
          <a:lstStyle/>
          <a:p>
            <a:pPr marL="342900" indent="-342900" algn="l">
              <a:buFont typeface="Arial" panose="020B0604020202020204" pitchFamily="34" charset="0"/>
              <a:buChar char="•"/>
            </a:pPr>
            <a:r>
              <a:rPr lang="es-ES" sz="2000"/>
              <a:t>Conjunto de datos de los servidores de una empresa energética</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Acotación de los datos entre 01/01/2021 – 30/09/2021</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Información repartida en archivos diarios</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Proceso de anonimización de las direcciones IP</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19E6556E-82F4-B367-3535-CC997FF7FC3C}"/>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Familiarización con los datos</a:t>
            </a:r>
            <a:endParaRPr lang="es-ES" sz="2000"/>
          </a:p>
        </p:txBody>
      </p:sp>
      <p:sp>
        <p:nvSpPr>
          <p:cNvPr id="2" name="Título 1">
            <a:extLst>
              <a:ext uri="{FF2B5EF4-FFF2-40B4-BE49-F238E27FC236}">
                <a16:creationId xmlns:a16="http://schemas.microsoft.com/office/drawing/2014/main" id="{4D373EAA-D17B-BBD4-2B7F-CC74FF74642F}"/>
              </a:ext>
            </a:extLst>
          </p:cNvPr>
          <p:cNvSpPr txBox="1">
            <a:spLocks/>
          </p:cNvSpPr>
          <p:nvPr/>
        </p:nvSpPr>
        <p:spPr>
          <a:xfrm>
            <a:off x="7154825"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Desarrollo</a:t>
            </a:r>
            <a:endParaRPr lang="es-ES" sz="2000"/>
          </a:p>
        </p:txBody>
      </p:sp>
      <p:pic>
        <p:nvPicPr>
          <p:cNvPr id="13" name="Imagen 12">
            <a:extLst>
              <a:ext uri="{FF2B5EF4-FFF2-40B4-BE49-F238E27FC236}">
                <a16:creationId xmlns:a16="http://schemas.microsoft.com/office/drawing/2014/main" id="{C06C79A4-36C5-0A5B-AB8D-F5B3BCF3CCB3}"/>
              </a:ext>
            </a:extLst>
          </p:cNvPr>
          <p:cNvPicPr>
            <a:picLocks noChangeAspect="1"/>
          </p:cNvPicPr>
          <p:nvPr/>
        </p:nvPicPr>
        <p:blipFill>
          <a:blip r:embed="rId4"/>
          <a:stretch>
            <a:fillRect/>
          </a:stretch>
        </p:blipFill>
        <p:spPr>
          <a:xfrm>
            <a:off x="4942268" y="2445289"/>
            <a:ext cx="3648584" cy="2848373"/>
          </a:xfrm>
          <a:prstGeom prst="rect">
            <a:avLst/>
          </a:prstGeom>
        </p:spPr>
      </p:pic>
      <p:sp>
        <p:nvSpPr>
          <p:cNvPr id="5" name="Marcador de pie de página 4">
            <a:extLst>
              <a:ext uri="{FF2B5EF4-FFF2-40B4-BE49-F238E27FC236}">
                <a16:creationId xmlns:a16="http://schemas.microsoft.com/office/drawing/2014/main" id="{3EA98738-90BE-10CB-4EBC-1EE877E3C8DF}"/>
              </a:ext>
            </a:extLst>
          </p:cNvPr>
          <p:cNvSpPr>
            <a:spLocks noGrp="1"/>
          </p:cNvSpPr>
          <p:nvPr>
            <p:ph type="ftr" sz="quarter" idx="11"/>
          </p:nvPr>
        </p:nvSpPr>
        <p:spPr/>
        <p:txBody>
          <a:bodyPr/>
          <a:lstStyle/>
          <a:p>
            <a:r>
              <a:rPr lang="es-ES" dirty="0"/>
              <a:t>5</a:t>
            </a:r>
          </a:p>
        </p:txBody>
      </p:sp>
    </p:spTree>
    <p:extLst>
      <p:ext uri="{BB962C8B-B14F-4D97-AF65-F5344CB8AC3E}">
        <p14:creationId xmlns:p14="http://schemas.microsoft.com/office/powerpoint/2010/main" val="352296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1143000" y="1796606"/>
            <a:ext cx="3652284" cy="4040668"/>
          </a:xfrm>
        </p:spPr>
        <p:txBody>
          <a:bodyPr>
            <a:normAutofit/>
          </a:bodyPr>
          <a:lstStyle/>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Agrupación a partir de las direcciones IP</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Eje de tiempo y tráfico </a:t>
            </a:r>
            <a:r>
              <a:rPr lang="es-ES" sz="2000" b="1"/>
              <a:t>normalizado</a:t>
            </a:r>
          </a:p>
          <a:p>
            <a:pPr marL="342900" indent="-342900" algn="l">
              <a:buFont typeface="Arial" panose="020B0604020202020204" pitchFamily="34" charset="0"/>
              <a:buChar char="•"/>
            </a:pPr>
            <a:endParaRPr lang="es-ES" sz="2000" b="1"/>
          </a:p>
          <a:p>
            <a:pPr marL="342900" indent="-342900" algn="l">
              <a:buFont typeface="Arial" panose="020B0604020202020204" pitchFamily="34" charset="0"/>
              <a:buChar char="•"/>
            </a:pPr>
            <a:r>
              <a:rPr lang="es-ES" sz="2000"/>
              <a:t>Existencia de periodos con carga nula o no medida</a:t>
            </a:r>
          </a:p>
          <a:p>
            <a:pPr marL="342900" indent="-342900" algn="l">
              <a:buFont typeface="Arial" panose="020B0604020202020204" pitchFamily="34" charset="0"/>
              <a:buChar char="•"/>
            </a:pPr>
            <a:endParaRPr lang="es-ES" sz="200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4" name="Título 1">
            <a:extLst>
              <a:ext uri="{FF2B5EF4-FFF2-40B4-BE49-F238E27FC236}">
                <a16:creationId xmlns:a16="http://schemas.microsoft.com/office/drawing/2014/main" id="{DA066FDA-7335-1222-AC97-8F9037D4D847}"/>
              </a:ext>
            </a:extLst>
          </p:cNvPr>
          <p:cNvSpPr txBox="1">
            <a:spLocks/>
          </p:cNvSpPr>
          <p:nvPr/>
        </p:nvSpPr>
        <p:spPr>
          <a:xfrm>
            <a:off x="7154825"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Desarrollo</a:t>
            </a:r>
            <a:endParaRPr lang="es-ES" sz="2000"/>
          </a:p>
        </p:txBody>
      </p:sp>
      <p:sp>
        <p:nvSpPr>
          <p:cNvPr id="7" name="Título 1">
            <a:extLst>
              <a:ext uri="{FF2B5EF4-FFF2-40B4-BE49-F238E27FC236}">
                <a16:creationId xmlns:a16="http://schemas.microsoft.com/office/drawing/2014/main" id="{B372C949-8658-8ECB-BE69-F2C066F73275}"/>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Representación gráfica</a:t>
            </a:r>
            <a:endParaRPr lang="es-ES" sz="2000"/>
          </a:p>
        </p:txBody>
      </p:sp>
      <p:pic>
        <p:nvPicPr>
          <p:cNvPr id="8" name="Imagen 7" descr="Gráfico&#10;&#10;Descripción generada automáticamente">
            <a:extLst>
              <a:ext uri="{FF2B5EF4-FFF2-40B4-BE49-F238E27FC236}">
                <a16:creationId xmlns:a16="http://schemas.microsoft.com/office/drawing/2014/main" id="{435129BB-A72D-7B4C-6271-F82FE10475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7364" y="2485943"/>
            <a:ext cx="3652284" cy="2742113"/>
          </a:xfrm>
          <a:prstGeom prst="rect">
            <a:avLst/>
          </a:prstGeom>
          <a:noFill/>
          <a:ln>
            <a:noFill/>
          </a:ln>
        </p:spPr>
      </p:pic>
      <p:sp>
        <p:nvSpPr>
          <p:cNvPr id="5" name="Rectángulo 4">
            <a:extLst>
              <a:ext uri="{FF2B5EF4-FFF2-40B4-BE49-F238E27FC236}">
                <a16:creationId xmlns:a16="http://schemas.microsoft.com/office/drawing/2014/main" id="{37E3DAAB-3AB2-DE64-E05E-DE3095C431CF}"/>
              </a:ext>
            </a:extLst>
          </p:cNvPr>
          <p:cNvSpPr/>
          <p:nvPr/>
        </p:nvSpPr>
        <p:spPr>
          <a:xfrm>
            <a:off x="7863840" y="4443984"/>
            <a:ext cx="429555" cy="3017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pie de página 5">
            <a:extLst>
              <a:ext uri="{FF2B5EF4-FFF2-40B4-BE49-F238E27FC236}">
                <a16:creationId xmlns:a16="http://schemas.microsoft.com/office/drawing/2014/main" id="{C066618B-BEC5-0733-DE13-09BA5AE3DAFC}"/>
              </a:ext>
            </a:extLst>
          </p:cNvPr>
          <p:cNvSpPr>
            <a:spLocks noGrp="1"/>
          </p:cNvSpPr>
          <p:nvPr>
            <p:ph type="ftr" sz="quarter" idx="11"/>
          </p:nvPr>
        </p:nvSpPr>
        <p:spPr/>
        <p:txBody>
          <a:bodyPr/>
          <a:lstStyle/>
          <a:p>
            <a:r>
              <a:rPr lang="es-ES" dirty="0"/>
              <a:t>6</a:t>
            </a:r>
          </a:p>
        </p:txBody>
      </p:sp>
    </p:spTree>
    <p:extLst>
      <p:ext uri="{BB962C8B-B14F-4D97-AF65-F5344CB8AC3E}">
        <p14:creationId xmlns:p14="http://schemas.microsoft.com/office/powerpoint/2010/main" val="27252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804672" y="1796606"/>
            <a:ext cx="3831336" cy="4040668"/>
          </a:xfrm>
        </p:spPr>
        <p:txBody>
          <a:bodyPr>
            <a:normAutofit/>
          </a:bodyPr>
          <a:lstStyle/>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Herramienta matemática de análisis y procesamiento de datos</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Muy potente con señales no estacionarias</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a:t>Capacidad de retener información del tiempo y escala de la señal</a:t>
            </a:r>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452DA049-EC4C-FC12-23CE-69736754C32F}"/>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Transformada Wavelet</a:t>
            </a:r>
            <a:endParaRPr lang="es-ES" sz="2000"/>
          </a:p>
        </p:txBody>
      </p:sp>
      <p:pic>
        <p:nvPicPr>
          <p:cNvPr id="5" name="Imagen 4">
            <a:extLst>
              <a:ext uri="{FF2B5EF4-FFF2-40B4-BE49-F238E27FC236}">
                <a16:creationId xmlns:a16="http://schemas.microsoft.com/office/drawing/2014/main" id="{A686C3C5-ADD9-666A-6313-EFBCED1F9E18}"/>
              </a:ext>
            </a:extLst>
          </p:cNvPr>
          <p:cNvPicPr>
            <a:picLocks noChangeAspect="1"/>
          </p:cNvPicPr>
          <p:nvPr/>
        </p:nvPicPr>
        <p:blipFill>
          <a:blip r:embed="rId4"/>
          <a:stretch>
            <a:fillRect/>
          </a:stretch>
        </p:blipFill>
        <p:spPr>
          <a:xfrm>
            <a:off x="4562681" y="1899292"/>
            <a:ext cx="4226269" cy="2426355"/>
          </a:xfrm>
          <a:prstGeom prst="rect">
            <a:avLst/>
          </a:prstGeom>
        </p:spPr>
      </p:pic>
      <p:sp>
        <p:nvSpPr>
          <p:cNvPr id="13" name="CuadroTexto 12">
            <a:extLst>
              <a:ext uri="{FF2B5EF4-FFF2-40B4-BE49-F238E27FC236}">
                <a16:creationId xmlns:a16="http://schemas.microsoft.com/office/drawing/2014/main" id="{77C9F18B-21F1-8937-D50A-A8E26B3E1C55}"/>
              </a:ext>
            </a:extLst>
          </p:cNvPr>
          <p:cNvSpPr txBox="1"/>
          <p:nvPr/>
        </p:nvSpPr>
        <p:spPr>
          <a:xfrm>
            <a:off x="4636008" y="4605947"/>
            <a:ext cx="4359872" cy="830997"/>
          </a:xfrm>
          <a:prstGeom prst="rect">
            <a:avLst/>
          </a:prstGeom>
          <a:noFill/>
        </p:spPr>
        <p:txBody>
          <a:bodyPr wrap="square">
            <a:spAutoFit/>
          </a:bodyPr>
          <a:lstStyle/>
          <a:p>
            <a:pPr algn="l"/>
            <a:r>
              <a:rPr lang="es-ES" sz="1200" i="1"/>
              <a:t>“La Transformada Wavelet no es estrictamente un método estadístico de reconocimiento de patrones, sino que es un método de preprocesamiento que permite que los datos sean expresados más sucintamente.”  </a:t>
            </a:r>
            <a:r>
              <a:rPr lang="es-ES" sz="1200"/>
              <a:t>Montoya J. R. A. </a:t>
            </a:r>
            <a:endParaRPr lang="es-ES" sz="1600"/>
          </a:p>
        </p:txBody>
      </p:sp>
      <p:sp>
        <p:nvSpPr>
          <p:cNvPr id="14" name="Título 1">
            <a:extLst>
              <a:ext uri="{FF2B5EF4-FFF2-40B4-BE49-F238E27FC236}">
                <a16:creationId xmlns:a16="http://schemas.microsoft.com/office/drawing/2014/main" id="{BC534C41-6400-A62A-85B0-43C105F48859}"/>
              </a:ext>
            </a:extLst>
          </p:cNvPr>
          <p:cNvSpPr txBox="1">
            <a:spLocks/>
          </p:cNvSpPr>
          <p:nvPr/>
        </p:nvSpPr>
        <p:spPr>
          <a:xfrm>
            <a:off x="7154825"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Desarrollo</a:t>
            </a:r>
            <a:endParaRPr lang="es-ES" sz="2000"/>
          </a:p>
        </p:txBody>
      </p:sp>
      <p:sp>
        <p:nvSpPr>
          <p:cNvPr id="4" name="Marcador de pie de página 3">
            <a:extLst>
              <a:ext uri="{FF2B5EF4-FFF2-40B4-BE49-F238E27FC236}">
                <a16:creationId xmlns:a16="http://schemas.microsoft.com/office/drawing/2014/main" id="{A9F1E40A-DEA8-D4B9-BCCD-E1D7CD596AEE}"/>
              </a:ext>
            </a:extLst>
          </p:cNvPr>
          <p:cNvSpPr>
            <a:spLocks noGrp="1"/>
          </p:cNvSpPr>
          <p:nvPr>
            <p:ph type="ftr" sz="quarter" idx="11"/>
          </p:nvPr>
        </p:nvSpPr>
        <p:spPr/>
        <p:txBody>
          <a:bodyPr/>
          <a:lstStyle/>
          <a:p>
            <a:r>
              <a:rPr lang="es-ES" dirty="0"/>
              <a:t>7</a:t>
            </a:r>
          </a:p>
        </p:txBody>
      </p:sp>
    </p:spTree>
    <p:extLst>
      <p:ext uri="{BB962C8B-B14F-4D97-AF65-F5344CB8AC3E}">
        <p14:creationId xmlns:p14="http://schemas.microsoft.com/office/powerpoint/2010/main" val="290517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731345" y="2218162"/>
            <a:ext cx="3831336" cy="4040668"/>
          </a:xfrm>
        </p:spPr>
        <p:txBody>
          <a:bodyPr>
            <a:normAutofit fontScale="92500" lnSpcReduction="20000"/>
          </a:bodyPr>
          <a:lstStyle/>
          <a:p>
            <a:pPr marL="342900" indent="-342900" algn="l">
              <a:buFont typeface="Arial" panose="020B0604020202020204" pitchFamily="34" charset="0"/>
              <a:buChar char="•"/>
            </a:pPr>
            <a:r>
              <a:rPr lang="es-ES" sz="2000" dirty="0"/>
              <a:t>La CWT utiliza conjuntos de escala y desplazamiento continuos</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A partir de la CWT se generan descriptores numéricos para cada escala y tiempo</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Sumamos las escalas de cada tiempo para dejar 1 valor único para cada escala</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Descriptores de cada serie se agrupan a partir de un proceso de </a:t>
            </a:r>
            <a:r>
              <a:rPr lang="es-ES" sz="2000" b="1" dirty="0" err="1"/>
              <a:t>clustering</a:t>
            </a:r>
            <a:endParaRPr lang="es-ES" sz="2000" b="1" dirty="0"/>
          </a:p>
          <a:p>
            <a:pPr marL="342900" indent="-342900" algn="l">
              <a:buFont typeface="Arial" panose="020B0604020202020204" pitchFamily="34" charset="0"/>
              <a:buChar char="•"/>
            </a:pPr>
            <a:endParaRPr lang="es-ES" sz="2000" b="1" dirty="0"/>
          </a:p>
          <a:p>
            <a:pPr marL="342900" indent="-342900" algn="l">
              <a:buFont typeface="Arial" panose="020B0604020202020204" pitchFamily="34" charset="0"/>
              <a:buChar char="•"/>
            </a:pPr>
            <a:endParaRPr lang="es-ES" sz="2000" dirty="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452DA049-EC4C-FC12-23CE-69736754C32F}"/>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Descriptores</a:t>
            </a:r>
            <a:endParaRPr lang="es-ES" sz="2000"/>
          </a:p>
        </p:txBody>
      </p:sp>
      <p:pic>
        <p:nvPicPr>
          <p:cNvPr id="8" name="Imagen 7">
            <a:extLst>
              <a:ext uri="{FF2B5EF4-FFF2-40B4-BE49-F238E27FC236}">
                <a16:creationId xmlns:a16="http://schemas.microsoft.com/office/drawing/2014/main" id="{0489361F-9DD0-3F67-6DFA-B6A9295F3DF9}"/>
              </a:ext>
            </a:extLst>
          </p:cNvPr>
          <p:cNvPicPr>
            <a:picLocks noChangeAspect="1"/>
          </p:cNvPicPr>
          <p:nvPr/>
        </p:nvPicPr>
        <p:blipFill>
          <a:blip r:embed="rId4"/>
          <a:stretch>
            <a:fillRect/>
          </a:stretch>
        </p:blipFill>
        <p:spPr>
          <a:xfrm>
            <a:off x="5027972" y="2283527"/>
            <a:ext cx="3265423" cy="822145"/>
          </a:xfrm>
          <a:prstGeom prst="rect">
            <a:avLst/>
          </a:prstGeom>
        </p:spPr>
      </p:pic>
      <p:sp>
        <p:nvSpPr>
          <p:cNvPr id="14" name="Título 1">
            <a:extLst>
              <a:ext uri="{FF2B5EF4-FFF2-40B4-BE49-F238E27FC236}">
                <a16:creationId xmlns:a16="http://schemas.microsoft.com/office/drawing/2014/main" id="{BC534C41-6400-A62A-85B0-43C105F48859}"/>
              </a:ext>
            </a:extLst>
          </p:cNvPr>
          <p:cNvSpPr txBox="1">
            <a:spLocks/>
          </p:cNvSpPr>
          <p:nvPr/>
        </p:nvSpPr>
        <p:spPr>
          <a:xfrm>
            <a:off x="7154825"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Desarrollo</a:t>
            </a:r>
            <a:endParaRPr lang="es-ES" sz="2000"/>
          </a:p>
        </p:txBody>
      </p:sp>
      <p:pic>
        <p:nvPicPr>
          <p:cNvPr id="4" name="Imagen 3">
            <a:extLst>
              <a:ext uri="{FF2B5EF4-FFF2-40B4-BE49-F238E27FC236}">
                <a16:creationId xmlns:a16="http://schemas.microsoft.com/office/drawing/2014/main" id="{3A54AB25-D615-34D6-A905-EE5BED2E2333}"/>
              </a:ext>
            </a:extLst>
          </p:cNvPr>
          <p:cNvPicPr>
            <a:picLocks noChangeAspect="1"/>
          </p:cNvPicPr>
          <p:nvPr/>
        </p:nvPicPr>
        <p:blipFill>
          <a:blip r:embed="rId5"/>
          <a:stretch>
            <a:fillRect/>
          </a:stretch>
        </p:blipFill>
        <p:spPr>
          <a:xfrm>
            <a:off x="5027972" y="3429000"/>
            <a:ext cx="3831336" cy="1824446"/>
          </a:xfrm>
          <a:prstGeom prst="rect">
            <a:avLst/>
          </a:prstGeom>
        </p:spPr>
      </p:pic>
      <p:sp>
        <p:nvSpPr>
          <p:cNvPr id="5" name="Marcador de pie de página 4">
            <a:extLst>
              <a:ext uri="{FF2B5EF4-FFF2-40B4-BE49-F238E27FC236}">
                <a16:creationId xmlns:a16="http://schemas.microsoft.com/office/drawing/2014/main" id="{6A2F65CA-C6D2-163A-F33D-8B8569AFDFCE}"/>
              </a:ext>
            </a:extLst>
          </p:cNvPr>
          <p:cNvSpPr>
            <a:spLocks noGrp="1"/>
          </p:cNvSpPr>
          <p:nvPr>
            <p:ph type="ftr" sz="quarter" idx="11"/>
          </p:nvPr>
        </p:nvSpPr>
        <p:spPr/>
        <p:txBody>
          <a:bodyPr/>
          <a:lstStyle/>
          <a:p>
            <a:r>
              <a:rPr lang="es-ES" dirty="0"/>
              <a:t>8</a:t>
            </a:r>
          </a:p>
        </p:txBody>
      </p:sp>
    </p:spTree>
    <p:extLst>
      <p:ext uri="{BB962C8B-B14F-4D97-AF65-F5344CB8AC3E}">
        <p14:creationId xmlns:p14="http://schemas.microsoft.com/office/powerpoint/2010/main" val="255299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1752148-0029-B44E-AB5D-4451490DF1F6}"/>
              </a:ext>
            </a:extLst>
          </p:cNvPr>
          <p:cNvSpPr/>
          <p:nvPr/>
        </p:nvSpPr>
        <p:spPr>
          <a:xfrm>
            <a:off x="-399639" y="0"/>
            <a:ext cx="9924641" cy="685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Subtítulo 2">
            <a:extLst>
              <a:ext uri="{FF2B5EF4-FFF2-40B4-BE49-F238E27FC236}">
                <a16:creationId xmlns:a16="http://schemas.microsoft.com/office/drawing/2014/main" id="{F92DA731-3A13-0F4F-ABAC-2BB6FB4C992C}"/>
              </a:ext>
            </a:extLst>
          </p:cNvPr>
          <p:cNvSpPr>
            <a:spLocks noGrp="1"/>
          </p:cNvSpPr>
          <p:nvPr>
            <p:ph type="subTitle" idx="1"/>
          </p:nvPr>
        </p:nvSpPr>
        <p:spPr>
          <a:xfrm>
            <a:off x="804672" y="1796606"/>
            <a:ext cx="3905631" cy="4040668"/>
          </a:xfrm>
        </p:spPr>
        <p:txBody>
          <a:bodyPr>
            <a:normAutofit/>
          </a:bodyPr>
          <a:lstStyle/>
          <a:p>
            <a:pPr marL="342900" indent="-342900" algn="l">
              <a:buFont typeface="Arial" panose="020B0604020202020204" pitchFamily="34" charset="0"/>
              <a:buChar char="•"/>
            </a:pPr>
            <a:r>
              <a:rPr lang="es-ES" sz="2000" b="1"/>
              <a:t>PCA (Principal </a:t>
            </a:r>
            <a:r>
              <a:rPr lang="es-ES" sz="2000" b="1" err="1"/>
              <a:t>Component</a:t>
            </a:r>
            <a:r>
              <a:rPr lang="es-ES" sz="2000" b="1"/>
              <a:t> </a:t>
            </a:r>
            <a:r>
              <a:rPr lang="es-ES" sz="2000" b="1" err="1"/>
              <a:t>Analysis</a:t>
            </a:r>
            <a:r>
              <a:rPr lang="es-ES" sz="2000" b="1"/>
              <a:t>) </a:t>
            </a:r>
            <a:r>
              <a:rPr lang="es-ES" sz="2000"/>
              <a:t>- Método elegido para la representación gráfica de los clústeres basado en la reducción de la dimensionalidad</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r>
              <a:rPr lang="es-ES" sz="2000" b="1"/>
              <a:t>K-</a:t>
            </a:r>
            <a:r>
              <a:rPr lang="es-ES" sz="2000" b="1" err="1"/>
              <a:t>Means</a:t>
            </a:r>
            <a:r>
              <a:rPr lang="es-ES" sz="2000" b="1"/>
              <a:t> </a:t>
            </a:r>
            <a:r>
              <a:rPr lang="es-ES" sz="2000"/>
              <a:t>–</a:t>
            </a:r>
            <a:r>
              <a:rPr lang="es-ES" sz="2000" b="1"/>
              <a:t> </a:t>
            </a:r>
            <a:r>
              <a:rPr lang="es-ES" sz="2000"/>
              <a:t>Herramienta elegida para el proceso de </a:t>
            </a:r>
            <a:r>
              <a:rPr lang="es-ES" sz="2000" err="1"/>
              <a:t>clustering</a:t>
            </a:r>
            <a:r>
              <a:rPr lang="es-ES" sz="2000"/>
              <a:t>, que divide los datos en distintos grupos en base a su similitud</a:t>
            </a:r>
          </a:p>
          <a:p>
            <a:pPr marL="342900" indent="-342900" algn="l">
              <a:buFont typeface="Arial" panose="020B0604020202020204" pitchFamily="34" charset="0"/>
              <a:buChar char="•"/>
            </a:pPr>
            <a:endParaRPr lang="es-ES" sz="2000"/>
          </a:p>
          <a:p>
            <a:pPr marL="342900" indent="-342900" algn="l">
              <a:buFont typeface="Arial" panose="020B0604020202020204" pitchFamily="34" charset="0"/>
              <a:buChar char="•"/>
            </a:pPr>
            <a:endParaRPr lang="es-ES" sz="2000"/>
          </a:p>
        </p:txBody>
      </p:sp>
      <p:sp>
        <p:nvSpPr>
          <p:cNvPr id="10" name="Rectángulo 9">
            <a:extLst>
              <a:ext uri="{FF2B5EF4-FFF2-40B4-BE49-F238E27FC236}">
                <a16:creationId xmlns:a16="http://schemas.microsoft.com/office/drawing/2014/main" id="{DF055F2C-2F70-DE4D-8278-1C0F7B4B7E71}"/>
              </a:ext>
            </a:extLst>
          </p:cNvPr>
          <p:cNvSpPr/>
          <p:nvPr/>
        </p:nvSpPr>
        <p:spPr>
          <a:xfrm>
            <a:off x="-393855" y="0"/>
            <a:ext cx="584200" cy="6858000"/>
          </a:xfrm>
          <a:prstGeom prst="rect">
            <a:avLst/>
          </a:prstGeom>
          <a:solidFill>
            <a:srgbClr val="9A724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C1495D"/>
              </a:solidFill>
            </a:endParaRPr>
          </a:p>
        </p:txBody>
      </p:sp>
      <p:pic>
        <p:nvPicPr>
          <p:cNvPr id="12" name="Imagen 11">
            <a:extLst>
              <a:ext uri="{FF2B5EF4-FFF2-40B4-BE49-F238E27FC236}">
                <a16:creationId xmlns:a16="http://schemas.microsoft.com/office/drawing/2014/main" id="{13A2E4D5-4967-4442-804A-90282A731845}"/>
              </a:ext>
            </a:extLst>
          </p:cNvPr>
          <p:cNvPicPr>
            <a:picLocks noChangeAspect="1"/>
          </p:cNvPicPr>
          <p:nvPr/>
        </p:nvPicPr>
        <p:blipFill>
          <a:blip r:embed="rId3"/>
          <a:stretch>
            <a:fillRect/>
          </a:stretch>
        </p:blipFill>
        <p:spPr>
          <a:xfrm>
            <a:off x="554948" y="448120"/>
            <a:ext cx="4621107" cy="432831"/>
          </a:xfrm>
          <a:prstGeom prst="rect">
            <a:avLst/>
          </a:prstGeom>
        </p:spPr>
      </p:pic>
      <p:sp>
        <p:nvSpPr>
          <p:cNvPr id="7" name="Título 1">
            <a:extLst>
              <a:ext uri="{FF2B5EF4-FFF2-40B4-BE49-F238E27FC236}">
                <a16:creationId xmlns:a16="http://schemas.microsoft.com/office/drawing/2014/main" id="{452DA049-EC4C-FC12-23CE-69736754C32F}"/>
              </a:ext>
            </a:extLst>
          </p:cNvPr>
          <p:cNvSpPr>
            <a:spLocks noGrp="1"/>
          </p:cNvSpPr>
          <p:nvPr>
            <p:ph type="ctrTitle"/>
          </p:nvPr>
        </p:nvSpPr>
        <p:spPr>
          <a:xfrm>
            <a:off x="685800" y="1186161"/>
            <a:ext cx="7607595" cy="432831"/>
          </a:xfrm>
        </p:spPr>
        <p:txBody>
          <a:bodyPr anchor="t">
            <a:noAutofit/>
          </a:bodyPr>
          <a:lstStyle/>
          <a:p>
            <a:pPr algn="l"/>
            <a:r>
              <a:rPr lang="es-ES_tradnl" sz="2800" b="1">
                <a:solidFill>
                  <a:srgbClr val="9A7248"/>
                </a:solidFill>
                <a:latin typeface="Arial" panose="020B0604020202020204" pitchFamily="34" charset="0"/>
                <a:cs typeface="Arial" panose="020B0604020202020204" pitchFamily="34" charset="0"/>
              </a:rPr>
              <a:t>PCA y K-</a:t>
            </a:r>
            <a:r>
              <a:rPr lang="es-ES_tradnl" sz="2800" b="1" err="1">
                <a:solidFill>
                  <a:srgbClr val="9A7248"/>
                </a:solidFill>
                <a:latin typeface="Arial" panose="020B0604020202020204" pitchFamily="34" charset="0"/>
                <a:cs typeface="Arial" panose="020B0604020202020204" pitchFamily="34" charset="0"/>
              </a:rPr>
              <a:t>Means</a:t>
            </a:r>
            <a:endParaRPr lang="es-ES" sz="2000"/>
          </a:p>
        </p:txBody>
      </p:sp>
      <p:sp>
        <p:nvSpPr>
          <p:cNvPr id="14" name="Título 1">
            <a:extLst>
              <a:ext uri="{FF2B5EF4-FFF2-40B4-BE49-F238E27FC236}">
                <a16:creationId xmlns:a16="http://schemas.microsoft.com/office/drawing/2014/main" id="{BC534C41-6400-A62A-85B0-43C105F48859}"/>
              </a:ext>
            </a:extLst>
          </p:cNvPr>
          <p:cNvSpPr txBox="1">
            <a:spLocks/>
          </p:cNvSpPr>
          <p:nvPr/>
        </p:nvSpPr>
        <p:spPr>
          <a:xfrm>
            <a:off x="7154825" y="664535"/>
            <a:ext cx="2277140" cy="43283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1800" b="1">
                <a:solidFill>
                  <a:srgbClr val="9A7248"/>
                </a:solidFill>
                <a:latin typeface="Arial" panose="020B0604020202020204" pitchFamily="34" charset="0"/>
                <a:cs typeface="Arial" panose="020B0604020202020204" pitchFamily="34" charset="0"/>
              </a:rPr>
              <a:t>Desarrollo</a:t>
            </a:r>
            <a:endParaRPr lang="es-ES" sz="2000"/>
          </a:p>
        </p:txBody>
      </p:sp>
      <p:pic>
        <p:nvPicPr>
          <p:cNvPr id="1026" name="Picture 2" descr="K-means: A Complete Introduction. K-means is an unsupervised clustering ...">
            <a:extLst>
              <a:ext uri="{FF2B5EF4-FFF2-40B4-BE49-F238E27FC236}">
                <a16:creationId xmlns:a16="http://schemas.microsoft.com/office/drawing/2014/main" id="{9607FCA7-DEEF-81B2-EE5B-22B0F88BE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647" y="4357391"/>
            <a:ext cx="3162681" cy="1314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PCA (Principal Components Analysis) | by Tony Yiu ...">
            <a:extLst>
              <a:ext uri="{FF2B5EF4-FFF2-40B4-BE49-F238E27FC236}">
                <a16:creationId xmlns:a16="http://schemas.microsoft.com/office/drawing/2014/main" id="{20CFB8F3-2859-D97F-03EA-46DCE40815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6055" y="1761901"/>
            <a:ext cx="2575750" cy="178346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D077B834-EC82-509D-EB1E-02CD337E190E}"/>
              </a:ext>
            </a:extLst>
          </p:cNvPr>
          <p:cNvSpPr>
            <a:spLocks noGrp="1"/>
          </p:cNvSpPr>
          <p:nvPr>
            <p:ph type="ftr" sz="quarter" idx="11"/>
          </p:nvPr>
        </p:nvSpPr>
        <p:spPr/>
        <p:txBody>
          <a:bodyPr/>
          <a:lstStyle/>
          <a:p>
            <a:r>
              <a:rPr lang="es-ES" dirty="0"/>
              <a:t>9</a:t>
            </a:r>
          </a:p>
        </p:txBody>
      </p:sp>
    </p:spTree>
    <p:extLst>
      <p:ext uri="{BB962C8B-B14F-4D97-AF65-F5344CB8AC3E}">
        <p14:creationId xmlns:p14="http://schemas.microsoft.com/office/powerpoint/2010/main" val="10915503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2227</Words>
  <Application>Microsoft Office PowerPoint</Application>
  <PresentationFormat>Presentación en pantalla (4:3)</PresentationFormat>
  <Paragraphs>322</Paragraphs>
  <Slides>21</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Aptos</vt:lpstr>
      <vt:lpstr>Aptos Display</vt:lpstr>
      <vt:lpstr>Arial</vt:lpstr>
      <vt:lpstr>Wingdings</vt:lpstr>
      <vt:lpstr>Tema de Office</vt:lpstr>
      <vt:lpstr>Caracterización de series temporales de  tráfico de red mediante la transformada Wavelet</vt:lpstr>
      <vt:lpstr>Presentación de PowerPoint</vt:lpstr>
      <vt:lpstr>Motivación</vt:lpstr>
      <vt:lpstr>Objetivos</vt:lpstr>
      <vt:lpstr>Familiarización con los datos</vt:lpstr>
      <vt:lpstr>Representación gráfica</vt:lpstr>
      <vt:lpstr>Transformada Wavelet</vt:lpstr>
      <vt:lpstr>Descriptores</vt:lpstr>
      <vt:lpstr>PCA y K-Means</vt:lpstr>
      <vt:lpstr>Clustering</vt:lpstr>
      <vt:lpstr>Escala</vt:lpstr>
      <vt:lpstr>Escala diaria</vt:lpstr>
      <vt:lpstr>Escala diaria</vt:lpstr>
      <vt:lpstr> </vt:lpstr>
      <vt:lpstr>Escala semanal</vt:lpstr>
      <vt:lpstr>Escala semanal</vt:lpstr>
      <vt:lpstr>Escala semanal</vt:lpstr>
      <vt:lpstr>Escala exponencial</vt:lpstr>
      <vt:lpstr>Escala exponencial</vt:lpstr>
      <vt:lpstr>Conclusiones</vt:lpstr>
      <vt:lpstr>Gracias por su tiempo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Caracterización de series temporales de  tráfico de red mediante la transformada Wavelet</dc:title>
  <dc:creator>Javier Delgado</dc:creator>
  <cp:lastModifiedBy>Delga 21</cp:lastModifiedBy>
  <cp:revision>1</cp:revision>
  <dcterms:created xsi:type="dcterms:W3CDTF">2024-06-30T09:04:03Z</dcterms:created>
  <dcterms:modified xsi:type="dcterms:W3CDTF">2024-07-03T15:05:01Z</dcterms:modified>
</cp:coreProperties>
</file>