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64" r:id="rId4"/>
    <p:sldId id="260" r:id="rId5"/>
    <p:sldId id="261" r:id="rId6"/>
    <p:sldId id="267" r:id="rId7"/>
    <p:sldId id="259" r:id="rId8"/>
    <p:sldId id="273" r:id="rId9"/>
    <p:sldId id="292" r:id="rId10"/>
    <p:sldId id="291" r:id="rId11"/>
    <p:sldId id="262" r:id="rId12"/>
    <p:sldId id="269" r:id="rId13"/>
    <p:sldId id="278" r:id="rId1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Century" panose="020406040505050203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CCF42-E481-489F-A090-7432CDEA442F}">
  <a:tblStyle styleId="{CDCCCF42-E481-489F-A090-7432CDEA44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A4FE9-5BF7-468A-A00C-F9FC09BBC1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c57302b2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c57302b2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6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‐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‐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275716" y="1657350"/>
            <a:ext cx="4592568" cy="1628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2060"/>
                </a:solidFill>
                <a:latin typeface="Century" panose="02040604050505020304" pitchFamily="18" charset="0"/>
                <a:cs typeface="Amatic SC" panose="020B0604020202020204" pitchFamily="2" charset="-79"/>
              </a:rPr>
              <a:t>Joc educativ 2D pentru elevi</a:t>
            </a:r>
            <a:endParaRPr dirty="0">
              <a:solidFill>
                <a:srgbClr val="002060"/>
              </a:solidFill>
              <a:latin typeface="Century" panose="02040604050505020304" pitchFamily="18" charset="0"/>
              <a:cs typeface="Amatic SC" panose="020B0604020202020204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76203-37BC-5600-8157-24441F411866}"/>
              </a:ext>
            </a:extLst>
          </p:cNvPr>
          <p:cNvSpPr txBox="1"/>
          <p:nvPr/>
        </p:nvSpPr>
        <p:spPr>
          <a:xfrm>
            <a:off x="384472" y="4100510"/>
            <a:ext cx="401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Coordonator științific </a:t>
            </a:r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: </a:t>
            </a:r>
          </a:p>
          <a:p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 Ș.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l</a:t>
            </a:r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. dr. ing. CHIRILĂ Oana-Sorina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93A7B-DB1B-6F21-A4E3-493E7BBAE5CB}"/>
              </a:ext>
            </a:extLst>
          </p:cNvPr>
          <p:cNvSpPr txBox="1"/>
          <p:nvPr/>
        </p:nvSpPr>
        <p:spPr>
          <a:xfrm>
            <a:off x="7320708" y="4131288"/>
            <a:ext cx="14388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Candidat :</a:t>
            </a:r>
          </a:p>
          <a:p>
            <a:r>
              <a:rPr lang="ro-RO" sz="16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BADE </a:t>
            </a:r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Delia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 txBox="1">
            <a:spLocks noGrp="1"/>
          </p:cNvSpPr>
          <p:nvPr>
            <p:ph type="title"/>
          </p:nvPr>
        </p:nvSpPr>
        <p:spPr>
          <a:xfrm>
            <a:off x="654244" y="369287"/>
            <a:ext cx="2834886" cy="464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b="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Nivel 2 – Mediu</a:t>
            </a:r>
            <a:endParaRPr sz="2800" b="0" dirty="0">
              <a:solidFill>
                <a:schemeClr val="accent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589" name="Google Shape;589;p46"/>
          <p:cNvSpPr txBox="1">
            <a:spLocks noGrp="1"/>
          </p:cNvSpPr>
          <p:nvPr>
            <p:ph type="sldNum" idx="12"/>
          </p:nvPr>
        </p:nvSpPr>
        <p:spPr>
          <a:xfrm>
            <a:off x="-1" y="4587409"/>
            <a:ext cx="873621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9" name="Google Shape;588;p46">
            <a:extLst>
              <a:ext uri="{FF2B5EF4-FFF2-40B4-BE49-F238E27FC236}">
                <a16:creationId xmlns:a16="http://schemas.microsoft.com/office/drawing/2014/main" id="{40989B67-7AF0-B95D-2630-947CFA1479DF}"/>
              </a:ext>
            </a:extLst>
          </p:cNvPr>
          <p:cNvSpPr txBox="1">
            <a:spLocks/>
          </p:cNvSpPr>
          <p:nvPr/>
        </p:nvSpPr>
        <p:spPr>
          <a:xfrm>
            <a:off x="5300663" y="378185"/>
            <a:ext cx="2834886" cy="4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ro-RO" sz="2800" b="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Nivel 3 – Greu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95BF94F-60F7-43DB-E142-C142F02B04CE}"/>
              </a:ext>
            </a:extLst>
          </p:cNvPr>
          <p:cNvSpPr/>
          <p:nvPr/>
        </p:nvSpPr>
        <p:spPr>
          <a:xfrm>
            <a:off x="3753449" y="2178843"/>
            <a:ext cx="821532" cy="785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-up of a dollar bill&#10;&#10;Description automatically generated with low confidence">
            <a:extLst>
              <a:ext uri="{FF2B5EF4-FFF2-40B4-BE49-F238E27FC236}">
                <a16:creationId xmlns:a16="http://schemas.microsoft.com/office/drawing/2014/main" id="{088D257B-60D6-11DC-8DAA-239265C9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2" y="740179"/>
            <a:ext cx="2804178" cy="3940632"/>
          </a:xfrm>
          <a:prstGeom prst="rect">
            <a:avLst/>
          </a:prstGeom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C7931D28-8447-E2F5-5348-14B12DFC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00" y="740179"/>
            <a:ext cx="3766377" cy="39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041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Google Shape;588;p46">
            <a:extLst>
              <a:ext uri="{FF2B5EF4-FFF2-40B4-BE49-F238E27FC236}">
                <a16:creationId xmlns:a16="http://schemas.microsoft.com/office/drawing/2014/main" id="{A97C36DF-D9AE-FF08-2CD7-8936EA1B0BA5}"/>
              </a:ext>
            </a:extLst>
          </p:cNvPr>
          <p:cNvSpPr txBox="1">
            <a:spLocks/>
          </p:cNvSpPr>
          <p:nvPr/>
        </p:nvSpPr>
        <p:spPr>
          <a:xfrm>
            <a:off x="890250" y="285833"/>
            <a:ext cx="7260769" cy="493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2800" dirty="0">
                <a:solidFill>
                  <a:schemeClr val="tx1"/>
                </a:solidFill>
                <a:latin typeface="Century" panose="02040604050505020304" pitchFamily="18" charset="0"/>
              </a:rPr>
              <a:t>Scene adiționale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FC01338-D68F-1623-B68E-CAFAC5045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5" y="891030"/>
            <a:ext cx="4485260" cy="36049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B75B5B-C475-8A59-F196-14DBE7EA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189" y="891029"/>
            <a:ext cx="3561646" cy="360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 idx="4294967295"/>
          </p:nvPr>
        </p:nvSpPr>
        <p:spPr>
          <a:xfrm>
            <a:off x="890300" y="205975"/>
            <a:ext cx="7363500" cy="744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rgbClr val="FFFFFF"/>
                </a:solidFill>
                <a:latin typeface="Century" panose="02040604050505020304" pitchFamily="18" charset="0"/>
              </a:rPr>
              <a:t>Concluzii</a:t>
            </a:r>
            <a:endParaRPr sz="3200" dirty="0">
              <a:solidFill>
                <a:srgbClr val="FFFFFF"/>
              </a:solidFill>
              <a:latin typeface="Century" panose="02040604050505020304" pitchFamily="18" charset="0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3" name="Google Shape;121;p20">
            <a:extLst>
              <a:ext uri="{FF2B5EF4-FFF2-40B4-BE49-F238E27FC236}">
                <a16:creationId xmlns:a16="http://schemas.microsoft.com/office/drawing/2014/main" id="{C8113F0C-63D3-0F7E-CD70-C7192816BF7B}"/>
              </a:ext>
            </a:extLst>
          </p:cNvPr>
          <p:cNvSpPr txBox="1">
            <a:spLocks/>
          </p:cNvSpPr>
          <p:nvPr/>
        </p:nvSpPr>
        <p:spPr>
          <a:xfrm>
            <a:off x="585788" y="1014413"/>
            <a:ext cx="3621881" cy="155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Un joc care conține funcționalități asemănătoare cu celelalte jocuri din domeniu.</a:t>
            </a:r>
            <a:endParaRPr lang="it-IT"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4" name="Google Shape;121;p20">
            <a:extLst>
              <a:ext uri="{FF2B5EF4-FFF2-40B4-BE49-F238E27FC236}">
                <a16:creationId xmlns:a16="http://schemas.microsoft.com/office/drawing/2014/main" id="{E75F2A40-6C84-9FBF-4642-CF83712FE2DF}"/>
              </a:ext>
            </a:extLst>
          </p:cNvPr>
          <p:cNvSpPr txBox="1">
            <a:spLocks/>
          </p:cNvSpPr>
          <p:nvPr/>
        </p:nvSpPr>
        <p:spPr>
          <a:xfrm>
            <a:off x="4936331" y="1014412"/>
            <a:ext cx="3621882" cy="194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Un joc cu multe aspecte interesante: poveste unică, lume fictivă, NPC-uri personificate și care poate atrage în special elevii, dar și pe oricine altcineva.</a:t>
            </a:r>
            <a:endParaRPr lang="it-IT"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5" name="Google Shape;121;p20">
            <a:extLst>
              <a:ext uri="{FF2B5EF4-FFF2-40B4-BE49-F238E27FC236}">
                <a16:creationId xmlns:a16="http://schemas.microsoft.com/office/drawing/2014/main" id="{EAA7E30B-0217-A24E-6A57-E4F65EC7510E}"/>
              </a:ext>
            </a:extLst>
          </p:cNvPr>
          <p:cNvSpPr txBox="1">
            <a:spLocks/>
          </p:cNvSpPr>
          <p:nvPr/>
        </p:nvSpPr>
        <p:spPr>
          <a:xfrm>
            <a:off x="585787" y="2963913"/>
            <a:ext cx="3621881" cy="155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Un joc educativ care oferă oportunitatea de a învăța lucruri noi într-un mod distractiv și ingenios. </a:t>
            </a:r>
            <a:endParaRPr lang="it-IT"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6" name="Google Shape;121;p20">
            <a:extLst>
              <a:ext uri="{FF2B5EF4-FFF2-40B4-BE49-F238E27FC236}">
                <a16:creationId xmlns:a16="http://schemas.microsoft.com/office/drawing/2014/main" id="{17F91C1A-69F8-B907-C9CE-E6670FFC7E89}"/>
              </a:ext>
            </a:extLst>
          </p:cNvPr>
          <p:cNvSpPr txBox="1">
            <a:spLocks/>
          </p:cNvSpPr>
          <p:nvPr/>
        </p:nvSpPr>
        <p:spPr>
          <a:xfrm>
            <a:off x="4936330" y="3228975"/>
            <a:ext cx="3621881" cy="129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Un exemplu de o singură temă din multe altele, pe care le poate avea un joc.</a:t>
            </a:r>
            <a:endParaRPr lang="it-IT"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432849"/>
            <a:ext cx="6593700" cy="1431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>
                <a:solidFill>
                  <a:srgbClr val="00B050"/>
                </a:solidFill>
                <a:latin typeface="Century" panose="02040604050505020304" pitchFamily="18" charset="0"/>
              </a:rPr>
              <a:t>Vă mulțumesc pentru atenția oferită!</a:t>
            </a:r>
            <a:endParaRPr sz="3600" dirty="0">
              <a:solidFill>
                <a:srgbClr val="00B050"/>
              </a:solidFill>
              <a:latin typeface="Century" panose="02040604050505020304" pitchFamily="18" charset="0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b="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Tema principală</a:t>
            </a:r>
            <a:endParaRPr sz="3200" b="0" dirty="0">
              <a:solidFill>
                <a:schemeClr val="accent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3F184-54E7-7A31-6C25-923385C3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299" y="1200149"/>
            <a:ext cx="7363499" cy="32289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Tema jocului este educația.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chemeClr val="accent6">
                  <a:lumMod val="10000"/>
                </a:schemeClr>
              </a:solidFill>
              <a:latin typeface="Century" panose="020406040505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Jocul se adresează în special elevilor de gimnaziu.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dirty="0">
              <a:solidFill>
                <a:schemeClr val="accent6">
                  <a:lumMod val="10000"/>
                </a:schemeClr>
              </a:solidFill>
              <a:latin typeface="Century" panose="020406040505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Motivul alegerii temei este reprezentat de dorința de a oferi elevilor un mediu plăcut și distractiv de învățare.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b="0" dirty="0" err="1">
                <a:solidFill>
                  <a:srgbClr val="00B050"/>
                </a:solidFill>
                <a:latin typeface="Century" panose="02040604050505020304" pitchFamily="18" charset="0"/>
              </a:rPr>
              <a:t>Unity</a:t>
            </a:r>
            <a:endParaRPr sz="3200" b="0" dirty="0">
              <a:solidFill>
                <a:srgbClr val="00B050"/>
              </a:solidFill>
              <a:latin typeface="Century" panose="02040604050505020304" pitchFamily="18" charset="0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858112" y="1063374"/>
            <a:ext cx="7427776" cy="362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Motor de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</a:rPr>
              <a:t>joc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</a:rPr>
              <a:t>dezvoltat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 de Unity Technologies.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Este unul dintre cele mai populare motoare de joc din prezent.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Oferă ca limbaj de programare, limbajul C#.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Pune la dispoziție un manual de utilizare.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</a:rPr>
              <a:t>unul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entury" panose="02040604050505020304" pitchFamily="18" charset="0"/>
              </a:rPr>
              <a:t>dintre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 cel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e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 mai recomandat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e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 moto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are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 de joc pentru jocurile de tip 2D.</a:t>
            </a:r>
            <a:endParaRPr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DB49A39-CB2E-370D-0126-86FE7869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43" y="2367829"/>
            <a:ext cx="2700336" cy="15456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120;p20">
            <a:extLst>
              <a:ext uri="{FF2B5EF4-FFF2-40B4-BE49-F238E27FC236}">
                <a16:creationId xmlns:a16="http://schemas.microsoft.com/office/drawing/2014/main" id="{5AF53E89-CBA4-4F91-EAFF-7CA22C03DC41}"/>
              </a:ext>
            </a:extLst>
          </p:cNvPr>
          <p:cNvSpPr txBox="1">
            <a:spLocks/>
          </p:cNvSpPr>
          <p:nvPr/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3200" dirty="0">
                <a:solidFill>
                  <a:srgbClr val="7030A0"/>
                </a:solidFill>
                <a:latin typeface="Century" panose="02040604050505020304" pitchFamily="18" charset="0"/>
              </a:rPr>
              <a:t>Arhitectura       proiectului</a:t>
            </a:r>
            <a:endParaRPr lang="fr-FR" sz="3200" dirty="0">
              <a:solidFill>
                <a:srgbClr val="7030A0"/>
              </a:solidFill>
              <a:latin typeface="Century" panose="02040604050505020304" pitchFamily="18" charset="0"/>
            </a:endParaRPr>
          </a:p>
        </p:txBody>
      </p:sp>
      <p:sp>
        <p:nvSpPr>
          <p:cNvPr id="10" name="Google Shape;114;p19">
            <a:extLst>
              <a:ext uri="{FF2B5EF4-FFF2-40B4-BE49-F238E27FC236}">
                <a16:creationId xmlns:a16="http://schemas.microsoft.com/office/drawing/2014/main" id="{B8590FCC-D798-AE9B-B926-388CC7AE47B2}"/>
              </a:ext>
            </a:extLst>
          </p:cNvPr>
          <p:cNvSpPr txBox="1">
            <a:spLocks/>
          </p:cNvSpPr>
          <p:nvPr/>
        </p:nvSpPr>
        <p:spPr>
          <a:xfrm>
            <a:off x="5843588" y="1063374"/>
            <a:ext cx="2742026" cy="365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50000"/>
                </a:schemeClr>
              </a:buClr>
            </a:pPr>
            <a:r>
              <a:rPr lang="ro-RO" sz="1800" u="sng" dirty="0">
                <a:solidFill>
                  <a:schemeClr val="tx1"/>
                </a:solidFill>
                <a:latin typeface="Century" panose="02040604050505020304" pitchFamily="18" charset="0"/>
              </a:rPr>
              <a:t>Total</a:t>
            </a:r>
            <a:r>
              <a:rPr lang="en-US" sz="1800" u="sng" dirty="0">
                <a:solidFill>
                  <a:schemeClr val="tx1"/>
                </a:solidFill>
                <a:latin typeface="Century" panose="02040604050505020304" pitchFamily="18" charset="0"/>
              </a:rPr>
              <a:t> -</a:t>
            </a:r>
            <a:r>
              <a:rPr lang="ro-RO" sz="1800" u="sng" dirty="0">
                <a:solidFill>
                  <a:schemeClr val="tx1"/>
                </a:solidFill>
                <a:latin typeface="Century" panose="02040604050505020304" pitchFamily="18" charset="0"/>
              </a:rPr>
              <a:t> 7 scene</a:t>
            </a:r>
          </a:p>
          <a:p>
            <a:pPr marL="285750" indent="-28575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Scene principale (3): 1, 2 și 3</a:t>
            </a:r>
          </a:p>
          <a:p>
            <a:pPr marL="285750" indent="-28575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Scene secundare (2): 0 și 4</a:t>
            </a:r>
          </a:p>
          <a:p>
            <a:pPr marL="285750" indent="-28575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indent="-285750">
              <a:spcBef>
                <a:spcPts val="60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Scene adiționale (2): </a:t>
            </a:r>
          </a:p>
          <a:p>
            <a:pPr>
              <a:spcBef>
                <a:spcPts val="600"/>
              </a:spcBef>
              <a:buClr>
                <a:schemeClr val="accent6">
                  <a:lumMod val="50000"/>
                </a:schemeClr>
              </a:buClr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    5 și 6</a:t>
            </a:r>
            <a:endParaRPr lang="en-US"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4E8372-6EF6-150F-99D7-A392877E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3" y="999873"/>
            <a:ext cx="5203343" cy="37696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1999" y="228701"/>
            <a:ext cx="4310453" cy="12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b="0" dirty="0">
                <a:solidFill>
                  <a:srgbClr val="0070C0"/>
                </a:solidFill>
                <a:latin typeface="Century" panose="02040604050505020304" pitchFamily="18" charset="0"/>
              </a:rPr>
              <a:t>Sistem dialog și sistem întrebări</a:t>
            </a:r>
            <a:endParaRPr sz="3200" b="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20324B0-4EFE-9756-421A-449C6934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8" y="400044"/>
            <a:ext cx="4092411" cy="4343412"/>
          </a:xfrm>
          <a:prstGeom prst="rect">
            <a:avLst/>
          </a:prstGeom>
        </p:spPr>
      </p:pic>
      <p:sp>
        <p:nvSpPr>
          <p:cNvPr id="13" name="Google Shape;121;p20">
            <a:extLst>
              <a:ext uri="{FF2B5EF4-FFF2-40B4-BE49-F238E27FC236}">
                <a16:creationId xmlns:a16="http://schemas.microsoft.com/office/drawing/2014/main" id="{09D00AC6-6722-390A-65FB-D4C628F98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0600" y="1657244"/>
            <a:ext cx="3686175" cy="286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Panoul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 de dialog se declanșează automat la aproprierea jucătorului de NPC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Panoul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 de întrebări se declanșează de la butonul START din fereastra de dialog</a:t>
            </a:r>
            <a:endParaRPr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890250" y="282257"/>
            <a:ext cx="7363500" cy="627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b="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Structura fișierelor </a:t>
            </a:r>
            <a:r>
              <a:rPr lang="en-US" sz="3200" b="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cu </a:t>
            </a:r>
            <a:r>
              <a:rPr lang="ro-RO" sz="3200" b="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întrebări</a:t>
            </a:r>
            <a:endParaRPr sz="3200" b="0" dirty="0">
              <a:solidFill>
                <a:schemeClr val="accent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A8468D3-A7D4-5596-DA21-728E6CB5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83" y="924150"/>
            <a:ext cx="5927580" cy="3744294"/>
          </a:xfrm>
          <a:prstGeom prst="rect">
            <a:avLst/>
          </a:prstGeom>
        </p:spPr>
      </p:pic>
      <p:sp>
        <p:nvSpPr>
          <p:cNvPr id="20" name="Google Shape;121;p20">
            <a:extLst>
              <a:ext uri="{FF2B5EF4-FFF2-40B4-BE49-F238E27FC236}">
                <a16:creationId xmlns:a16="http://schemas.microsoft.com/office/drawing/2014/main" id="{D84F6BE1-DE74-A489-3198-CF021619E9F5}"/>
              </a:ext>
            </a:extLst>
          </p:cNvPr>
          <p:cNvSpPr txBox="1">
            <a:spLocks/>
          </p:cNvSpPr>
          <p:nvPr/>
        </p:nvSpPr>
        <p:spPr>
          <a:xfrm>
            <a:off x="305137" y="909863"/>
            <a:ext cx="3488193" cy="3951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Clr>
                <a:schemeClr val="accent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Fiecare 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fișier conține întrebări unice dintr-un domeniu comun.</a:t>
            </a:r>
          </a:p>
          <a:p>
            <a:pPr marL="285750" indent="-285750" algn="just">
              <a:spcBef>
                <a:spcPts val="600"/>
              </a:spcBef>
              <a:buClr>
                <a:schemeClr val="accent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Numărul de întrebări existente într-un fișier este în jur de 20.</a:t>
            </a:r>
          </a:p>
          <a:p>
            <a:pPr marL="285750" indent="-285750" algn="just">
              <a:spcBef>
                <a:spcPts val="600"/>
              </a:spcBef>
              <a:buClr>
                <a:schemeClr val="accent2">
                  <a:lumMod val="90000"/>
                </a:schemeClr>
              </a:buClr>
              <a:buFont typeface="Wingdings" panose="05000000000000000000" pitchFamily="2" charset="2"/>
              <a:buChar char="v"/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285750" indent="-285750" algn="just">
              <a:spcBef>
                <a:spcPts val="600"/>
              </a:spcBef>
              <a:buClr>
                <a:schemeClr val="accent2">
                  <a:lumMod val="90000"/>
                </a:schemeClr>
              </a:buCl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Întrebările sunt selectate în mod aleatoriu din fișier, dar doar de o singură dată (</a:t>
            </a:r>
            <a:r>
              <a:rPr lang="en-US" sz="1800" dirty="0">
                <a:solidFill>
                  <a:schemeClr val="tx1"/>
                </a:solidFill>
                <a:latin typeface="Century" panose="02040604050505020304" pitchFamily="18" charset="0"/>
              </a:rPr>
              <a:t>nu se afi</a:t>
            </a:r>
            <a:r>
              <a:rPr lang="ro-RO" sz="1800" dirty="0">
                <a:solidFill>
                  <a:schemeClr val="tx1"/>
                </a:solidFill>
                <a:latin typeface="Century" panose="02040604050505020304" pitchFamily="18" charset="0"/>
              </a:rPr>
              <a:t>șează pe ecran întrebări duplicat).</a:t>
            </a:r>
          </a:p>
          <a:p>
            <a:pPr marL="285750" indent="-285750" algn="just">
              <a:spcBef>
                <a:spcPts val="600"/>
              </a:spcBef>
              <a:buClr>
                <a:schemeClr val="accent2">
                  <a:lumMod val="90000"/>
                </a:schemeClr>
              </a:buClr>
              <a:buFont typeface="Wingdings" panose="05000000000000000000" pitchFamily="2" charset="2"/>
              <a:buChar char="v"/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algn="just">
              <a:spcBef>
                <a:spcPts val="600"/>
              </a:spcBef>
              <a:buClr>
                <a:schemeClr val="accent2">
                  <a:lumMod val="90000"/>
                </a:schemeClr>
              </a:buClr>
            </a:pPr>
            <a:endParaRPr lang="ro-RO" sz="1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120;p20">
            <a:extLst>
              <a:ext uri="{FF2B5EF4-FFF2-40B4-BE49-F238E27FC236}">
                <a16:creationId xmlns:a16="http://schemas.microsoft.com/office/drawing/2014/main" id="{D2260930-C77F-A235-9915-BB371354D64C}"/>
              </a:ext>
            </a:extLst>
          </p:cNvPr>
          <p:cNvSpPr txBox="1">
            <a:spLocks/>
          </p:cNvSpPr>
          <p:nvPr/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3200" dirty="0">
                <a:solidFill>
                  <a:srgbClr val="0070C0"/>
                </a:solidFill>
                <a:latin typeface="Century" panose="02040604050505020304" pitchFamily="18" charset="0"/>
              </a:rPr>
              <a:t>Sistem viață și sistem scor</a:t>
            </a:r>
            <a:endParaRPr lang="fr-FR" sz="3200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EB7CBF6-A6C0-CA47-1570-3CF933E3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04" y="1248702"/>
            <a:ext cx="1966130" cy="6248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3B8CAAA-52E5-58A5-707D-BD6BC938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75" y="1248702"/>
            <a:ext cx="1966130" cy="62108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37C909-67A5-9BFC-E2F3-CFF36D4EB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33" y="1233764"/>
            <a:ext cx="1468840" cy="62855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52D8FA7-0843-BA31-4F5C-03F72A4C8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126" y="1233764"/>
            <a:ext cx="1709099" cy="628553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5F1DDE7-477A-029F-8537-F11C4DFDDBFD}"/>
              </a:ext>
            </a:extLst>
          </p:cNvPr>
          <p:cNvSpPr txBox="1">
            <a:spLocks/>
          </p:cNvSpPr>
          <p:nvPr/>
        </p:nvSpPr>
        <p:spPr>
          <a:xfrm>
            <a:off x="492775" y="2055113"/>
            <a:ext cx="8158450" cy="23740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Viața este reprezentată de bara de viață. Numărul maxim pe care îl poate avea viața este 100.</a:t>
            </a:r>
          </a:p>
          <a:p>
            <a:pPr marL="285750" indent="-28575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ro-RO" sz="1800" dirty="0">
              <a:solidFill>
                <a:schemeClr val="accent6">
                  <a:lumMod val="10000"/>
                </a:schemeClr>
              </a:solidFill>
              <a:latin typeface="Century" panose="02040604050505020304" pitchFamily="18" charset="0"/>
            </a:endParaRPr>
          </a:p>
          <a:p>
            <a:pPr marL="285750" indent="-28575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Când jucătorul răspunde corect la o întrebare, i se acordă 1 punct (punctajul se incrementează).</a:t>
            </a:r>
          </a:p>
          <a:p>
            <a:pPr marL="285750" indent="-285750" algn="just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Când jucătorul răspunde greșit la o întrebare, i se va scădea viața semnificativ (-10), dar aceasta poate crește puțin (+2) în cazul în care se răspunde corect </a:t>
            </a:r>
            <a:r>
              <a:rPr lang="ro-RO" sz="180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la o altă </a:t>
            </a:r>
            <a:r>
              <a:rPr lang="ro-RO" sz="1800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întrebare.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>
                <a:solidFill>
                  <a:srgbClr val="00B050"/>
                </a:solidFill>
                <a:latin typeface="Century" panose="02040604050505020304" pitchFamily="18" charset="0"/>
              </a:rPr>
              <a:t>Animații</a:t>
            </a:r>
            <a:endParaRPr sz="3200" dirty="0">
              <a:solidFill>
                <a:srgbClr val="00B050"/>
              </a:solidFill>
              <a:latin typeface="Century" panose="02040604050505020304" pitchFamily="18" charset="0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5B42B99-DF81-7D9C-C973-714B31D3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5" y="424929"/>
            <a:ext cx="4400077" cy="323313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A9D847E-F780-5923-3A47-6ADDC3E3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890" y="2848495"/>
            <a:ext cx="3674269" cy="1971736"/>
          </a:xfrm>
          <a:prstGeom prst="rect">
            <a:avLst/>
          </a:prstGeom>
        </p:spPr>
      </p:pic>
      <p:sp>
        <p:nvSpPr>
          <p:cNvPr id="18" name="Google Shape;121;p20">
            <a:extLst>
              <a:ext uri="{FF2B5EF4-FFF2-40B4-BE49-F238E27FC236}">
                <a16:creationId xmlns:a16="http://schemas.microsoft.com/office/drawing/2014/main" id="{9334F7F7-1E53-FC9B-7C82-A34DB54F3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344" y="3658059"/>
            <a:ext cx="4507705" cy="105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Anima</a:t>
            </a:r>
            <a:r>
              <a:rPr lang="ro-RO" dirty="0">
                <a:solidFill>
                  <a:schemeClr val="accent6">
                    <a:lumMod val="10000"/>
                  </a:schemeClr>
                </a:solidFill>
                <a:latin typeface="Century" panose="02040604050505020304" pitchFamily="18" charset="0"/>
              </a:rPr>
              <a:t>țiile sunt create cu componenta Animation și administrate cu componenta Animator.</a:t>
            </a:r>
            <a:endParaRPr dirty="0">
              <a:solidFill>
                <a:schemeClr val="accent6">
                  <a:lumMod val="10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0D2125-044F-35A8-C912-755FE99F9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67" y="478216"/>
            <a:ext cx="1846674" cy="24076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588;p46">
            <a:extLst>
              <a:ext uri="{FF2B5EF4-FFF2-40B4-BE49-F238E27FC236}">
                <a16:creationId xmlns:a16="http://schemas.microsoft.com/office/drawing/2014/main" id="{1643582D-3731-9F26-24E4-12F7FD365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250" y="285833"/>
            <a:ext cx="7260769" cy="493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b="0" dirty="0">
                <a:solidFill>
                  <a:srgbClr val="00B050"/>
                </a:solidFill>
                <a:latin typeface="Century" panose="02040604050505020304" pitchFamily="18" charset="0"/>
              </a:rPr>
              <a:t>Nivel 1 – Ușor</a:t>
            </a:r>
            <a:endParaRPr sz="2800" b="0" dirty="0">
              <a:solidFill>
                <a:srgbClr val="00B050"/>
              </a:solidFill>
              <a:latin typeface="Century" panose="02040604050505020304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8C39D1-5718-7774-62CA-DD428F77165B}"/>
              </a:ext>
            </a:extLst>
          </p:cNvPr>
          <p:cNvSpPr/>
          <p:nvPr/>
        </p:nvSpPr>
        <p:spPr>
          <a:xfrm>
            <a:off x="8151019" y="2178843"/>
            <a:ext cx="821532" cy="7858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09A23D26-C395-E657-E8E4-9388ADD3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" y="779739"/>
            <a:ext cx="7486623" cy="3817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428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Amatic SC</vt:lpstr>
      <vt:lpstr>Muli</vt:lpstr>
      <vt:lpstr>Century</vt:lpstr>
      <vt:lpstr>Wingdings</vt:lpstr>
      <vt:lpstr>Arial</vt:lpstr>
      <vt:lpstr>Quickly template</vt:lpstr>
      <vt:lpstr>Joc educativ 2D pentru elevi</vt:lpstr>
      <vt:lpstr>Tema principală</vt:lpstr>
      <vt:lpstr>Unity</vt:lpstr>
      <vt:lpstr>PowerPoint Presentation</vt:lpstr>
      <vt:lpstr>Sistem dialog și sistem întrebări</vt:lpstr>
      <vt:lpstr>Structura fișierelor cu întrebări</vt:lpstr>
      <vt:lpstr>PowerPoint Presentation</vt:lpstr>
      <vt:lpstr>Animații</vt:lpstr>
      <vt:lpstr>Nivel 1 – Ușor</vt:lpstr>
      <vt:lpstr>Nivel 2 – Mediu</vt:lpstr>
      <vt:lpstr>PowerPoint Presentation</vt:lpstr>
      <vt:lpstr>Concluzii</vt:lpstr>
      <vt:lpstr>Vă mulțumesc pentru atenția oferită!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educativ 2D pentru elevi</dc:title>
  <cp:lastModifiedBy>Delia Bade</cp:lastModifiedBy>
  <cp:revision>117</cp:revision>
  <dcterms:modified xsi:type="dcterms:W3CDTF">2022-06-22T11:43:34Z</dcterms:modified>
</cp:coreProperties>
</file>