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3" r:id="rId4"/>
    <p:sldId id="260" r:id="rId5"/>
    <p:sldId id="259" r:id="rId6"/>
    <p:sldId id="264" r:id="rId7"/>
    <p:sldId id="265" r:id="rId8"/>
    <p:sldId id="266" r:id="rId9"/>
    <p:sldId id="267" r:id="rId10"/>
    <p:sldId id="268" r:id="rId11"/>
    <p:sldId id="270" r:id="rId12"/>
    <p:sldId id="271" r:id="rId13"/>
    <p:sldId id="262" r:id="rId14"/>
    <p:sldId id="263"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46883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193880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0925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347969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72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351978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76406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405744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77066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5F154-B7E6-4D19-A8F6-12944849241F}"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350751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45F154-B7E6-4D19-A8F6-12944849241F}"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307142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45F154-B7E6-4D19-A8F6-12944849241F}" type="datetimeFigureOut">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340727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45F154-B7E6-4D19-A8F6-12944849241F}" type="datetimeFigureOut">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25797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5F154-B7E6-4D19-A8F6-12944849241F}" type="datetimeFigureOut">
              <a:rPr lang="en-US" smtClean="0"/>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240985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45F154-B7E6-4D19-A8F6-12944849241F}"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12647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45F154-B7E6-4D19-A8F6-12944849241F}"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5FF4-BA09-4245-A338-DB5C84514720}" type="slidenum">
              <a:rPr lang="en-US" smtClean="0"/>
              <a:t>‹#›</a:t>
            </a:fld>
            <a:endParaRPr lang="en-US"/>
          </a:p>
        </p:txBody>
      </p:sp>
    </p:spTree>
    <p:extLst>
      <p:ext uri="{BB962C8B-B14F-4D97-AF65-F5344CB8AC3E}">
        <p14:creationId xmlns:p14="http://schemas.microsoft.com/office/powerpoint/2010/main" val="126992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5F154-B7E6-4D19-A8F6-12944849241F}" type="datetimeFigureOut">
              <a:rPr lang="en-US" smtClean="0"/>
              <a:t>6/29/2019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825FF4-BA09-4245-A338-DB5C84514720}" type="slidenum">
              <a:rPr lang="en-US" smtClean="0"/>
              <a:t>‹#›</a:t>
            </a:fld>
            <a:endParaRPr lang="en-US"/>
          </a:p>
        </p:txBody>
      </p:sp>
    </p:spTree>
    <p:extLst>
      <p:ext uri="{BB962C8B-B14F-4D97-AF65-F5344CB8AC3E}">
        <p14:creationId xmlns:p14="http://schemas.microsoft.com/office/powerpoint/2010/main" val="3991411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169994"/>
            <a:ext cx="7766936" cy="2549582"/>
          </a:xfrm>
        </p:spPr>
        <p:txBody>
          <a:bodyPr/>
          <a:lstStyle/>
          <a:p>
            <a:pPr algn="ctr"/>
            <a:r>
              <a:rPr lang="en-US" sz="3600" dirty="0" smtClean="0">
                <a:ln w="0"/>
                <a:effectLst>
                  <a:outerShdw blurRad="38100" dist="25400" dir="5400000" algn="ctr" rotWithShape="0">
                    <a:srgbClr val="6E747A">
                      <a:alpha val="43000"/>
                    </a:srgbClr>
                  </a:outerShdw>
                </a:effectLst>
                <a:cs typeface="Times New Roman" panose="02020603050405020304" pitchFamily="18" charset="0"/>
              </a:rPr>
              <a:t/>
            </a:r>
            <a:br>
              <a:rPr lang="en-US" sz="3600" dirty="0" smtClean="0">
                <a:ln w="0"/>
                <a:effectLst>
                  <a:outerShdw blurRad="38100" dist="25400" dir="5400000" algn="ctr" rotWithShape="0">
                    <a:srgbClr val="6E747A">
                      <a:alpha val="43000"/>
                    </a:srgbClr>
                  </a:outerShdw>
                </a:effectLst>
                <a:cs typeface="Times New Roman" panose="02020603050405020304" pitchFamily="18" charset="0"/>
              </a:rPr>
            </a:br>
            <a:r>
              <a:rPr lang="en-US" sz="3600" dirty="0">
                <a:ln w="0"/>
                <a:effectLst>
                  <a:outerShdw blurRad="38100" dist="25400" dir="5400000" algn="ctr" rotWithShape="0">
                    <a:srgbClr val="6E747A">
                      <a:alpha val="43000"/>
                    </a:srgbClr>
                  </a:outerShdw>
                </a:effectLst>
                <a:cs typeface="Times New Roman" panose="02020603050405020304" pitchFamily="18" charset="0"/>
              </a:rPr>
              <a:t/>
            </a:r>
            <a:br>
              <a:rPr lang="en-US" sz="3600" dirty="0">
                <a:ln w="0"/>
                <a:effectLst>
                  <a:outerShdw blurRad="38100" dist="25400" dir="5400000" algn="ctr" rotWithShape="0">
                    <a:srgbClr val="6E747A">
                      <a:alpha val="43000"/>
                    </a:srgbClr>
                  </a:outerShdw>
                </a:effectLst>
                <a:cs typeface="Times New Roman" panose="02020603050405020304" pitchFamily="18" charset="0"/>
              </a:rPr>
            </a:br>
            <a:r>
              <a:rPr lang="en-US" sz="4000" dirty="0" smtClean="0">
                <a:ln w="0"/>
                <a:effectLst>
                  <a:outerShdw blurRad="38100" dist="25400" dir="5400000" algn="ctr" rotWithShape="0">
                    <a:srgbClr val="6E747A">
                      <a:alpha val="43000"/>
                    </a:srgbClr>
                  </a:outerShdw>
                </a:effectLst>
                <a:cs typeface="Times New Roman" panose="02020603050405020304" pitchFamily="18" charset="0"/>
              </a:rPr>
              <a:t>LUCRARE DE LICEN</a:t>
            </a:r>
            <a:r>
              <a:rPr lang="ro-RO" sz="4000" dirty="0" smtClean="0">
                <a:ln w="0"/>
                <a:effectLst>
                  <a:outerShdw blurRad="38100" dist="25400" dir="5400000" algn="ctr" rotWithShape="0">
                    <a:srgbClr val="6E747A">
                      <a:alpha val="43000"/>
                    </a:srgbClr>
                  </a:outerShdw>
                </a:effectLst>
                <a:cs typeface="Times New Roman" panose="02020603050405020304" pitchFamily="18" charset="0"/>
              </a:rPr>
              <a:t>ȚĂ</a:t>
            </a:r>
            <a:r>
              <a:rPr lang="ro-RO" sz="3600" dirty="0" smtClean="0">
                <a:ln w="0"/>
                <a:effectLst>
                  <a:outerShdw blurRad="38100" dist="25400" dir="5400000" algn="ctr" rotWithShape="0">
                    <a:srgbClr val="6E747A">
                      <a:alpha val="43000"/>
                    </a:srgbClr>
                  </a:outerShdw>
                </a:effectLst>
                <a:cs typeface="Times New Roman" panose="02020603050405020304" pitchFamily="18" charset="0"/>
              </a:rPr>
              <a:t/>
            </a:r>
            <a:br>
              <a:rPr lang="ro-RO" sz="3600" dirty="0" smtClean="0">
                <a:ln w="0"/>
                <a:effectLst>
                  <a:outerShdw blurRad="38100" dist="25400" dir="5400000" algn="ctr" rotWithShape="0">
                    <a:srgbClr val="6E747A">
                      <a:alpha val="43000"/>
                    </a:srgbClr>
                  </a:outerShdw>
                </a:effectLst>
                <a:cs typeface="Times New Roman" panose="02020603050405020304" pitchFamily="18" charset="0"/>
              </a:rPr>
            </a:br>
            <a:r>
              <a:rPr lang="ro-RO" sz="3600" dirty="0" smtClean="0">
                <a:ln w="0"/>
                <a:effectLst>
                  <a:outerShdw blurRad="38100" dist="25400" dir="5400000" algn="ctr" rotWithShape="0">
                    <a:srgbClr val="6E747A">
                      <a:alpha val="43000"/>
                    </a:srgbClr>
                  </a:outerShdw>
                </a:effectLst>
                <a:cs typeface="Times New Roman" panose="02020603050405020304" pitchFamily="18" charset="0"/>
              </a:rPr>
              <a:t>,,</a:t>
            </a:r>
            <a:r>
              <a:rPr lang="ro-RO" sz="3600" dirty="0">
                <a:ln w="0"/>
                <a:effectLst>
                  <a:outerShdw blurRad="38100" dist="25400" dir="5400000" algn="ctr" rotWithShape="0">
                    <a:srgbClr val="6E747A">
                      <a:alpha val="43000"/>
                    </a:srgbClr>
                  </a:outerShdw>
                </a:effectLst>
                <a:cs typeface="Times New Roman" panose="02020603050405020304" pitchFamily="18" charset="0"/>
              </a:rPr>
              <a:t>EatWell- Aplicație pentru relația </a:t>
            </a:r>
            <a:r>
              <a:rPr lang="en-US" sz="3600" dirty="0">
                <a:ln w="0"/>
                <a:effectLst>
                  <a:outerShdw blurRad="38100" dist="25400" dir="5400000" algn="ctr" rotWithShape="0">
                    <a:srgbClr val="6E747A">
                      <a:alpha val="43000"/>
                    </a:srgbClr>
                  </a:outerShdw>
                </a:effectLst>
                <a:cs typeface="Times New Roman" panose="02020603050405020304" pitchFamily="18" charset="0"/>
              </a:rPr>
              <a:t/>
            </a:r>
            <a:br>
              <a:rPr lang="en-US" sz="3600" dirty="0">
                <a:ln w="0"/>
                <a:effectLst>
                  <a:outerShdw blurRad="38100" dist="25400" dir="5400000" algn="ctr" rotWithShape="0">
                    <a:srgbClr val="6E747A">
                      <a:alpha val="43000"/>
                    </a:srgbClr>
                  </a:outerShdw>
                </a:effectLst>
                <a:cs typeface="Times New Roman" panose="02020603050405020304" pitchFamily="18" charset="0"/>
              </a:rPr>
            </a:br>
            <a:r>
              <a:rPr lang="ro-RO" sz="3600" dirty="0">
                <a:ln w="0"/>
                <a:effectLst>
                  <a:outerShdw blurRad="38100" dist="25400" dir="5400000" algn="ctr" rotWithShape="0">
                    <a:srgbClr val="6E747A">
                      <a:alpha val="43000"/>
                    </a:srgbClr>
                  </a:outerShdw>
                </a:effectLst>
                <a:cs typeface="Times New Roman" panose="02020603050405020304" pitchFamily="18" charset="0"/>
              </a:rPr>
              <a:t>             nutritionist- client”</a:t>
            </a:r>
            <a:r>
              <a:rPr lang="en-US" sz="3600" dirty="0">
                <a:ln w="0"/>
                <a:effectLst>
                  <a:outerShdw blurRad="38100" dist="25400" dir="5400000" algn="ctr" rotWithShape="0">
                    <a:srgbClr val="6E747A">
                      <a:alpha val="43000"/>
                    </a:srgbClr>
                  </a:outerShdw>
                </a:effectLst>
                <a:cs typeface="Times New Roman" panose="02020603050405020304" pitchFamily="18" charset="0"/>
              </a:rPr>
              <a:t/>
            </a:r>
            <a:br>
              <a:rPr lang="en-US" sz="3600" dirty="0">
                <a:ln w="0"/>
                <a:effectLst>
                  <a:outerShdw blurRad="38100" dist="25400" dir="5400000" algn="ctr" rotWithShape="0">
                    <a:srgbClr val="6E747A">
                      <a:alpha val="43000"/>
                    </a:srgbClr>
                  </a:outerShdw>
                </a:effectLst>
                <a:cs typeface="Times New Roman" panose="02020603050405020304" pitchFamily="18" charset="0"/>
              </a:rPr>
            </a:br>
            <a:endParaRPr lang="en-US" sz="3600" dirty="0">
              <a:ln w="0"/>
              <a:effectLst>
                <a:outerShdw blurRad="38100" dist="25400" dir="5400000" algn="ctr" rotWithShape="0">
                  <a:srgbClr val="6E747A">
                    <a:alpha val="43000"/>
                  </a:srgbClr>
                </a:outerShdw>
              </a:effectLst>
              <a:cs typeface="Times New Roman" panose="02020603050405020304" pitchFamily="18" charset="0"/>
            </a:endParaRPr>
          </a:p>
        </p:txBody>
      </p:sp>
      <p:sp>
        <p:nvSpPr>
          <p:cNvPr id="3" name="Subtitle 2"/>
          <p:cNvSpPr>
            <a:spLocks noGrp="1"/>
          </p:cNvSpPr>
          <p:nvPr>
            <p:ph type="subTitle" idx="1"/>
          </p:nvPr>
        </p:nvSpPr>
        <p:spPr>
          <a:xfrm>
            <a:off x="1507067" y="4849719"/>
            <a:ext cx="7766936" cy="1096899"/>
          </a:xfrm>
        </p:spPr>
        <p:txBody>
          <a:bodyPr>
            <a:normAutofit/>
          </a:bodyPr>
          <a:lstStyle/>
          <a:p>
            <a:r>
              <a:rPr lang="ro-RO" b="1" dirty="0" smtClean="0">
                <a:latin typeface="+mj-lt"/>
                <a:cs typeface="Times New Roman" panose="02020603050405020304" pitchFamily="18" charset="0"/>
              </a:rPr>
              <a:t>Absolvent: Dominte Delia</a:t>
            </a:r>
          </a:p>
          <a:p>
            <a:r>
              <a:rPr lang="ro-RO" b="1" dirty="0" smtClean="0">
                <a:latin typeface="+mj-lt"/>
                <a:cs typeface="Times New Roman" panose="02020603050405020304" pitchFamily="18" charset="0"/>
              </a:rPr>
              <a:t>Coordonator științific: Pr. Florin Olariu</a:t>
            </a:r>
            <a:endParaRPr lang="en-US" dirty="0">
              <a:latin typeface="+mj-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27439" y="153921"/>
            <a:ext cx="1438781" cy="1347333"/>
          </a:xfrm>
          <a:prstGeom prst="rect">
            <a:avLst/>
          </a:prstGeom>
        </p:spPr>
      </p:pic>
      <p:sp>
        <p:nvSpPr>
          <p:cNvPr id="5" name="TextBox 4"/>
          <p:cNvSpPr txBox="1"/>
          <p:nvPr/>
        </p:nvSpPr>
        <p:spPr>
          <a:xfrm>
            <a:off x="2366220" y="365996"/>
            <a:ext cx="5235583" cy="1200329"/>
          </a:xfrm>
          <a:prstGeom prst="rect">
            <a:avLst/>
          </a:prstGeom>
          <a:noFill/>
        </p:spPr>
        <p:txBody>
          <a:bodyPr wrap="square" rtlCol="0">
            <a:spAutoFit/>
          </a:bodyPr>
          <a:lstStyle/>
          <a:p>
            <a:r>
              <a:rPr lang="ro-RO" dirty="0">
                <a:solidFill>
                  <a:schemeClr val="bg1">
                    <a:lumMod val="50000"/>
                  </a:schemeClr>
                </a:solidFill>
                <a:latin typeface="+mj-lt"/>
                <a:cs typeface="Times New Roman" panose="02020603050405020304" pitchFamily="18" charset="0"/>
              </a:rPr>
              <a:t> </a:t>
            </a:r>
            <a:endParaRPr lang="en-US" dirty="0">
              <a:solidFill>
                <a:schemeClr val="bg1">
                  <a:lumMod val="50000"/>
                </a:schemeClr>
              </a:solidFill>
              <a:latin typeface="+mj-lt"/>
              <a:cs typeface="Times New Roman" panose="02020603050405020304" pitchFamily="18" charset="0"/>
            </a:endParaRPr>
          </a:p>
          <a:p>
            <a:r>
              <a:rPr lang="ro-RO" dirty="0">
                <a:solidFill>
                  <a:schemeClr val="bg1">
                    <a:lumMod val="50000"/>
                  </a:schemeClr>
                </a:solidFill>
                <a:latin typeface="+mj-lt"/>
                <a:cs typeface="Times New Roman" panose="02020603050405020304" pitchFamily="18" charset="0"/>
              </a:rPr>
              <a:t> </a:t>
            </a:r>
            <a:endParaRPr lang="en-US" dirty="0">
              <a:solidFill>
                <a:schemeClr val="bg1">
                  <a:lumMod val="50000"/>
                </a:schemeClr>
              </a:solidFill>
              <a:latin typeface="+mj-lt"/>
              <a:cs typeface="Times New Roman" panose="02020603050405020304" pitchFamily="18" charset="0"/>
            </a:endParaRPr>
          </a:p>
          <a:p>
            <a:r>
              <a:rPr lang="ro-RO" b="1" dirty="0">
                <a:solidFill>
                  <a:schemeClr val="bg1">
                    <a:lumMod val="50000"/>
                  </a:schemeClr>
                </a:solidFill>
                <a:latin typeface="+mj-lt"/>
                <a:cs typeface="Times New Roman" panose="02020603050405020304" pitchFamily="18" charset="0"/>
              </a:rPr>
              <a:t>UNIVERSITATEA “ALEXANDRU IOAN CUZA” IAŞI </a:t>
            </a:r>
            <a:endParaRPr lang="en-US" dirty="0">
              <a:solidFill>
                <a:schemeClr val="bg1">
                  <a:lumMod val="50000"/>
                </a:schemeClr>
              </a:solidFill>
              <a:latin typeface="+mj-lt"/>
              <a:cs typeface="Times New Roman" panose="02020603050405020304" pitchFamily="18" charset="0"/>
            </a:endParaRPr>
          </a:p>
          <a:p>
            <a:r>
              <a:rPr lang="ro-RO" b="1" dirty="0">
                <a:solidFill>
                  <a:schemeClr val="bg1">
                    <a:lumMod val="50000"/>
                  </a:schemeClr>
                </a:solidFill>
                <a:latin typeface="+mj-lt"/>
                <a:cs typeface="Times New Roman" panose="02020603050405020304" pitchFamily="18" charset="0"/>
              </a:rPr>
              <a:t>FACULTATEA DE INFORMATICĂ </a:t>
            </a:r>
            <a:endParaRPr lang="en-US" dirty="0">
              <a:solidFill>
                <a:schemeClr val="bg1">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348274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23" y="758233"/>
            <a:ext cx="8596668" cy="700585"/>
          </a:xfrm>
        </p:spPr>
        <p:txBody>
          <a:bodyPr/>
          <a:lstStyle/>
          <a:p>
            <a:r>
              <a:rPr lang="ro-RO" dirty="0" smtClean="0">
                <a:solidFill>
                  <a:schemeClr val="tx1">
                    <a:lumMod val="75000"/>
                    <a:lumOff val="25000"/>
                  </a:schemeClr>
                </a:solidFill>
              </a:rPr>
              <a:t>Tehnologiile folosite</a:t>
            </a:r>
            <a:endParaRPr lang="en-US" dirty="0">
              <a:solidFill>
                <a:schemeClr val="tx1">
                  <a:lumMod val="75000"/>
                  <a:lumOff val="25000"/>
                </a:schemeClr>
              </a:solidFill>
            </a:endParaRPr>
          </a:p>
        </p:txBody>
      </p:sp>
      <p:sp>
        <p:nvSpPr>
          <p:cNvPr id="3" name="Text Placeholder 2"/>
          <p:cNvSpPr>
            <a:spLocks noGrp="1"/>
          </p:cNvSpPr>
          <p:nvPr>
            <p:ph type="body" idx="1"/>
          </p:nvPr>
        </p:nvSpPr>
        <p:spPr>
          <a:xfrm>
            <a:off x="677334" y="1886447"/>
            <a:ext cx="4185623" cy="576262"/>
          </a:xfrm>
        </p:spPr>
        <p:txBody>
          <a:bodyPr/>
          <a:lstStyle/>
          <a:p>
            <a:r>
              <a:rPr lang="ro-RO" dirty="0" smtClean="0"/>
              <a:t>Frontend:</a:t>
            </a:r>
            <a:endParaRPr lang="en-US" dirty="0"/>
          </a:p>
        </p:txBody>
      </p:sp>
      <p:sp>
        <p:nvSpPr>
          <p:cNvPr id="4" name="Content Placeholder 3"/>
          <p:cNvSpPr>
            <a:spLocks noGrp="1"/>
          </p:cNvSpPr>
          <p:nvPr>
            <p:ph sz="half" idx="2"/>
          </p:nvPr>
        </p:nvSpPr>
        <p:spPr>
          <a:xfrm>
            <a:off x="677334" y="2617383"/>
            <a:ext cx="4185623" cy="4154915"/>
          </a:xfrm>
        </p:spPr>
        <p:txBody>
          <a:bodyPr/>
          <a:lstStyle/>
          <a:p>
            <a:r>
              <a:rPr lang="ro-RO" dirty="0" smtClean="0"/>
              <a:t>HTML </a:t>
            </a:r>
          </a:p>
          <a:p>
            <a:r>
              <a:rPr lang="ro-RO" dirty="0" smtClean="0"/>
              <a:t>CSS</a:t>
            </a:r>
          </a:p>
          <a:p>
            <a:r>
              <a:rPr lang="ro-RO" dirty="0" smtClean="0"/>
              <a:t>W3.CSS</a:t>
            </a:r>
          </a:p>
          <a:p>
            <a:r>
              <a:rPr lang="ro-RO" dirty="0" smtClean="0"/>
              <a:t>JQuery</a:t>
            </a:r>
          </a:p>
          <a:p>
            <a:r>
              <a:rPr lang="ro-RO" dirty="0" smtClean="0"/>
              <a:t>Toastr</a:t>
            </a:r>
            <a:endParaRPr lang="en-US" dirty="0"/>
          </a:p>
        </p:txBody>
      </p:sp>
      <p:sp>
        <p:nvSpPr>
          <p:cNvPr id="5" name="Text Placeholder 4"/>
          <p:cNvSpPr>
            <a:spLocks noGrp="1"/>
          </p:cNvSpPr>
          <p:nvPr>
            <p:ph type="body" sz="quarter" idx="3"/>
          </p:nvPr>
        </p:nvSpPr>
        <p:spPr>
          <a:xfrm>
            <a:off x="5088384" y="1886447"/>
            <a:ext cx="4185618" cy="576262"/>
          </a:xfrm>
        </p:spPr>
        <p:txBody>
          <a:bodyPr/>
          <a:lstStyle/>
          <a:p>
            <a:r>
              <a:rPr lang="ro-RO" dirty="0" smtClean="0"/>
              <a:t>Backend:</a:t>
            </a:r>
            <a:endParaRPr lang="en-US" dirty="0"/>
          </a:p>
        </p:txBody>
      </p:sp>
      <p:sp>
        <p:nvSpPr>
          <p:cNvPr id="6" name="Content Placeholder 5"/>
          <p:cNvSpPr>
            <a:spLocks noGrp="1"/>
          </p:cNvSpPr>
          <p:nvPr>
            <p:ph sz="quarter" idx="4"/>
          </p:nvPr>
        </p:nvSpPr>
        <p:spPr>
          <a:xfrm>
            <a:off x="5088384" y="2617382"/>
            <a:ext cx="4185617" cy="4154915"/>
          </a:xfrm>
        </p:spPr>
        <p:txBody>
          <a:bodyPr/>
          <a:lstStyle/>
          <a:p>
            <a:r>
              <a:rPr lang="ro-RO" dirty="0" smtClean="0"/>
              <a:t>JavaScript</a:t>
            </a:r>
          </a:p>
          <a:p>
            <a:r>
              <a:rPr lang="ro-RO" dirty="0" smtClean="0"/>
              <a:t>Firebase</a:t>
            </a:r>
          </a:p>
          <a:p>
            <a:r>
              <a:rPr lang="ro-RO" dirty="0" smtClean="0"/>
              <a:t>Node.JS</a:t>
            </a:r>
          </a:p>
          <a:p>
            <a:r>
              <a:rPr lang="ro-RO" dirty="0" smtClean="0"/>
              <a:t>Socket.io</a:t>
            </a:r>
          </a:p>
          <a:p>
            <a:r>
              <a:rPr lang="ro-RO" dirty="0" smtClean="0"/>
              <a:t>Express.JS</a:t>
            </a:r>
          </a:p>
          <a:p>
            <a:r>
              <a:rPr lang="ro-RO" dirty="0" smtClean="0"/>
              <a:t>JavaScript Cookie</a:t>
            </a:r>
            <a:endParaRPr lang="en-US" dirty="0"/>
          </a:p>
        </p:txBody>
      </p:sp>
    </p:spTree>
    <p:extLst>
      <p:ext uri="{BB962C8B-B14F-4D97-AF65-F5344CB8AC3E}">
        <p14:creationId xmlns:p14="http://schemas.microsoft.com/office/powerpoint/2010/main" val="349229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4" y="6054451"/>
            <a:ext cx="8596668" cy="1320800"/>
          </a:xfrm>
        </p:spPr>
        <p:txBody>
          <a:bodyPr>
            <a:normAutofit/>
          </a:bodyPr>
          <a:lstStyle/>
          <a:p>
            <a:r>
              <a:rPr lang="ro-RO" sz="2800" dirty="0" smtClean="0">
                <a:solidFill>
                  <a:schemeClr val="tx1">
                    <a:lumMod val="75000"/>
                    <a:lumOff val="25000"/>
                  </a:schemeClr>
                </a:solidFill>
              </a:rPr>
              <a:t>Diagrama de clasă</a:t>
            </a:r>
            <a:endParaRPr lang="en-US" sz="28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15" y="215166"/>
            <a:ext cx="11259404" cy="5906347"/>
          </a:xfrm>
        </p:spPr>
      </p:pic>
    </p:spTree>
    <p:extLst>
      <p:ext uri="{BB962C8B-B14F-4D97-AF65-F5344CB8AC3E}">
        <p14:creationId xmlns:p14="http://schemas.microsoft.com/office/powerpoint/2010/main" val="1664394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4. Demo</a:t>
            </a:r>
            <a:endParaRPr lang="en-US" dirty="0"/>
          </a:p>
        </p:txBody>
      </p:sp>
      <p:sp>
        <p:nvSpPr>
          <p:cNvPr id="3" name="Content Placeholder 2"/>
          <p:cNvSpPr>
            <a:spLocks noGrp="1"/>
          </p:cNvSpPr>
          <p:nvPr>
            <p:ph idx="1"/>
          </p:nvPr>
        </p:nvSpPr>
        <p:spPr/>
        <p:txBody>
          <a:bodyPr/>
          <a:lstStyle/>
          <a:p>
            <a:r>
              <a:rPr lang="ro-RO" dirty="0" smtClean="0"/>
              <a:t>Filmuleț nutritionist setează meniu și creează o programare</a:t>
            </a:r>
          </a:p>
          <a:p>
            <a:r>
              <a:rPr lang="ro-RO" dirty="0" smtClean="0"/>
              <a:t>Filmuleț client acceptă programarea, finalizează meniul</a:t>
            </a:r>
          </a:p>
          <a:p>
            <a:r>
              <a:rPr lang="ro-RO" dirty="0" smtClean="0"/>
              <a:t>Filmuleț chat live</a:t>
            </a:r>
            <a:endParaRPr lang="en-US" dirty="0"/>
          </a:p>
        </p:txBody>
      </p:sp>
    </p:spTree>
    <p:extLst>
      <p:ext uri="{BB962C8B-B14F-4D97-AF65-F5344CB8AC3E}">
        <p14:creationId xmlns:p14="http://schemas.microsoft.com/office/powerpoint/2010/main" val="253270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5. Concluziile Lucrării</a:t>
            </a:r>
            <a:endParaRPr lang="en-US" dirty="0"/>
          </a:p>
        </p:txBody>
      </p:sp>
      <p:sp>
        <p:nvSpPr>
          <p:cNvPr id="3" name="Content Placeholder 2"/>
          <p:cNvSpPr>
            <a:spLocks noGrp="1"/>
          </p:cNvSpPr>
          <p:nvPr>
            <p:ph idx="1"/>
          </p:nvPr>
        </p:nvSpPr>
        <p:spPr/>
        <p:txBody>
          <a:bodyPr>
            <a:normAutofit/>
          </a:bodyPr>
          <a:lstStyle/>
          <a:p>
            <a:pPr marL="0" indent="0">
              <a:buNone/>
            </a:pPr>
            <a:r>
              <a:rPr lang="ro-RO" sz="2400" dirty="0" smtClean="0"/>
              <a:t>     </a:t>
            </a:r>
            <a:r>
              <a:rPr lang="en-US" sz="2400" dirty="0" err="1" smtClean="0"/>
              <a:t>Aplicația</a:t>
            </a:r>
            <a:r>
              <a:rPr lang="en-US" sz="2400" dirty="0" smtClean="0"/>
              <a:t> </a:t>
            </a:r>
            <a:r>
              <a:rPr lang="en-US" sz="2400" dirty="0"/>
              <a:t>„</a:t>
            </a:r>
            <a:r>
              <a:rPr lang="en-US" sz="2400" dirty="0" err="1"/>
              <a:t>EatWell</a:t>
            </a:r>
            <a:r>
              <a:rPr lang="en-US" sz="2400" dirty="0"/>
              <a:t>” a </a:t>
            </a:r>
            <a:r>
              <a:rPr lang="en-US" sz="2400" dirty="0" err="1"/>
              <a:t>fost</a:t>
            </a:r>
            <a:r>
              <a:rPr lang="en-US" sz="2400" dirty="0"/>
              <a:t> </a:t>
            </a:r>
            <a:r>
              <a:rPr lang="en-US" sz="2400" dirty="0" err="1"/>
              <a:t>construită</a:t>
            </a:r>
            <a:r>
              <a:rPr lang="en-US" sz="2400" dirty="0"/>
              <a:t> cu </a:t>
            </a:r>
            <a:r>
              <a:rPr lang="en-US" sz="2400" dirty="0" err="1"/>
              <a:t>scopul</a:t>
            </a:r>
            <a:r>
              <a:rPr lang="en-US" sz="2400" dirty="0"/>
              <a:t> de a </a:t>
            </a:r>
            <a:r>
              <a:rPr lang="en-US" sz="2400" dirty="0" err="1"/>
              <a:t>oferi</a:t>
            </a:r>
            <a:r>
              <a:rPr lang="en-US" sz="2400" dirty="0"/>
              <a:t> </a:t>
            </a:r>
            <a:r>
              <a:rPr lang="en-US" sz="2400" dirty="0" err="1"/>
              <a:t>medicilor</a:t>
            </a:r>
            <a:r>
              <a:rPr lang="en-US" sz="2400" dirty="0"/>
              <a:t> </a:t>
            </a:r>
            <a:r>
              <a:rPr lang="en-US" sz="2400" dirty="0" err="1"/>
              <a:t>nutriționiști</a:t>
            </a:r>
            <a:r>
              <a:rPr lang="en-US" sz="2400" dirty="0"/>
              <a:t>, o </a:t>
            </a:r>
            <a:r>
              <a:rPr lang="en-US" sz="2400" dirty="0" err="1"/>
              <a:t>aplicație</a:t>
            </a:r>
            <a:r>
              <a:rPr lang="en-US" sz="2400" dirty="0"/>
              <a:t> </a:t>
            </a:r>
            <a:r>
              <a:rPr lang="en-US" sz="2400" dirty="0" err="1"/>
              <a:t>în</a:t>
            </a:r>
            <a:r>
              <a:rPr lang="en-US" sz="2400" dirty="0"/>
              <a:t> </a:t>
            </a:r>
            <a:r>
              <a:rPr lang="en-US" sz="2400" dirty="0" err="1"/>
              <a:t>cadrul</a:t>
            </a:r>
            <a:r>
              <a:rPr lang="en-US" sz="2400" dirty="0"/>
              <a:t> </a:t>
            </a:r>
            <a:r>
              <a:rPr lang="en-US" sz="2400" dirty="0" err="1"/>
              <a:t>căruia</a:t>
            </a:r>
            <a:r>
              <a:rPr lang="en-US" sz="2400" dirty="0"/>
              <a:t> </a:t>
            </a:r>
            <a:r>
              <a:rPr lang="en-US" sz="2400" dirty="0" err="1"/>
              <a:t>să</a:t>
            </a:r>
            <a:r>
              <a:rPr lang="en-US" sz="2400" dirty="0"/>
              <a:t> </a:t>
            </a:r>
            <a:r>
              <a:rPr lang="en-US" sz="2400" dirty="0" err="1"/>
              <a:t>găsescă</a:t>
            </a:r>
            <a:r>
              <a:rPr lang="en-US" sz="2400" dirty="0"/>
              <a:t> </a:t>
            </a:r>
            <a:r>
              <a:rPr lang="en-US" sz="2400" dirty="0" err="1"/>
              <a:t>toate</a:t>
            </a:r>
            <a:r>
              <a:rPr lang="en-US" sz="2400" dirty="0"/>
              <a:t> </a:t>
            </a:r>
            <a:r>
              <a:rPr lang="en-US" sz="2400" dirty="0" err="1"/>
              <a:t>funcționalitățile</a:t>
            </a:r>
            <a:r>
              <a:rPr lang="en-US" sz="2400" dirty="0"/>
              <a:t> </a:t>
            </a:r>
            <a:r>
              <a:rPr lang="en-US" sz="2400" dirty="0" err="1"/>
              <a:t>necesare</a:t>
            </a:r>
            <a:r>
              <a:rPr lang="en-US" sz="2400" dirty="0"/>
              <a:t> </a:t>
            </a:r>
            <a:r>
              <a:rPr lang="en-US" sz="2400" dirty="0" err="1"/>
              <a:t>pentru</a:t>
            </a:r>
            <a:r>
              <a:rPr lang="en-US" sz="2400" dirty="0"/>
              <a:t> a </a:t>
            </a:r>
            <a:r>
              <a:rPr lang="en-US" sz="2400" dirty="0" err="1"/>
              <a:t>gestiona</a:t>
            </a:r>
            <a:r>
              <a:rPr lang="en-US" sz="2400" dirty="0"/>
              <a:t> </a:t>
            </a:r>
            <a:r>
              <a:rPr lang="en-US" sz="2400" dirty="0" err="1" smtClean="0"/>
              <a:t>clienții</a:t>
            </a:r>
            <a:r>
              <a:rPr lang="ro-RO" sz="2400" dirty="0" smtClean="0"/>
              <a:t>, programările</a:t>
            </a:r>
            <a:r>
              <a:rPr lang="ro-RO" sz="2400" dirty="0"/>
              <a:t> </a:t>
            </a:r>
            <a:r>
              <a:rPr lang="en-US" sz="2400" dirty="0" err="1" smtClean="0"/>
              <a:t>și</a:t>
            </a:r>
            <a:r>
              <a:rPr lang="en-US" sz="2400" dirty="0" smtClean="0"/>
              <a:t> </a:t>
            </a:r>
            <a:r>
              <a:rPr lang="en-US" sz="2400" dirty="0" err="1"/>
              <a:t>planurile</a:t>
            </a:r>
            <a:r>
              <a:rPr lang="en-US" sz="2400" dirty="0"/>
              <a:t> </a:t>
            </a:r>
            <a:r>
              <a:rPr lang="en-US" sz="2400" dirty="0" err="1" smtClean="0"/>
              <a:t>alimentare</a:t>
            </a:r>
            <a:r>
              <a:rPr lang="ro-RO" sz="2400" dirty="0"/>
              <a:t>.</a:t>
            </a:r>
            <a:r>
              <a:rPr lang="en-US" sz="2400" dirty="0" smtClean="0"/>
              <a:t> </a:t>
            </a:r>
            <a:r>
              <a:rPr lang="ro-RO" sz="2400" dirty="0"/>
              <a:t>T</a:t>
            </a:r>
            <a:r>
              <a:rPr lang="en-US" sz="2400" dirty="0" err="1" smtClean="0"/>
              <a:t>otodată</a:t>
            </a:r>
            <a:r>
              <a:rPr lang="ro-RO" sz="2400" dirty="0" smtClean="0"/>
              <a:t> aplicația</a:t>
            </a:r>
            <a:r>
              <a:rPr lang="en-US" sz="2400" dirty="0" smtClean="0"/>
              <a:t> </a:t>
            </a:r>
            <a:r>
              <a:rPr lang="en-US" sz="2400" dirty="0" err="1"/>
              <a:t>oferă</a:t>
            </a:r>
            <a:r>
              <a:rPr lang="en-US" sz="2400" dirty="0"/>
              <a:t> </a:t>
            </a:r>
            <a:r>
              <a:rPr lang="en-US" sz="2400" dirty="0" err="1"/>
              <a:t>clienților</a:t>
            </a:r>
            <a:r>
              <a:rPr lang="en-US" sz="2400" dirty="0"/>
              <a:t> o </a:t>
            </a:r>
            <a:r>
              <a:rPr lang="en-US" sz="2400" dirty="0" err="1"/>
              <a:t>modalitate</a:t>
            </a:r>
            <a:r>
              <a:rPr lang="en-US" sz="2400" dirty="0"/>
              <a:t> </a:t>
            </a:r>
            <a:r>
              <a:rPr lang="en-US" sz="2400" dirty="0" err="1"/>
              <a:t>simplă</a:t>
            </a:r>
            <a:r>
              <a:rPr lang="en-US" sz="2400" dirty="0"/>
              <a:t>, </a:t>
            </a:r>
            <a:r>
              <a:rPr lang="en-US" sz="2400" dirty="0" err="1"/>
              <a:t>dar</a:t>
            </a:r>
            <a:r>
              <a:rPr lang="en-US" sz="2400" dirty="0"/>
              <a:t> </a:t>
            </a:r>
            <a:r>
              <a:rPr lang="en-US" sz="2400" dirty="0" err="1"/>
              <a:t>eficientă</a:t>
            </a:r>
            <a:r>
              <a:rPr lang="en-US" sz="2400" dirty="0"/>
              <a:t>, de a-</a:t>
            </a:r>
            <a:r>
              <a:rPr lang="en-US" sz="2400" dirty="0" err="1"/>
              <a:t>și</a:t>
            </a:r>
            <a:r>
              <a:rPr lang="en-US" sz="2400" dirty="0"/>
              <a:t> </a:t>
            </a:r>
            <a:r>
              <a:rPr lang="en-US" sz="2400" dirty="0" err="1"/>
              <a:t>atinge</a:t>
            </a:r>
            <a:r>
              <a:rPr lang="en-US" sz="2400" dirty="0"/>
              <a:t> </a:t>
            </a:r>
            <a:r>
              <a:rPr lang="en-US" sz="2400" dirty="0" err="1"/>
              <a:t>obiectivele</a:t>
            </a:r>
            <a:r>
              <a:rPr lang="en-US" sz="2400" dirty="0"/>
              <a:t>.</a:t>
            </a:r>
          </a:p>
          <a:p>
            <a:pPr marL="0" indent="0">
              <a:buNone/>
            </a:pPr>
            <a:endParaRPr lang="en-US" sz="2400" dirty="0"/>
          </a:p>
        </p:txBody>
      </p:sp>
    </p:spTree>
    <p:extLst>
      <p:ext uri="{BB962C8B-B14F-4D97-AF65-F5344CB8AC3E}">
        <p14:creationId xmlns:p14="http://schemas.microsoft.com/office/powerpoint/2010/main" val="3327870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4" y="1592238"/>
            <a:ext cx="8687148" cy="5531893"/>
          </a:xfrm>
        </p:spPr>
        <p:txBody>
          <a:bodyPr>
            <a:noAutofit/>
          </a:bodyPr>
          <a:lstStyle/>
          <a:p>
            <a:r>
              <a:rPr lang="ro-RO" sz="2400" dirty="0" smtClean="0">
                <a:solidFill>
                  <a:schemeClr val="bg2">
                    <a:lumMod val="25000"/>
                  </a:schemeClr>
                </a:solidFill>
                <a:latin typeface="+mn-lt"/>
              </a:rPr>
              <a:t>     </a:t>
            </a:r>
            <a:r>
              <a:rPr lang="en-US" sz="2400" dirty="0" err="1" smtClean="0">
                <a:solidFill>
                  <a:schemeClr val="bg2">
                    <a:lumMod val="25000"/>
                  </a:schemeClr>
                </a:solidFill>
                <a:latin typeface="+mn-lt"/>
              </a:rPr>
              <a:t>Punânând</a:t>
            </a:r>
            <a:r>
              <a:rPr lang="en-US" sz="2400" dirty="0" smtClean="0">
                <a:solidFill>
                  <a:schemeClr val="bg2">
                    <a:lumMod val="25000"/>
                  </a:schemeClr>
                </a:solidFill>
                <a:latin typeface="+mn-lt"/>
              </a:rPr>
              <a:t> </a:t>
            </a:r>
            <a:r>
              <a:rPr lang="en-US" sz="2400" dirty="0" err="1">
                <a:solidFill>
                  <a:schemeClr val="bg2">
                    <a:lumMod val="25000"/>
                  </a:schemeClr>
                </a:solidFill>
                <a:latin typeface="+mn-lt"/>
              </a:rPr>
              <a:t>accentul</a:t>
            </a:r>
            <a:r>
              <a:rPr lang="en-US" sz="2400" dirty="0">
                <a:solidFill>
                  <a:schemeClr val="bg2">
                    <a:lumMod val="25000"/>
                  </a:schemeClr>
                </a:solidFill>
                <a:latin typeface="+mn-lt"/>
              </a:rPr>
              <a:t> </a:t>
            </a:r>
            <a:r>
              <a:rPr lang="en-US" sz="2400" dirty="0" err="1">
                <a:solidFill>
                  <a:schemeClr val="bg2">
                    <a:lumMod val="25000"/>
                  </a:schemeClr>
                </a:solidFill>
                <a:latin typeface="+mn-lt"/>
              </a:rPr>
              <a:t>pe</a:t>
            </a:r>
            <a:r>
              <a:rPr lang="en-US" sz="2400" dirty="0">
                <a:solidFill>
                  <a:schemeClr val="bg2">
                    <a:lumMod val="25000"/>
                  </a:schemeClr>
                </a:solidFill>
                <a:latin typeface="+mn-lt"/>
              </a:rPr>
              <a:t> </a:t>
            </a:r>
            <a:r>
              <a:rPr lang="en-US" sz="2400" dirty="0" err="1">
                <a:solidFill>
                  <a:schemeClr val="bg2">
                    <a:lumMod val="25000"/>
                  </a:schemeClr>
                </a:solidFill>
                <a:latin typeface="+mn-lt"/>
              </a:rPr>
              <a:t>relația</a:t>
            </a:r>
            <a:r>
              <a:rPr lang="en-US" sz="2400" dirty="0">
                <a:solidFill>
                  <a:schemeClr val="bg2">
                    <a:lumMod val="25000"/>
                  </a:schemeClr>
                </a:solidFill>
                <a:latin typeface="+mn-lt"/>
              </a:rPr>
              <a:t> </a:t>
            </a:r>
            <a:r>
              <a:rPr lang="en-US" sz="2400" dirty="0" err="1">
                <a:solidFill>
                  <a:schemeClr val="bg2">
                    <a:lumMod val="25000"/>
                  </a:schemeClr>
                </a:solidFill>
                <a:latin typeface="+mn-lt"/>
              </a:rPr>
              <a:t>unu</a:t>
            </a:r>
            <a:r>
              <a:rPr lang="en-US" sz="2400" dirty="0">
                <a:solidFill>
                  <a:schemeClr val="bg2">
                    <a:lumMod val="25000"/>
                  </a:schemeClr>
                </a:solidFill>
                <a:latin typeface="+mn-lt"/>
              </a:rPr>
              <a:t>-la-</a:t>
            </a:r>
            <a:r>
              <a:rPr lang="en-US" sz="2400" dirty="0" err="1">
                <a:solidFill>
                  <a:schemeClr val="bg2">
                    <a:lumMod val="25000"/>
                  </a:schemeClr>
                </a:solidFill>
                <a:latin typeface="+mn-lt"/>
              </a:rPr>
              <a:t>unu</a:t>
            </a:r>
            <a:r>
              <a:rPr lang="en-US" sz="2400" dirty="0">
                <a:solidFill>
                  <a:schemeClr val="bg2">
                    <a:lumMod val="25000"/>
                  </a:schemeClr>
                </a:solidFill>
                <a:latin typeface="+mn-lt"/>
              </a:rPr>
              <a:t>, </a:t>
            </a:r>
            <a:r>
              <a:rPr lang="en-US" sz="2400" dirty="0" err="1">
                <a:solidFill>
                  <a:schemeClr val="bg2">
                    <a:lumMod val="25000"/>
                  </a:schemeClr>
                </a:solidFill>
                <a:latin typeface="+mn-lt"/>
              </a:rPr>
              <a:t>aplicația</a:t>
            </a:r>
            <a:r>
              <a:rPr lang="en-US" sz="2400" dirty="0">
                <a:solidFill>
                  <a:schemeClr val="bg2">
                    <a:lumMod val="25000"/>
                  </a:schemeClr>
                </a:solidFill>
                <a:latin typeface="+mn-lt"/>
              </a:rPr>
              <a:t> </a:t>
            </a:r>
            <a:r>
              <a:rPr lang="en-US" sz="2400" dirty="0" err="1">
                <a:solidFill>
                  <a:schemeClr val="bg2">
                    <a:lumMod val="25000"/>
                  </a:schemeClr>
                </a:solidFill>
                <a:latin typeface="+mn-lt"/>
              </a:rPr>
              <a:t>susține</a:t>
            </a:r>
            <a:r>
              <a:rPr lang="en-US" sz="2400" dirty="0">
                <a:solidFill>
                  <a:schemeClr val="bg2">
                    <a:lumMod val="25000"/>
                  </a:schemeClr>
                </a:solidFill>
                <a:latin typeface="+mn-lt"/>
              </a:rPr>
              <a:t> </a:t>
            </a:r>
            <a:r>
              <a:rPr lang="en-US" sz="2400" dirty="0" err="1">
                <a:solidFill>
                  <a:schemeClr val="bg2">
                    <a:lumMod val="25000"/>
                  </a:schemeClr>
                </a:solidFill>
                <a:latin typeface="+mn-lt"/>
              </a:rPr>
              <a:t>personalizarea</a:t>
            </a:r>
            <a:r>
              <a:rPr lang="en-US" sz="2400" dirty="0">
                <a:solidFill>
                  <a:schemeClr val="bg2">
                    <a:lumMod val="25000"/>
                  </a:schemeClr>
                </a:solidFill>
                <a:latin typeface="+mn-lt"/>
              </a:rPr>
              <a:t> </a:t>
            </a:r>
            <a:r>
              <a:rPr lang="en-US" sz="2400" dirty="0" err="1">
                <a:solidFill>
                  <a:schemeClr val="bg2">
                    <a:lumMod val="25000"/>
                  </a:schemeClr>
                </a:solidFill>
                <a:latin typeface="+mn-lt"/>
              </a:rPr>
              <a:t>fiecărui</a:t>
            </a:r>
            <a:r>
              <a:rPr lang="en-US" sz="2400" dirty="0">
                <a:solidFill>
                  <a:schemeClr val="bg2">
                    <a:lumMod val="25000"/>
                  </a:schemeClr>
                </a:solidFill>
                <a:latin typeface="+mn-lt"/>
              </a:rPr>
              <a:t> plan </a:t>
            </a:r>
            <a:r>
              <a:rPr lang="en-US" sz="2400" dirty="0" err="1">
                <a:solidFill>
                  <a:schemeClr val="bg2">
                    <a:lumMod val="25000"/>
                  </a:schemeClr>
                </a:solidFill>
                <a:latin typeface="+mn-lt"/>
              </a:rPr>
              <a:t>alimentar</a:t>
            </a:r>
            <a:r>
              <a:rPr lang="en-US" sz="2400" dirty="0">
                <a:solidFill>
                  <a:schemeClr val="bg2">
                    <a:lumMod val="25000"/>
                  </a:schemeClr>
                </a:solidFill>
                <a:latin typeface="+mn-lt"/>
              </a:rPr>
              <a:t> </a:t>
            </a:r>
            <a:r>
              <a:rPr lang="en-US" sz="2400" dirty="0" err="1">
                <a:solidFill>
                  <a:schemeClr val="bg2">
                    <a:lumMod val="25000"/>
                  </a:schemeClr>
                </a:solidFill>
                <a:latin typeface="+mn-lt"/>
              </a:rPr>
              <a:t>în</a:t>
            </a:r>
            <a:r>
              <a:rPr lang="en-US" sz="2400" dirty="0">
                <a:solidFill>
                  <a:schemeClr val="bg2">
                    <a:lumMod val="25000"/>
                  </a:schemeClr>
                </a:solidFill>
                <a:latin typeface="+mn-lt"/>
              </a:rPr>
              <a:t> </a:t>
            </a:r>
            <a:r>
              <a:rPr lang="en-US" sz="2400" dirty="0" err="1">
                <a:solidFill>
                  <a:schemeClr val="bg2">
                    <a:lumMod val="25000"/>
                  </a:schemeClr>
                </a:solidFill>
                <a:latin typeface="+mn-lt"/>
              </a:rPr>
              <a:t>funcție</a:t>
            </a:r>
            <a:r>
              <a:rPr lang="en-US" sz="2400" dirty="0">
                <a:solidFill>
                  <a:schemeClr val="bg2">
                    <a:lumMod val="25000"/>
                  </a:schemeClr>
                </a:solidFill>
                <a:latin typeface="+mn-lt"/>
              </a:rPr>
              <a:t> de </a:t>
            </a:r>
            <a:r>
              <a:rPr lang="en-US" sz="2400" dirty="0" err="1">
                <a:solidFill>
                  <a:schemeClr val="bg2">
                    <a:lumMod val="25000"/>
                  </a:schemeClr>
                </a:solidFill>
                <a:latin typeface="+mn-lt"/>
              </a:rPr>
              <a:t>starea</a:t>
            </a:r>
            <a:r>
              <a:rPr lang="en-US" sz="2400" dirty="0">
                <a:solidFill>
                  <a:schemeClr val="bg2">
                    <a:lumMod val="25000"/>
                  </a:schemeClr>
                </a:solidFill>
                <a:latin typeface="+mn-lt"/>
              </a:rPr>
              <a:t> de </a:t>
            </a:r>
            <a:r>
              <a:rPr lang="en-US" sz="2400" dirty="0" err="1">
                <a:solidFill>
                  <a:schemeClr val="bg2">
                    <a:lumMod val="25000"/>
                  </a:schemeClr>
                </a:solidFill>
                <a:latin typeface="+mn-lt"/>
              </a:rPr>
              <a:t>sănătate</a:t>
            </a:r>
            <a:r>
              <a:rPr lang="en-US" sz="2400" dirty="0">
                <a:solidFill>
                  <a:schemeClr val="bg2">
                    <a:lumMod val="25000"/>
                  </a:schemeClr>
                </a:solidFill>
                <a:latin typeface="+mn-lt"/>
              </a:rPr>
              <a:t>, </a:t>
            </a:r>
            <a:r>
              <a:rPr lang="en-US" sz="2400" dirty="0" err="1">
                <a:solidFill>
                  <a:schemeClr val="bg2">
                    <a:lumMod val="25000"/>
                  </a:schemeClr>
                </a:solidFill>
                <a:latin typeface="+mn-lt"/>
              </a:rPr>
              <a:t>trecutul</a:t>
            </a:r>
            <a:r>
              <a:rPr lang="en-US" sz="2400" dirty="0">
                <a:solidFill>
                  <a:schemeClr val="bg2">
                    <a:lumMod val="25000"/>
                  </a:schemeClr>
                </a:solidFill>
                <a:latin typeface="+mn-lt"/>
              </a:rPr>
              <a:t> medical, </a:t>
            </a:r>
            <a:r>
              <a:rPr lang="en-US" sz="2400" dirty="0" err="1">
                <a:solidFill>
                  <a:schemeClr val="bg2">
                    <a:lumMod val="25000"/>
                  </a:schemeClr>
                </a:solidFill>
                <a:latin typeface="+mn-lt"/>
              </a:rPr>
              <a:t>și</a:t>
            </a:r>
            <a:r>
              <a:rPr lang="en-US" sz="2400" dirty="0">
                <a:solidFill>
                  <a:schemeClr val="bg2">
                    <a:lumMod val="25000"/>
                  </a:schemeClr>
                </a:solidFill>
                <a:latin typeface="+mn-lt"/>
              </a:rPr>
              <a:t> </a:t>
            </a:r>
            <a:r>
              <a:rPr lang="en-US" sz="2400" dirty="0" err="1">
                <a:solidFill>
                  <a:schemeClr val="bg2">
                    <a:lumMod val="25000"/>
                  </a:schemeClr>
                </a:solidFill>
                <a:latin typeface="+mn-lt"/>
              </a:rPr>
              <a:t>scopurile</a:t>
            </a:r>
            <a:r>
              <a:rPr lang="en-US" sz="2400" dirty="0">
                <a:solidFill>
                  <a:schemeClr val="bg2">
                    <a:lumMod val="25000"/>
                  </a:schemeClr>
                </a:solidFill>
                <a:latin typeface="+mn-lt"/>
              </a:rPr>
              <a:t> la care </a:t>
            </a:r>
            <a:r>
              <a:rPr lang="en-US" sz="2400" dirty="0" err="1">
                <a:solidFill>
                  <a:schemeClr val="bg2">
                    <a:lumMod val="25000"/>
                  </a:schemeClr>
                </a:solidFill>
                <a:latin typeface="+mn-lt"/>
              </a:rPr>
              <a:t>dorește</a:t>
            </a:r>
            <a:r>
              <a:rPr lang="en-US" sz="2400" dirty="0">
                <a:solidFill>
                  <a:schemeClr val="bg2">
                    <a:lumMod val="25000"/>
                  </a:schemeClr>
                </a:solidFill>
                <a:latin typeface="+mn-lt"/>
              </a:rPr>
              <a:t> </a:t>
            </a:r>
            <a:r>
              <a:rPr lang="en-US" sz="2400" dirty="0" err="1">
                <a:solidFill>
                  <a:schemeClr val="bg2">
                    <a:lumMod val="25000"/>
                  </a:schemeClr>
                </a:solidFill>
                <a:latin typeface="+mn-lt"/>
              </a:rPr>
              <a:t>clientul</a:t>
            </a:r>
            <a:r>
              <a:rPr lang="en-US" sz="2400" dirty="0">
                <a:solidFill>
                  <a:schemeClr val="bg2">
                    <a:lumMod val="25000"/>
                  </a:schemeClr>
                </a:solidFill>
                <a:latin typeface="+mn-lt"/>
              </a:rPr>
              <a:t> </a:t>
            </a:r>
            <a:r>
              <a:rPr lang="en-US" sz="2400" dirty="0" err="1">
                <a:solidFill>
                  <a:schemeClr val="bg2">
                    <a:lumMod val="25000"/>
                  </a:schemeClr>
                </a:solidFill>
                <a:latin typeface="+mn-lt"/>
              </a:rPr>
              <a:t>să</a:t>
            </a:r>
            <a:r>
              <a:rPr lang="en-US" sz="2400" dirty="0">
                <a:solidFill>
                  <a:schemeClr val="bg2">
                    <a:lumMod val="25000"/>
                  </a:schemeClr>
                </a:solidFill>
                <a:latin typeface="+mn-lt"/>
              </a:rPr>
              <a:t> </a:t>
            </a:r>
            <a:r>
              <a:rPr lang="en-US" sz="2400" dirty="0" err="1">
                <a:solidFill>
                  <a:schemeClr val="bg2">
                    <a:lumMod val="25000"/>
                  </a:schemeClr>
                </a:solidFill>
                <a:latin typeface="+mn-lt"/>
              </a:rPr>
              <a:t>ajungă</a:t>
            </a:r>
            <a:r>
              <a:rPr lang="en-US" sz="2400" dirty="0">
                <a:solidFill>
                  <a:schemeClr val="bg2">
                    <a:lumMod val="25000"/>
                  </a:schemeClr>
                </a:solidFill>
                <a:latin typeface="+mn-lt"/>
              </a:rPr>
              <a:t>. </a:t>
            </a:r>
            <a:r>
              <a:rPr lang="en-US" sz="2400" dirty="0" err="1">
                <a:solidFill>
                  <a:schemeClr val="bg2">
                    <a:lumMod val="25000"/>
                  </a:schemeClr>
                </a:solidFill>
                <a:latin typeface="+mn-lt"/>
              </a:rPr>
              <a:t>Oferă</a:t>
            </a:r>
            <a:r>
              <a:rPr lang="en-US" sz="2400" dirty="0">
                <a:solidFill>
                  <a:schemeClr val="bg2">
                    <a:lumMod val="25000"/>
                  </a:schemeClr>
                </a:solidFill>
                <a:latin typeface="+mn-lt"/>
              </a:rPr>
              <a:t> </a:t>
            </a:r>
            <a:r>
              <a:rPr lang="en-US" sz="2400" dirty="0" err="1">
                <a:solidFill>
                  <a:schemeClr val="bg2">
                    <a:lumMod val="25000"/>
                  </a:schemeClr>
                </a:solidFill>
                <a:latin typeface="+mn-lt"/>
              </a:rPr>
              <a:t>posibilitatea</a:t>
            </a:r>
            <a:r>
              <a:rPr lang="en-US" sz="2400" dirty="0">
                <a:solidFill>
                  <a:schemeClr val="bg2">
                    <a:lumMod val="25000"/>
                  </a:schemeClr>
                </a:solidFill>
                <a:latin typeface="+mn-lt"/>
              </a:rPr>
              <a:t> </a:t>
            </a:r>
            <a:r>
              <a:rPr lang="en-US" sz="2400" dirty="0" err="1">
                <a:solidFill>
                  <a:schemeClr val="bg2">
                    <a:lumMod val="25000"/>
                  </a:schemeClr>
                </a:solidFill>
                <a:latin typeface="+mn-lt"/>
              </a:rPr>
              <a:t>clientului</a:t>
            </a:r>
            <a:r>
              <a:rPr lang="en-US" sz="2400" dirty="0">
                <a:solidFill>
                  <a:schemeClr val="bg2">
                    <a:lumMod val="25000"/>
                  </a:schemeClr>
                </a:solidFill>
                <a:latin typeface="+mn-lt"/>
              </a:rPr>
              <a:t> de </a:t>
            </a:r>
            <a:r>
              <a:rPr lang="en-US" sz="2400" dirty="0" smtClean="0">
                <a:solidFill>
                  <a:schemeClr val="bg2">
                    <a:lumMod val="25000"/>
                  </a:schemeClr>
                </a:solidFill>
                <a:latin typeface="+mn-lt"/>
              </a:rPr>
              <a:t>a</a:t>
            </a:r>
            <a:r>
              <a:rPr lang="ro-RO" sz="2400" dirty="0" smtClean="0">
                <a:solidFill>
                  <a:schemeClr val="bg2">
                    <a:lumMod val="25000"/>
                  </a:schemeClr>
                </a:solidFill>
                <a:latin typeface="+mn-lt"/>
              </a:rPr>
              <a:t>-</a:t>
            </a:r>
            <a:r>
              <a:rPr lang="en-US" sz="2400" dirty="0" err="1" smtClean="0">
                <a:solidFill>
                  <a:schemeClr val="bg2">
                    <a:lumMod val="25000"/>
                  </a:schemeClr>
                </a:solidFill>
                <a:latin typeface="+mn-lt"/>
              </a:rPr>
              <a:t>și</a:t>
            </a:r>
            <a:r>
              <a:rPr lang="en-US" sz="2400" dirty="0" smtClean="0">
                <a:solidFill>
                  <a:schemeClr val="bg2">
                    <a:lumMod val="25000"/>
                  </a:schemeClr>
                </a:solidFill>
                <a:latin typeface="+mn-lt"/>
              </a:rPr>
              <a:t> </a:t>
            </a:r>
            <a:r>
              <a:rPr lang="en-US" sz="2400" dirty="0" err="1">
                <a:solidFill>
                  <a:schemeClr val="bg2">
                    <a:lumMod val="25000"/>
                  </a:schemeClr>
                </a:solidFill>
                <a:latin typeface="+mn-lt"/>
              </a:rPr>
              <a:t>exprima</a:t>
            </a:r>
            <a:r>
              <a:rPr lang="en-US" sz="2400" dirty="0">
                <a:solidFill>
                  <a:schemeClr val="bg2">
                    <a:lumMod val="25000"/>
                  </a:schemeClr>
                </a:solidFill>
                <a:latin typeface="+mn-lt"/>
              </a:rPr>
              <a:t> </a:t>
            </a:r>
            <a:r>
              <a:rPr lang="en-US" sz="2400" dirty="0" err="1">
                <a:solidFill>
                  <a:schemeClr val="bg2">
                    <a:lumMod val="25000"/>
                  </a:schemeClr>
                </a:solidFill>
                <a:latin typeface="+mn-lt"/>
              </a:rPr>
              <a:t>preferințele</a:t>
            </a:r>
            <a:r>
              <a:rPr lang="en-US" sz="2400" dirty="0">
                <a:solidFill>
                  <a:schemeClr val="bg2">
                    <a:lumMod val="25000"/>
                  </a:schemeClr>
                </a:solidFill>
                <a:latin typeface="+mn-lt"/>
              </a:rPr>
              <a:t> </a:t>
            </a:r>
            <a:r>
              <a:rPr lang="en-US" sz="2400" dirty="0" err="1">
                <a:solidFill>
                  <a:schemeClr val="bg2">
                    <a:lumMod val="25000"/>
                  </a:schemeClr>
                </a:solidFill>
                <a:latin typeface="+mn-lt"/>
              </a:rPr>
              <a:t>și</a:t>
            </a:r>
            <a:r>
              <a:rPr lang="en-US" sz="2400" dirty="0">
                <a:solidFill>
                  <a:schemeClr val="bg2">
                    <a:lumMod val="25000"/>
                  </a:schemeClr>
                </a:solidFill>
                <a:latin typeface="+mn-lt"/>
              </a:rPr>
              <a:t> de a </a:t>
            </a:r>
            <a:r>
              <a:rPr lang="en-US" sz="2400" dirty="0" err="1">
                <a:solidFill>
                  <a:schemeClr val="bg2">
                    <a:lumMod val="25000"/>
                  </a:schemeClr>
                </a:solidFill>
                <a:latin typeface="+mn-lt"/>
              </a:rPr>
              <a:t>comunica</a:t>
            </a:r>
            <a:r>
              <a:rPr lang="en-US" sz="2400" dirty="0">
                <a:solidFill>
                  <a:schemeClr val="bg2">
                    <a:lumMod val="25000"/>
                  </a:schemeClr>
                </a:solidFill>
                <a:latin typeface="+mn-lt"/>
              </a:rPr>
              <a:t> permanent cu </a:t>
            </a:r>
            <a:r>
              <a:rPr lang="en-US" sz="2400" dirty="0" err="1">
                <a:solidFill>
                  <a:schemeClr val="bg2">
                    <a:lumMod val="25000"/>
                  </a:schemeClr>
                </a:solidFill>
                <a:latin typeface="+mn-lt"/>
              </a:rPr>
              <a:t>nutriționistul</a:t>
            </a:r>
            <a:r>
              <a:rPr lang="en-US" sz="2400" dirty="0">
                <a:solidFill>
                  <a:schemeClr val="bg2">
                    <a:lumMod val="25000"/>
                  </a:schemeClr>
                </a:solidFill>
                <a:latin typeface="+mn-lt"/>
              </a:rPr>
              <a:t> </a:t>
            </a:r>
            <a:r>
              <a:rPr lang="en-US" sz="2400" dirty="0" err="1">
                <a:solidFill>
                  <a:schemeClr val="bg2">
                    <a:lumMod val="25000"/>
                  </a:schemeClr>
                </a:solidFill>
                <a:latin typeface="+mn-lt"/>
              </a:rPr>
              <a:t>său</a:t>
            </a:r>
            <a:r>
              <a:rPr lang="en-US" sz="2400" dirty="0">
                <a:solidFill>
                  <a:schemeClr val="bg2">
                    <a:lumMod val="25000"/>
                  </a:schemeClr>
                </a:solidFill>
                <a:latin typeface="+mn-lt"/>
              </a:rPr>
              <a:t>. </a:t>
            </a:r>
            <a:r>
              <a:rPr lang="en-US" sz="2400" dirty="0" err="1">
                <a:solidFill>
                  <a:schemeClr val="bg2">
                    <a:lumMod val="25000"/>
                  </a:schemeClr>
                </a:solidFill>
                <a:latin typeface="+mn-lt"/>
              </a:rPr>
              <a:t>Progresul</a:t>
            </a:r>
            <a:r>
              <a:rPr lang="en-US" sz="2400" dirty="0">
                <a:solidFill>
                  <a:schemeClr val="bg2">
                    <a:lumMod val="25000"/>
                  </a:schemeClr>
                </a:solidFill>
                <a:latin typeface="+mn-lt"/>
              </a:rPr>
              <a:t> </a:t>
            </a:r>
            <a:r>
              <a:rPr lang="en-US" sz="2400" dirty="0" err="1">
                <a:solidFill>
                  <a:schemeClr val="bg2">
                    <a:lumMod val="25000"/>
                  </a:schemeClr>
                </a:solidFill>
                <a:latin typeface="+mn-lt"/>
              </a:rPr>
              <a:t>său</a:t>
            </a:r>
            <a:r>
              <a:rPr lang="en-US" sz="2400" dirty="0">
                <a:solidFill>
                  <a:schemeClr val="bg2">
                    <a:lumMod val="25000"/>
                  </a:schemeClr>
                </a:solidFill>
                <a:latin typeface="+mn-lt"/>
              </a:rPr>
              <a:t> </a:t>
            </a:r>
            <a:r>
              <a:rPr lang="en-US" sz="2400" dirty="0" err="1">
                <a:solidFill>
                  <a:schemeClr val="bg2">
                    <a:lumMod val="25000"/>
                  </a:schemeClr>
                </a:solidFill>
                <a:latin typeface="+mn-lt"/>
              </a:rPr>
              <a:t>este</a:t>
            </a:r>
            <a:r>
              <a:rPr lang="en-US" sz="2400" dirty="0">
                <a:solidFill>
                  <a:schemeClr val="bg2">
                    <a:lumMod val="25000"/>
                  </a:schemeClr>
                </a:solidFill>
                <a:latin typeface="+mn-lt"/>
              </a:rPr>
              <a:t> </a:t>
            </a:r>
            <a:r>
              <a:rPr lang="en-US" sz="2400" dirty="0" err="1">
                <a:solidFill>
                  <a:schemeClr val="bg2">
                    <a:lumMod val="25000"/>
                  </a:schemeClr>
                </a:solidFill>
                <a:latin typeface="+mn-lt"/>
              </a:rPr>
              <a:t>încurajat</a:t>
            </a:r>
            <a:r>
              <a:rPr lang="en-US" sz="2400" dirty="0">
                <a:solidFill>
                  <a:schemeClr val="bg2">
                    <a:lumMod val="25000"/>
                  </a:schemeClr>
                </a:solidFill>
                <a:latin typeface="+mn-lt"/>
              </a:rPr>
              <a:t>, </a:t>
            </a:r>
            <a:r>
              <a:rPr lang="en-US" sz="2400" dirty="0" err="1">
                <a:solidFill>
                  <a:schemeClr val="bg2">
                    <a:lumMod val="25000"/>
                  </a:schemeClr>
                </a:solidFill>
                <a:latin typeface="+mn-lt"/>
              </a:rPr>
              <a:t>iar</a:t>
            </a:r>
            <a:r>
              <a:rPr lang="en-US" sz="2400" dirty="0">
                <a:solidFill>
                  <a:schemeClr val="bg2">
                    <a:lumMod val="25000"/>
                  </a:schemeClr>
                </a:solidFill>
                <a:latin typeface="+mn-lt"/>
              </a:rPr>
              <a:t> </a:t>
            </a:r>
            <a:r>
              <a:rPr lang="en-US" sz="2400" dirty="0" err="1">
                <a:solidFill>
                  <a:schemeClr val="bg2">
                    <a:lumMod val="25000"/>
                  </a:schemeClr>
                </a:solidFill>
                <a:latin typeface="+mn-lt"/>
              </a:rPr>
              <a:t>clientul</a:t>
            </a:r>
            <a:r>
              <a:rPr lang="en-US" sz="2400" dirty="0">
                <a:solidFill>
                  <a:schemeClr val="bg2">
                    <a:lumMod val="25000"/>
                  </a:schemeClr>
                </a:solidFill>
                <a:latin typeface="+mn-lt"/>
              </a:rPr>
              <a:t> </a:t>
            </a:r>
            <a:r>
              <a:rPr lang="en-US" sz="2400" dirty="0" err="1">
                <a:solidFill>
                  <a:schemeClr val="bg2">
                    <a:lumMod val="25000"/>
                  </a:schemeClr>
                </a:solidFill>
                <a:latin typeface="+mn-lt"/>
              </a:rPr>
              <a:t>este</a:t>
            </a:r>
            <a:r>
              <a:rPr lang="en-US" sz="2400" dirty="0">
                <a:solidFill>
                  <a:schemeClr val="bg2">
                    <a:lumMod val="25000"/>
                  </a:schemeClr>
                </a:solidFill>
                <a:latin typeface="+mn-lt"/>
              </a:rPr>
              <a:t> </a:t>
            </a:r>
            <a:r>
              <a:rPr lang="en-US" sz="2400" dirty="0" err="1">
                <a:solidFill>
                  <a:schemeClr val="bg2">
                    <a:lumMod val="25000"/>
                  </a:schemeClr>
                </a:solidFill>
                <a:latin typeface="+mn-lt"/>
              </a:rPr>
              <a:t>motivat</a:t>
            </a:r>
            <a:r>
              <a:rPr lang="en-US" sz="2400" dirty="0">
                <a:solidFill>
                  <a:schemeClr val="bg2">
                    <a:lumMod val="25000"/>
                  </a:schemeClr>
                </a:solidFill>
                <a:latin typeface="+mn-lt"/>
              </a:rPr>
              <a:t> constant</a:t>
            </a:r>
            <a:r>
              <a:rPr lang="en-US" sz="2400" dirty="0" smtClean="0">
                <a:solidFill>
                  <a:schemeClr val="bg2">
                    <a:lumMod val="25000"/>
                  </a:schemeClr>
                </a:solidFill>
                <a:latin typeface="+mn-lt"/>
              </a:rPr>
              <a:t>.</a:t>
            </a:r>
            <a:r>
              <a:rPr lang="ro-RO" sz="2400" dirty="0">
                <a:solidFill>
                  <a:schemeClr val="bg2">
                    <a:lumMod val="25000"/>
                  </a:schemeClr>
                </a:solidFill>
                <a:latin typeface="+mn-lt"/>
              </a:rPr>
              <a:t> </a:t>
            </a:r>
            <a:r>
              <a:rPr lang="en-US" sz="2400" dirty="0">
                <a:solidFill>
                  <a:schemeClr val="bg2">
                    <a:lumMod val="25000"/>
                  </a:schemeClr>
                </a:solidFill>
                <a:latin typeface="+mn-lt"/>
              </a:rPr>
              <a:t/>
            </a:r>
            <a:br>
              <a:rPr lang="en-US" sz="2400" dirty="0">
                <a:solidFill>
                  <a:schemeClr val="bg2">
                    <a:lumMod val="25000"/>
                  </a:schemeClr>
                </a:solidFill>
                <a:latin typeface="+mn-lt"/>
              </a:rPr>
            </a:br>
            <a:r>
              <a:rPr lang="ro-RO" sz="2400" dirty="0" smtClean="0">
                <a:solidFill>
                  <a:schemeClr val="bg2">
                    <a:lumMod val="25000"/>
                  </a:schemeClr>
                </a:solidFill>
                <a:latin typeface="+mn-lt"/>
              </a:rPr>
              <a:t>     </a:t>
            </a:r>
            <a:r>
              <a:rPr lang="en-US" sz="2400" dirty="0" err="1" smtClean="0">
                <a:solidFill>
                  <a:schemeClr val="bg2">
                    <a:lumMod val="25000"/>
                  </a:schemeClr>
                </a:solidFill>
                <a:latin typeface="+mn-lt"/>
              </a:rPr>
              <a:t>Calculele</a:t>
            </a:r>
            <a:r>
              <a:rPr lang="en-US" sz="2400" dirty="0">
                <a:solidFill>
                  <a:schemeClr val="bg2">
                    <a:lumMod val="25000"/>
                  </a:schemeClr>
                </a:solidFill>
                <a:latin typeface="+mn-lt"/>
              </a:rPr>
              <a:t>, </a:t>
            </a:r>
            <a:r>
              <a:rPr lang="en-US" sz="2400" dirty="0" err="1">
                <a:solidFill>
                  <a:schemeClr val="bg2">
                    <a:lumMod val="25000"/>
                  </a:schemeClr>
                </a:solidFill>
                <a:latin typeface="+mn-lt"/>
              </a:rPr>
              <a:t>algoritmii</a:t>
            </a:r>
            <a:r>
              <a:rPr lang="en-US" sz="2400" dirty="0">
                <a:solidFill>
                  <a:schemeClr val="bg2">
                    <a:lumMod val="25000"/>
                  </a:schemeClr>
                </a:solidFill>
                <a:latin typeface="+mn-lt"/>
              </a:rPr>
              <a:t>, </a:t>
            </a:r>
            <a:r>
              <a:rPr lang="en-US" sz="2400" dirty="0" err="1">
                <a:solidFill>
                  <a:schemeClr val="bg2">
                    <a:lumMod val="25000"/>
                  </a:schemeClr>
                </a:solidFill>
                <a:latin typeface="+mn-lt"/>
              </a:rPr>
              <a:t>sau</a:t>
            </a:r>
            <a:r>
              <a:rPr lang="en-US" sz="2400" dirty="0">
                <a:solidFill>
                  <a:schemeClr val="bg2">
                    <a:lumMod val="25000"/>
                  </a:schemeClr>
                </a:solidFill>
                <a:latin typeface="+mn-lt"/>
              </a:rPr>
              <a:t> </a:t>
            </a:r>
            <a:r>
              <a:rPr lang="en-US" sz="2400" dirty="0" err="1">
                <a:solidFill>
                  <a:schemeClr val="bg2">
                    <a:lumMod val="25000"/>
                  </a:schemeClr>
                </a:solidFill>
                <a:latin typeface="+mn-lt"/>
              </a:rPr>
              <a:t>reținerea</a:t>
            </a:r>
            <a:r>
              <a:rPr lang="en-US" sz="2400" dirty="0">
                <a:solidFill>
                  <a:schemeClr val="bg2">
                    <a:lumMod val="25000"/>
                  </a:schemeClr>
                </a:solidFill>
                <a:latin typeface="+mn-lt"/>
              </a:rPr>
              <a:t> </a:t>
            </a:r>
            <a:r>
              <a:rPr lang="en-US" sz="2400" dirty="0" err="1">
                <a:solidFill>
                  <a:schemeClr val="bg2">
                    <a:lumMod val="25000"/>
                  </a:schemeClr>
                </a:solidFill>
                <a:latin typeface="+mn-lt"/>
              </a:rPr>
              <a:t>unor</a:t>
            </a:r>
            <a:r>
              <a:rPr lang="en-US" sz="2400" dirty="0">
                <a:solidFill>
                  <a:schemeClr val="bg2">
                    <a:lumMod val="25000"/>
                  </a:schemeClr>
                </a:solidFill>
                <a:latin typeface="+mn-lt"/>
              </a:rPr>
              <a:t> </a:t>
            </a:r>
            <a:r>
              <a:rPr lang="en-US" sz="2400" dirty="0" err="1">
                <a:solidFill>
                  <a:schemeClr val="bg2">
                    <a:lumMod val="25000"/>
                  </a:schemeClr>
                </a:solidFill>
                <a:latin typeface="+mn-lt"/>
              </a:rPr>
              <a:t>informații</a:t>
            </a:r>
            <a:r>
              <a:rPr lang="en-US" sz="2400" dirty="0">
                <a:solidFill>
                  <a:schemeClr val="bg2">
                    <a:lumMod val="25000"/>
                  </a:schemeClr>
                </a:solidFill>
                <a:latin typeface="+mn-lt"/>
              </a:rPr>
              <a:t>, </a:t>
            </a:r>
            <a:r>
              <a:rPr lang="en-US" sz="2400" dirty="0" err="1">
                <a:solidFill>
                  <a:schemeClr val="bg2">
                    <a:lumMod val="25000"/>
                  </a:schemeClr>
                </a:solidFill>
                <a:latin typeface="+mn-lt"/>
              </a:rPr>
              <a:t>pe</a:t>
            </a:r>
            <a:r>
              <a:rPr lang="en-US" sz="2400" dirty="0">
                <a:solidFill>
                  <a:schemeClr val="bg2">
                    <a:lumMod val="25000"/>
                  </a:schemeClr>
                </a:solidFill>
                <a:latin typeface="+mn-lt"/>
              </a:rPr>
              <a:t> care </a:t>
            </a:r>
            <a:r>
              <a:rPr lang="en-US" sz="2400" dirty="0" err="1">
                <a:solidFill>
                  <a:schemeClr val="bg2">
                    <a:lumMod val="25000"/>
                  </a:schemeClr>
                </a:solidFill>
                <a:latin typeface="+mn-lt"/>
              </a:rPr>
              <a:t>nutriționiștii</a:t>
            </a:r>
            <a:r>
              <a:rPr lang="en-US" sz="2400" dirty="0">
                <a:solidFill>
                  <a:schemeClr val="bg2">
                    <a:lumMod val="25000"/>
                  </a:schemeClr>
                </a:solidFill>
                <a:latin typeface="+mn-lt"/>
              </a:rPr>
              <a:t> </a:t>
            </a:r>
            <a:r>
              <a:rPr lang="en-US" sz="2400" dirty="0" err="1">
                <a:solidFill>
                  <a:schemeClr val="bg2">
                    <a:lumMod val="25000"/>
                  </a:schemeClr>
                </a:solidFill>
                <a:latin typeface="+mn-lt"/>
              </a:rPr>
              <a:t>tradițional</a:t>
            </a:r>
            <a:r>
              <a:rPr lang="en-US" sz="2400" dirty="0">
                <a:solidFill>
                  <a:schemeClr val="bg2">
                    <a:lumMod val="25000"/>
                  </a:schemeClr>
                </a:solidFill>
                <a:latin typeface="+mn-lt"/>
              </a:rPr>
              <a:t> le </a:t>
            </a:r>
            <a:r>
              <a:rPr lang="en-US" sz="2400" dirty="0" err="1">
                <a:solidFill>
                  <a:schemeClr val="bg2">
                    <a:lumMod val="25000"/>
                  </a:schemeClr>
                </a:solidFill>
                <a:latin typeface="+mn-lt"/>
              </a:rPr>
              <a:t>faceau</a:t>
            </a:r>
            <a:r>
              <a:rPr lang="en-US" sz="2400" dirty="0">
                <a:solidFill>
                  <a:schemeClr val="bg2">
                    <a:lumMod val="25000"/>
                  </a:schemeClr>
                </a:solidFill>
                <a:latin typeface="+mn-lt"/>
              </a:rPr>
              <a:t> manual </a:t>
            </a:r>
            <a:r>
              <a:rPr lang="en-US" sz="2400" dirty="0" err="1">
                <a:solidFill>
                  <a:schemeClr val="bg2">
                    <a:lumMod val="25000"/>
                  </a:schemeClr>
                </a:solidFill>
                <a:latin typeface="+mn-lt"/>
              </a:rPr>
              <a:t>într</a:t>
            </a:r>
            <a:r>
              <a:rPr lang="en-US" sz="2400" dirty="0">
                <a:solidFill>
                  <a:schemeClr val="bg2">
                    <a:lumMod val="25000"/>
                  </a:schemeClr>
                </a:solidFill>
                <a:latin typeface="+mn-lt"/>
              </a:rPr>
              <a:t>-o </a:t>
            </a:r>
            <a:r>
              <a:rPr lang="en-US" sz="2400" dirty="0" err="1">
                <a:solidFill>
                  <a:schemeClr val="bg2">
                    <a:lumMod val="25000"/>
                  </a:schemeClr>
                </a:solidFill>
                <a:latin typeface="+mn-lt"/>
              </a:rPr>
              <a:t>agendă</a:t>
            </a:r>
            <a:r>
              <a:rPr lang="en-US" sz="2400" dirty="0">
                <a:solidFill>
                  <a:schemeClr val="bg2">
                    <a:lumMod val="25000"/>
                  </a:schemeClr>
                </a:solidFill>
                <a:latin typeface="+mn-lt"/>
              </a:rPr>
              <a:t>, </a:t>
            </a:r>
            <a:r>
              <a:rPr lang="en-US" sz="2400" dirty="0" err="1">
                <a:solidFill>
                  <a:schemeClr val="bg2">
                    <a:lumMod val="25000"/>
                  </a:schemeClr>
                </a:solidFill>
                <a:latin typeface="+mn-lt"/>
              </a:rPr>
              <a:t>sunt</a:t>
            </a:r>
            <a:r>
              <a:rPr lang="en-US" sz="2400" dirty="0">
                <a:solidFill>
                  <a:schemeClr val="bg2">
                    <a:lumMod val="25000"/>
                  </a:schemeClr>
                </a:solidFill>
                <a:latin typeface="+mn-lt"/>
              </a:rPr>
              <a:t> incorporate </a:t>
            </a:r>
            <a:r>
              <a:rPr lang="en-US" sz="2400" dirty="0" err="1">
                <a:solidFill>
                  <a:schemeClr val="bg2">
                    <a:lumMod val="25000"/>
                  </a:schemeClr>
                </a:solidFill>
                <a:latin typeface="+mn-lt"/>
              </a:rPr>
              <a:t>în</a:t>
            </a:r>
            <a:r>
              <a:rPr lang="en-US" sz="2400" dirty="0">
                <a:solidFill>
                  <a:schemeClr val="bg2">
                    <a:lumMod val="25000"/>
                  </a:schemeClr>
                </a:solidFill>
                <a:latin typeface="+mn-lt"/>
              </a:rPr>
              <a:t> </a:t>
            </a:r>
            <a:r>
              <a:rPr lang="en-US" sz="2400" dirty="0" err="1">
                <a:solidFill>
                  <a:schemeClr val="bg2">
                    <a:lumMod val="25000"/>
                  </a:schemeClr>
                </a:solidFill>
                <a:latin typeface="+mn-lt"/>
              </a:rPr>
              <a:t>aplicație</a:t>
            </a:r>
            <a:r>
              <a:rPr lang="en-US" sz="2400" dirty="0">
                <a:solidFill>
                  <a:schemeClr val="bg2">
                    <a:lumMod val="25000"/>
                  </a:schemeClr>
                </a:solidFill>
                <a:latin typeface="+mn-lt"/>
              </a:rPr>
              <a:t> </a:t>
            </a:r>
            <a:r>
              <a:rPr lang="en-US" sz="2400" dirty="0" err="1">
                <a:solidFill>
                  <a:schemeClr val="bg2">
                    <a:lumMod val="25000"/>
                  </a:schemeClr>
                </a:solidFill>
                <a:latin typeface="+mn-lt"/>
              </a:rPr>
              <a:t>pentru</a:t>
            </a:r>
            <a:r>
              <a:rPr lang="en-US" sz="2400" dirty="0">
                <a:solidFill>
                  <a:schemeClr val="bg2">
                    <a:lumMod val="25000"/>
                  </a:schemeClr>
                </a:solidFill>
                <a:latin typeface="+mn-lt"/>
              </a:rPr>
              <a:t> a </a:t>
            </a:r>
            <a:r>
              <a:rPr lang="en-US" sz="2400" dirty="0" err="1">
                <a:solidFill>
                  <a:schemeClr val="bg2">
                    <a:lumMod val="25000"/>
                  </a:schemeClr>
                </a:solidFill>
                <a:latin typeface="+mn-lt"/>
              </a:rPr>
              <a:t>ușura</a:t>
            </a:r>
            <a:r>
              <a:rPr lang="en-US" sz="2400" dirty="0">
                <a:solidFill>
                  <a:schemeClr val="bg2">
                    <a:lumMod val="25000"/>
                  </a:schemeClr>
                </a:solidFill>
                <a:latin typeface="+mn-lt"/>
              </a:rPr>
              <a:t> </a:t>
            </a:r>
            <a:r>
              <a:rPr lang="en-US" sz="2400" dirty="0" err="1">
                <a:solidFill>
                  <a:schemeClr val="bg2">
                    <a:lumMod val="25000"/>
                  </a:schemeClr>
                </a:solidFill>
                <a:latin typeface="+mn-lt"/>
              </a:rPr>
              <a:t>munca</a:t>
            </a:r>
            <a:r>
              <a:rPr lang="en-US" sz="2400" dirty="0">
                <a:solidFill>
                  <a:schemeClr val="bg2">
                    <a:lumMod val="25000"/>
                  </a:schemeClr>
                </a:solidFill>
                <a:latin typeface="+mn-lt"/>
              </a:rPr>
              <a:t> </a:t>
            </a:r>
            <a:r>
              <a:rPr lang="en-US" sz="2400" dirty="0" err="1">
                <a:solidFill>
                  <a:schemeClr val="bg2">
                    <a:lumMod val="25000"/>
                  </a:schemeClr>
                </a:solidFill>
                <a:latin typeface="+mn-lt"/>
              </a:rPr>
              <a:t>acestora</a:t>
            </a:r>
            <a:r>
              <a:rPr lang="en-US" sz="2400" dirty="0">
                <a:solidFill>
                  <a:schemeClr val="bg2">
                    <a:lumMod val="25000"/>
                  </a:schemeClr>
                </a:solidFill>
                <a:latin typeface="+mn-lt"/>
              </a:rPr>
              <a:t>, </a:t>
            </a:r>
            <a:r>
              <a:rPr lang="en-US" sz="2400" dirty="0" smtClean="0">
                <a:solidFill>
                  <a:schemeClr val="bg2">
                    <a:lumMod val="25000"/>
                  </a:schemeClr>
                </a:solidFill>
                <a:latin typeface="+mn-lt"/>
              </a:rPr>
              <a:t>de </a:t>
            </a:r>
            <a:r>
              <a:rPr lang="en-US" sz="2400" dirty="0" err="1">
                <a:solidFill>
                  <a:schemeClr val="bg2">
                    <a:lumMod val="25000"/>
                  </a:schemeClr>
                </a:solidFill>
                <a:latin typeface="+mn-lt"/>
              </a:rPr>
              <a:t>asemenea</a:t>
            </a:r>
            <a:r>
              <a:rPr lang="en-US" sz="2400" dirty="0">
                <a:solidFill>
                  <a:schemeClr val="bg2">
                    <a:lumMod val="25000"/>
                  </a:schemeClr>
                </a:solidFill>
                <a:latin typeface="+mn-lt"/>
              </a:rPr>
              <a:t> </a:t>
            </a:r>
            <a:r>
              <a:rPr lang="en-US" sz="2400" dirty="0" err="1">
                <a:solidFill>
                  <a:schemeClr val="bg2">
                    <a:lumMod val="25000"/>
                  </a:schemeClr>
                </a:solidFill>
                <a:latin typeface="+mn-lt"/>
              </a:rPr>
              <a:t>și</a:t>
            </a:r>
            <a:r>
              <a:rPr lang="en-US" sz="2400" dirty="0">
                <a:solidFill>
                  <a:schemeClr val="bg2">
                    <a:lumMod val="25000"/>
                  </a:schemeClr>
                </a:solidFill>
                <a:latin typeface="+mn-lt"/>
              </a:rPr>
              <a:t> </a:t>
            </a:r>
            <a:r>
              <a:rPr lang="en-US" sz="2400" dirty="0" err="1">
                <a:solidFill>
                  <a:schemeClr val="bg2">
                    <a:lumMod val="25000"/>
                  </a:schemeClr>
                </a:solidFill>
                <a:latin typeface="+mn-lt"/>
              </a:rPr>
              <a:t>pentru</a:t>
            </a:r>
            <a:r>
              <a:rPr lang="en-US" sz="2400" dirty="0">
                <a:solidFill>
                  <a:schemeClr val="bg2">
                    <a:lumMod val="25000"/>
                  </a:schemeClr>
                </a:solidFill>
                <a:latin typeface="+mn-lt"/>
              </a:rPr>
              <a:t> a </a:t>
            </a:r>
            <a:r>
              <a:rPr lang="en-US" sz="2400" dirty="0" err="1">
                <a:solidFill>
                  <a:schemeClr val="bg2">
                    <a:lumMod val="25000"/>
                  </a:schemeClr>
                </a:solidFill>
                <a:latin typeface="+mn-lt"/>
              </a:rPr>
              <a:t>susține</a:t>
            </a:r>
            <a:r>
              <a:rPr lang="en-US" sz="2400" dirty="0">
                <a:solidFill>
                  <a:schemeClr val="bg2">
                    <a:lumMod val="25000"/>
                  </a:schemeClr>
                </a:solidFill>
                <a:latin typeface="+mn-lt"/>
              </a:rPr>
              <a:t> </a:t>
            </a:r>
            <a:r>
              <a:rPr lang="en-US" sz="2400" dirty="0" err="1">
                <a:solidFill>
                  <a:schemeClr val="bg2">
                    <a:lumMod val="25000"/>
                  </a:schemeClr>
                </a:solidFill>
                <a:latin typeface="+mn-lt"/>
              </a:rPr>
              <a:t>eficiența</a:t>
            </a:r>
            <a:r>
              <a:rPr lang="en-US" sz="2400" dirty="0">
                <a:solidFill>
                  <a:schemeClr val="bg2">
                    <a:lumMod val="25000"/>
                  </a:schemeClr>
                </a:solidFill>
                <a:latin typeface="+mn-lt"/>
              </a:rPr>
              <a:t> </a:t>
            </a:r>
            <a:r>
              <a:rPr lang="en-US" sz="2400" dirty="0" err="1">
                <a:solidFill>
                  <a:schemeClr val="bg2">
                    <a:lumMod val="25000"/>
                  </a:schemeClr>
                </a:solidFill>
                <a:latin typeface="+mn-lt"/>
              </a:rPr>
              <a:t>și</a:t>
            </a:r>
            <a:r>
              <a:rPr lang="en-US" sz="2400" dirty="0">
                <a:solidFill>
                  <a:schemeClr val="bg2">
                    <a:lumMod val="25000"/>
                  </a:schemeClr>
                </a:solidFill>
                <a:latin typeface="+mn-lt"/>
              </a:rPr>
              <a:t> </a:t>
            </a:r>
            <a:r>
              <a:rPr lang="en-US" sz="2400" dirty="0" err="1">
                <a:solidFill>
                  <a:schemeClr val="bg2">
                    <a:lumMod val="25000"/>
                  </a:schemeClr>
                </a:solidFill>
                <a:latin typeface="+mn-lt"/>
              </a:rPr>
              <a:t>minimalizarea</a:t>
            </a:r>
            <a:r>
              <a:rPr lang="en-US" sz="2400" dirty="0">
                <a:solidFill>
                  <a:schemeClr val="bg2">
                    <a:lumMod val="25000"/>
                  </a:schemeClr>
                </a:solidFill>
                <a:latin typeface="+mn-lt"/>
              </a:rPr>
              <a:t> </a:t>
            </a:r>
            <a:r>
              <a:rPr lang="en-US" sz="2400" dirty="0" err="1">
                <a:solidFill>
                  <a:schemeClr val="bg2">
                    <a:lumMod val="25000"/>
                  </a:schemeClr>
                </a:solidFill>
                <a:latin typeface="+mn-lt"/>
              </a:rPr>
              <a:t>posibilitații</a:t>
            </a:r>
            <a:r>
              <a:rPr lang="en-US" sz="2400" dirty="0">
                <a:solidFill>
                  <a:schemeClr val="bg2">
                    <a:lumMod val="25000"/>
                  </a:schemeClr>
                </a:solidFill>
                <a:latin typeface="+mn-lt"/>
              </a:rPr>
              <a:t> </a:t>
            </a:r>
            <a:r>
              <a:rPr lang="en-US" sz="2400" dirty="0" err="1">
                <a:solidFill>
                  <a:schemeClr val="bg2">
                    <a:lumMod val="25000"/>
                  </a:schemeClr>
                </a:solidFill>
                <a:latin typeface="+mn-lt"/>
              </a:rPr>
              <a:t>unei</a:t>
            </a:r>
            <a:r>
              <a:rPr lang="en-US" sz="2400" dirty="0">
                <a:solidFill>
                  <a:schemeClr val="bg2">
                    <a:lumMod val="25000"/>
                  </a:schemeClr>
                </a:solidFill>
                <a:latin typeface="+mn-lt"/>
              </a:rPr>
              <a:t> </a:t>
            </a:r>
            <a:r>
              <a:rPr lang="en-US" sz="2400" dirty="0" err="1">
                <a:solidFill>
                  <a:schemeClr val="bg2">
                    <a:lumMod val="25000"/>
                  </a:schemeClr>
                </a:solidFill>
                <a:latin typeface="+mn-lt"/>
              </a:rPr>
              <a:t>greșeli</a:t>
            </a:r>
            <a:r>
              <a:rPr lang="en-US" sz="2400" dirty="0">
                <a:solidFill>
                  <a:schemeClr val="bg2">
                    <a:lumMod val="25000"/>
                  </a:schemeClr>
                </a:solidFill>
                <a:latin typeface="+mn-lt"/>
              </a:rPr>
              <a:t>.</a:t>
            </a:r>
            <a:br>
              <a:rPr lang="en-US" sz="2400" dirty="0">
                <a:solidFill>
                  <a:schemeClr val="bg2">
                    <a:lumMod val="25000"/>
                  </a:schemeClr>
                </a:solidFill>
                <a:latin typeface="+mn-lt"/>
              </a:rPr>
            </a:br>
            <a:endParaRPr lang="en-US" sz="2400" dirty="0">
              <a:solidFill>
                <a:schemeClr val="bg2">
                  <a:lumMod val="25000"/>
                </a:schemeClr>
              </a:solidFill>
              <a:latin typeface="+mn-lt"/>
            </a:endParaRPr>
          </a:p>
        </p:txBody>
      </p:sp>
      <p:sp>
        <p:nvSpPr>
          <p:cNvPr id="3" name="Title 1"/>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mtClean="0"/>
              <a:t>5. Concluziile Lucrării</a:t>
            </a:r>
            <a:endParaRPr lang="en-US" dirty="0"/>
          </a:p>
        </p:txBody>
      </p:sp>
    </p:spTree>
    <p:extLst>
      <p:ext uri="{BB962C8B-B14F-4D97-AF65-F5344CB8AC3E}">
        <p14:creationId xmlns:p14="http://schemas.microsoft.com/office/powerpoint/2010/main" val="539811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ro-RO" dirty="0" smtClean="0">
                <a:solidFill>
                  <a:schemeClr val="tx1">
                    <a:lumMod val="75000"/>
                    <a:lumOff val="25000"/>
                  </a:schemeClr>
                </a:solidFill>
              </a:rPr>
              <a:t>Posibile direcții viitoare:</a:t>
            </a:r>
            <a:endParaRPr lang="en-US" dirty="0">
              <a:solidFill>
                <a:schemeClr val="tx1">
                  <a:lumMod val="75000"/>
                  <a:lumOff val="25000"/>
                </a:schemeClr>
              </a:solidFill>
            </a:endParaRPr>
          </a:p>
        </p:txBody>
      </p:sp>
      <p:sp>
        <p:nvSpPr>
          <p:cNvPr id="3" name="Content Placeholder 2"/>
          <p:cNvSpPr>
            <a:spLocks noGrp="1"/>
          </p:cNvSpPr>
          <p:nvPr>
            <p:ph idx="1"/>
          </p:nvPr>
        </p:nvSpPr>
        <p:spPr>
          <a:xfrm>
            <a:off x="677334" y="1460311"/>
            <a:ext cx="8596668" cy="5568287"/>
          </a:xfrm>
        </p:spPr>
        <p:txBody>
          <a:bodyPr>
            <a:normAutofit lnSpcReduction="10000"/>
          </a:bodyPr>
          <a:lstStyle/>
          <a:p>
            <a:r>
              <a:rPr lang="ro-RO" dirty="0" smtClean="0"/>
              <a:t>Personalizarea aplicației </a:t>
            </a:r>
            <a:r>
              <a:rPr lang="en-US" dirty="0" err="1" smtClean="0"/>
              <a:t>pentru</a:t>
            </a:r>
            <a:r>
              <a:rPr lang="en-US" dirty="0" smtClean="0"/>
              <a:t> </a:t>
            </a:r>
            <a:r>
              <a:rPr lang="en-US" dirty="0" err="1"/>
              <a:t>fiecare</a:t>
            </a:r>
            <a:r>
              <a:rPr lang="en-US" dirty="0"/>
              <a:t> </a:t>
            </a:r>
            <a:r>
              <a:rPr lang="en-US" dirty="0" err="1"/>
              <a:t>clinică</a:t>
            </a:r>
            <a:r>
              <a:rPr lang="en-US" dirty="0"/>
              <a:t> </a:t>
            </a:r>
            <a:r>
              <a:rPr lang="en-US" dirty="0" err="1"/>
              <a:t>sau</a:t>
            </a:r>
            <a:r>
              <a:rPr lang="en-US" dirty="0"/>
              <a:t> cabinet </a:t>
            </a:r>
            <a:r>
              <a:rPr lang="en-US" dirty="0" err="1"/>
              <a:t>nutrițional</a:t>
            </a:r>
            <a:r>
              <a:rPr lang="en-US" dirty="0"/>
              <a:t>, </a:t>
            </a:r>
            <a:r>
              <a:rPr lang="en-US" dirty="0" err="1"/>
              <a:t>în</a:t>
            </a:r>
            <a:r>
              <a:rPr lang="en-US" dirty="0"/>
              <a:t> </a:t>
            </a:r>
            <a:r>
              <a:rPr lang="en-US" dirty="0" err="1"/>
              <a:t>funcție</a:t>
            </a:r>
            <a:r>
              <a:rPr lang="en-US" dirty="0"/>
              <a:t> de </a:t>
            </a:r>
            <a:r>
              <a:rPr lang="en-US" dirty="0" err="1"/>
              <a:t>serviciile</a:t>
            </a:r>
            <a:r>
              <a:rPr lang="en-US" dirty="0"/>
              <a:t> </a:t>
            </a:r>
            <a:r>
              <a:rPr lang="en-US" dirty="0" err="1"/>
              <a:t>adiționale</a:t>
            </a:r>
            <a:r>
              <a:rPr lang="en-US" dirty="0"/>
              <a:t> </a:t>
            </a:r>
            <a:r>
              <a:rPr lang="en-US" dirty="0" err="1" smtClean="0"/>
              <a:t>aduse</a:t>
            </a:r>
            <a:r>
              <a:rPr lang="ro-RO" dirty="0" smtClean="0"/>
              <a:t>;</a:t>
            </a:r>
          </a:p>
          <a:p>
            <a:pPr marL="0" indent="0">
              <a:buNone/>
            </a:pPr>
            <a:endParaRPr lang="ro-RO" dirty="0" smtClean="0"/>
          </a:p>
          <a:p>
            <a:r>
              <a:rPr lang="en-US" dirty="0" err="1" smtClean="0"/>
              <a:t>Mijloc</a:t>
            </a:r>
            <a:r>
              <a:rPr lang="en-US" dirty="0" smtClean="0"/>
              <a:t> </a:t>
            </a:r>
            <a:r>
              <a:rPr lang="en-US" dirty="0"/>
              <a:t>de </a:t>
            </a:r>
            <a:r>
              <a:rPr lang="en-US" dirty="0" err="1"/>
              <a:t>realizare</a:t>
            </a:r>
            <a:r>
              <a:rPr lang="en-US" dirty="0"/>
              <a:t> a </a:t>
            </a:r>
            <a:r>
              <a:rPr lang="en-US" dirty="0" err="1"/>
              <a:t>unei</a:t>
            </a:r>
            <a:r>
              <a:rPr lang="en-US" dirty="0"/>
              <a:t> </a:t>
            </a:r>
            <a:r>
              <a:rPr lang="en-US" dirty="0" err="1"/>
              <a:t>liste</a:t>
            </a:r>
            <a:r>
              <a:rPr lang="en-US" dirty="0"/>
              <a:t> de </a:t>
            </a:r>
            <a:r>
              <a:rPr lang="en-US" dirty="0" err="1"/>
              <a:t>cumpărături</a:t>
            </a:r>
            <a:r>
              <a:rPr lang="en-US" dirty="0"/>
              <a:t>, </a:t>
            </a:r>
            <a:r>
              <a:rPr lang="en-US" dirty="0" err="1"/>
              <a:t>generată</a:t>
            </a:r>
            <a:r>
              <a:rPr lang="en-US" dirty="0"/>
              <a:t> </a:t>
            </a:r>
            <a:r>
              <a:rPr lang="en-US" dirty="0" err="1"/>
              <a:t>în</a:t>
            </a:r>
            <a:r>
              <a:rPr lang="en-US" dirty="0"/>
              <a:t> </a:t>
            </a:r>
            <a:r>
              <a:rPr lang="en-US" dirty="0" err="1"/>
              <a:t>funcție</a:t>
            </a:r>
            <a:r>
              <a:rPr lang="en-US" dirty="0"/>
              <a:t> de </a:t>
            </a:r>
            <a:r>
              <a:rPr lang="en-US" dirty="0" err="1"/>
              <a:t>ingredientele</a:t>
            </a:r>
            <a:r>
              <a:rPr lang="en-US" dirty="0"/>
              <a:t> </a:t>
            </a:r>
            <a:r>
              <a:rPr lang="en-US" dirty="0" err="1"/>
              <a:t>regăsite</a:t>
            </a:r>
            <a:r>
              <a:rPr lang="en-US" dirty="0"/>
              <a:t> </a:t>
            </a:r>
            <a:r>
              <a:rPr lang="en-US" dirty="0" err="1"/>
              <a:t>în</a:t>
            </a:r>
            <a:r>
              <a:rPr lang="en-US" dirty="0"/>
              <a:t> </a:t>
            </a:r>
            <a:r>
              <a:rPr lang="en-US" dirty="0" err="1"/>
              <a:t>meniu</a:t>
            </a:r>
            <a:r>
              <a:rPr lang="en-US" dirty="0" smtClean="0"/>
              <a:t>;</a:t>
            </a:r>
            <a:endParaRPr lang="ro-RO" dirty="0" smtClean="0"/>
          </a:p>
          <a:p>
            <a:pPr marL="0" indent="0">
              <a:buNone/>
            </a:pPr>
            <a:endParaRPr lang="ro-RO" dirty="0" smtClean="0"/>
          </a:p>
          <a:p>
            <a:r>
              <a:rPr lang="en-US" dirty="0" err="1" smtClean="0"/>
              <a:t>Includerea</a:t>
            </a:r>
            <a:r>
              <a:rPr lang="en-US" dirty="0" smtClean="0"/>
              <a:t> </a:t>
            </a:r>
            <a:r>
              <a:rPr lang="en-US" dirty="0" err="1"/>
              <a:t>unei</a:t>
            </a:r>
            <a:r>
              <a:rPr lang="en-US" dirty="0"/>
              <a:t> </a:t>
            </a:r>
            <a:r>
              <a:rPr lang="en-US" dirty="0" err="1"/>
              <a:t>modalități</a:t>
            </a:r>
            <a:r>
              <a:rPr lang="en-US" dirty="0"/>
              <a:t> de </a:t>
            </a:r>
            <a:r>
              <a:rPr lang="en-US" dirty="0" err="1"/>
              <a:t>urmărire</a:t>
            </a:r>
            <a:r>
              <a:rPr lang="en-US" dirty="0"/>
              <a:t> a </a:t>
            </a:r>
            <a:r>
              <a:rPr lang="en-US" dirty="0" err="1"/>
              <a:t>activității</a:t>
            </a:r>
            <a:r>
              <a:rPr lang="en-US" dirty="0"/>
              <a:t> </a:t>
            </a:r>
            <a:r>
              <a:rPr lang="en-US" dirty="0" err="1"/>
              <a:t>fizice</a:t>
            </a:r>
            <a:r>
              <a:rPr lang="en-US" dirty="0"/>
              <a:t>, </a:t>
            </a:r>
            <a:r>
              <a:rPr lang="en-US" dirty="0" err="1"/>
              <a:t>și</a:t>
            </a:r>
            <a:r>
              <a:rPr lang="en-US" dirty="0"/>
              <a:t> </a:t>
            </a:r>
            <a:r>
              <a:rPr lang="en-US" dirty="0" err="1"/>
              <a:t>progresul</a:t>
            </a:r>
            <a:r>
              <a:rPr lang="en-US" dirty="0"/>
              <a:t> </a:t>
            </a:r>
            <a:r>
              <a:rPr lang="en-US" dirty="0" err="1"/>
              <a:t>performanței</a:t>
            </a:r>
            <a:r>
              <a:rPr lang="en-US" dirty="0"/>
              <a:t> </a:t>
            </a:r>
            <a:r>
              <a:rPr lang="en-US" dirty="0" err="1"/>
              <a:t>în</a:t>
            </a:r>
            <a:r>
              <a:rPr lang="en-US" dirty="0"/>
              <a:t> </a:t>
            </a:r>
            <a:r>
              <a:rPr lang="en-US" dirty="0" err="1"/>
              <a:t>acele</a:t>
            </a:r>
            <a:r>
              <a:rPr lang="en-US" dirty="0"/>
              <a:t> </a:t>
            </a:r>
            <a:r>
              <a:rPr lang="en-US" dirty="0" err="1"/>
              <a:t>activități</a:t>
            </a:r>
            <a:r>
              <a:rPr lang="en-US" dirty="0" smtClean="0"/>
              <a:t>;</a:t>
            </a:r>
            <a:endParaRPr lang="ro-RO" dirty="0" smtClean="0"/>
          </a:p>
          <a:p>
            <a:endParaRPr lang="ro-RO" dirty="0" smtClean="0"/>
          </a:p>
          <a:p>
            <a:r>
              <a:rPr lang="en-US" dirty="0" err="1" smtClean="0"/>
              <a:t>Conectarea</a:t>
            </a:r>
            <a:r>
              <a:rPr lang="en-US" dirty="0" smtClean="0"/>
              <a:t> </a:t>
            </a:r>
            <a:r>
              <a:rPr lang="en-US" dirty="0"/>
              <a:t>cu </a:t>
            </a:r>
            <a:r>
              <a:rPr lang="en-US" dirty="0" err="1"/>
              <a:t>diferite</a:t>
            </a:r>
            <a:r>
              <a:rPr lang="en-US" dirty="0"/>
              <a:t> </a:t>
            </a:r>
            <a:r>
              <a:rPr lang="en-US" dirty="0" err="1"/>
              <a:t>aplicații</a:t>
            </a:r>
            <a:r>
              <a:rPr lang="en-US" dirty="0"/>
              <a:t> </a:t>
            </a:r>
            <a:r>
              <a:rPr lang="en-US" dirty="0" err="1"/>
              <a:t>destinate</a:t>
            </a:r>
            <a:r>
              <a:rPr lang="en-US" dirty="0"/>
              <a:t> </a:t>
            </a:r>
            <a:r>
              <a:rPr lang="en-US" dirty="0" err="1"/>
              <a:t>sportului</a:t>
            </a:r>
            <a:r>
              <a:rPr lang="en-US" dirty="0"/>
              <a:t>: ”Apple Health”, „Fitbit”, ”</a:t>
            </a:r>
            <a:r>
              <a:rPr lang="en-US" dirty="0" err="1"/>
              <a:t>GoogleFit</a:t>
            </a:r>
            <a:r>
              <a:rPr lang="en-US" dirty="0"/>
              <a:t>”, </a:t>
            </a:r>
            <a:r>
              <a:rPr lang="en-US" dirty="0" err="1"/>
              <a:t>pentru</a:t>
            </a:r>
            <a:r>
              <a:rPr lang="en-US" dirty="0"/>
              <a:t> o </a:t>
            </a:r>
            <a:r>
              <a:rPr lang="en-US" dirty="0" err="1"/>
              <a:t>mai</a:t>
            </a:r>
            <a:r>
              <a:rPr lang="en-US" dirty="0"/>
              <a:t> </a:t>
            </a:r>
            <a:r>
              <a:rPr lang="en-US" dirty="0" err="1"/>
              <a:t>bună</a:t>
            </a:r>
            <a:r>
              <a:rPr lang="en-US" dirty="0"/>
              <a:t> </a:t>
            </a:r>
            <a:r>
              <a:rPr lang="en-US" dirty="0" err="1"/>
              <a:t>aproximare</a:t>
            </a:r>
            <a:r>
              <a:rPr lang="en-US" dirty="0"/>
              <a:t> a </a:t>
            </a:r>
            <a:r>
              <a:rPr lang="en-US" dirty="0" err="1"/>
              <a:t>nivelului</a:t>
            </a:r>
            <a:r>
              <a:rPr lang="en-US" dirty="0"/>
              <a:t> de </a:t>
            </a:r>
            <a:r>
              <a:rPr lang="en-US" dirty="0" err="1"/>
              <a:t>activitate</a:t>
            </a:r>
            <a:r>
              <a:rPr lang="en-US" dirty="0"/>
              <a:t>, </a:t>
            </a:r>
            <a:r>
              <a:rPr lang="en-US" dirty="0" err="1"/>
              <a:t>ce</a:t>
            </a:r>
            <a:r>
              <a:rPr lang="en-US" dirty="0"/>
              <a:t> </a:t>
            </a:r>
            <a:r>
              <a:rPr lang="en-US" dirty="0" err="1"/>
              <a:t>influențează</a:t>
            </a:r>
            <a:r>
              <a:rPr lang="en-US" dirty="0"/>
              <a:t> </a:t>
            </a:r>
            <a:r>
              <a:rPr lang="en-US" dirty="0" err="1"/>
              <a:t>algoritmul</a:t>
            </a:r>
            <a:r>
              <a:rPr lang="en-US" dirty="0"/>
              <a:t> de </a:t>
            </a:r>
            <a:r>
              <a:rPr lang="en-US" dirty="0" err="1"/>
              <a:t>calcul</a:t>
            </a:r>
            <a:r>
              <a:rPr lang="en-US" dirty="0"/>
              <a:t> al </a:t>
            </a:r>
            <a:r>
              <a:rPr lang="en-US" dirty="0" err="1"/>
              <a:t>caloriilor</a:t>
            </a:r>
            <a:r>
              <a:rPr lang="en-US" dirty="0"/>
              <a:t> </a:t>
            </a:r>
            <a:r>
              <a:rPr lang="en-US" dirty="0" err="1"/>
              <a:t>și</a:t>
            </a:r>
            <a:r>
              <a:rPr lang="en-US" dirty="0"/>
              <a:t> </a:t>
            </a:r>
            <a:r>
              <a:rPr lang="en-US" dirty="0" err="1"/>
              <a:t>macronutrienților</a:t>
            </a:r>
            <a:r>
              <a:rPr lang="en-US" dirty="0"/>
              <a:t>;</a:t>
            </a:r>
            <a:br>
              <a:rPr lang="en-US" dirty="0"/>
            </a:br>
            <a:endParaRPr lang="ro-RO" dirty="0" smtClean="0"/>
          </a:p>
          <a:p>
            <a:r>
              <a:rPr lang="en-US" dirty="0" err="1" smtClean="0"/>
              <a:t>Posibilitatea</a:t>
            </a:r>
            <a:r>
              <a:rPr lang="en-US" dirty="0" smtClean="0"/>
              <a:t> </a:t>
            </a:r>
            <a:r>
              <a:rPr lang="en-US" dirty="0"/>
              <a:t>de </a:t>
            </a:r>
            <a:r>
              <a:rPr lang="en-US" i="1" dirty="0"/>
              <a:t>chat video</a:t>
            </a:r>
            <a:r>
              <a:rPr lang="en-US" dirty="0"/>
              <a:t>, care </a:t>
            </a:r>
            <a:r>
              <a:rPr lang="en-US" dirty="0" err="1"/>
              <a:t>ar</a:t>
            </a:r>
            <a:r>
              <a:rPr lang="en-US" dirty="0"/>
              <a:t> </a:t>
            </a:r>
            <a:r>
              <a:rPr lang="en-US" dirty="0" err="1"/>
              <a:t>îmbunătăți</a:t>
            </a:r>
            <a:r>
              <a:rPr lang="en-US" dirty="0"/>
              <a:t> </a:t>
            </a:r>
            <a:r>
              <a:rPr lang="en-US" dirty="0" err="1"/>
              <a:t>comunicarea</a:t>
            </a:r>
            <a:r>
              <a:rPr lang="en-US" dirty="0"/>
              <a:t> </a:t>
            </a:r>
            <a:r>
              <a:rPr lang="en-US" dirty="0" err="1"/>
              <a:t>între</a:t>
            </a:r>
            <a:r>
              <a:rPr lang="en-US" dirty="0"/>
              <a:t> </a:t>
            </a:r>
            <a:r>
              <a:rPr lang="en-US" dirty="0" err="1"/>
              <a:t>nutriționist</a:t>
            </a:r>
            <a:r>
              <a:rPr lang="en-US" dirty="0"/>
              <a:t> </a:t>
            </a:r>
            <a:r>
              <a:rPr lang="en-US" dirty="0" err="1"/>
              <a:t>și</a:t>
            </a:r>
            <a:r>
              <a:rPr lang="en-US" dirty="0"/>
              <a:t> </a:t>
            </a:r>
            <a:r>
              <a:rPr lang="en-US" dirty="0" err="1"/>
              <a:t>clienții</a:t>
            </a:r>
            <a:r>
              <a:rPr lang="en-US" dirty="0"/>
              <a:t> </a:t>
            </a:r>
            <a:r>
              <a:rPr lang="en-US" dirty="0" err="1"/>
              <a:t>ce</a:t>
            </a:r>
            <a:r>
              <a:rPr lang="en-US" dirty="0"/>
              <a:t> nu pot </a:t>
            </a:r>
            <a:r>
              <a:rPr lang="en-US" dirty="0" err="1"/>
              <a:t>ajunge</a:t>
            </a:r>
            <a:r>
              <a:rPr lang="en-US" dirty="0"/>
              <a:t> la cabinet;</a:t>
            </a:r>
            <a:br>
              <a:rPr lang="en-US" dirty="0"/>
            </a:br>
            <a:endParaRPr lang="ro-RO" dirty="0" smtClean="0"/>
          </a:p>
          <a:p>
            <a:r>
              <a:rPr lang="en-US" dirty="0" err="1" smtClean="0"/>
              <a:t>Includerea</a:t>
            </a:r>
            <a:r>
              <a:rPr lang="en-US" dirty="0" smtClean="0"/>
              <a:t> </a:t>
            </a:r>
            <a:r>
              <a:rPr lang="en-US" dirty="0" err="1"/>
              <a:t>unui</a:t>
            </a:r>
            <a:r>
              <a:rPr lang="en-US" dirty="0"/>
              <a:t> </a:t>
            </a:r>
            <a:r>
              <a:rPr lang="en-US" dirty="0" err="1"/>
              <a:t>sistem</a:t>
            </a:r>
            <a:r>
              <a:rPr lang="en-US" dirty="0"/>
              <a:t> </a:t>
            </a:r>
            <a:r>
              <a:rPr lang="en-US" dirty="0" err="1"/>
              <a:t>prin</a:t>
            </a:r>
            <a:r>
              <a:rPr lang="en-US" dirty="0"/>
              <a:t> care </a:t>
            </a:r>
            <a:r>
              <a:rPr lang="en-US" dirty="0" err="1"/>
              <a:t>clientul</a:t>
            </a:r>
            <a:r>
              <a:rPr lang="en-US" dirty="0"/>
              <a:t> </a:t>
            </a:r>
            <a:r>
              <a:rPr lang="en-US" dirty="0" err="1"/>
              <a:t>să</a:t>
            </a:r>
            <a:r>
              <a:rPr lang="en-US" dirty="0"/>
              <a:t> </a:t>
            </a:r>
            <a:r>
              <a:rPr lang="en-US" dirty="0" err="1"/>
              <a:t>poată</a:t>
            </a:r>
            <a:r>
              <a:rPr lang="en-US" dirty="0"/>
              <a:t> </a:t>
            </a:r>
            <a:r>
              <a:rPr lang="en-US" dirty="0" err="1"/>
              <a:t>plăti</a:t>
            </a:r>
            <a:r>
              <a:rPr lang="en-US" dirty="0"/>
              <a:t> </a:t>
            </a:r>
            <a:r>
              <a:rPr lang="en-US" dirty="0" err="1"/>
              <a:t>serviciile</a:t>
            </a:r>
            <a:r>
              <a:rPr lang="en-US" dirty="0"/>
              <a:t> </a:t>
            </a:r>
            <a:r>
              <a:rPr lang="en-US" dirty="0" err="1"/>
              <a:t>medicului</a:t>
            </a:r>
            <a:r>
              <a:rPr lang="en-US" dirty="0" smtClean="0"/>
              <a:t>;</a:t>
            </a:r>
            <a:endParaRPr lang="en-US" dirty="0"/>
          </a:p>
        </p:txBody>
      </p:sp>
    </p:spTree>
    <p:extLst>
      <p:ext uri="{BB962C8B-B14F-4D97-AF65-F5344CB8AC3E}">
        <p14:creationId xmlns:p14="http://schemas.microsoft.com/office/powerpoint/2010/main" val="2647096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20" y="2397457"/>
            <a:ext cx="8596668" cy="1320800"/>
          </a:xfrm>
        </p:spPr>
        <p:txBody>
          <a:bodyPr/>
          <a:lstStyle/>
          <a:p>
            <a:pPr algn="ctr"/>
            <a:r>
              <a:rPr lang="ro-RO" dirty="0" smtClean="0">
                <a:ln w="0"/>
                <a:effectLst>
                  <a:outerShdw blurRad="38100" dist="25400" dir="5400000" algn="ctr" rotWithShape="0">
                    <a:srgbClr val="6E747A">
                      <a:alpha val="43000"/>
                    </a:srgbClr>
                  </a:outerShdw>
                </a:effectLst>
              </a:rPr>
              <a:t>Vă mulțumesc!</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3492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ro-RO" sz="3600" dirty="0"/>
              <a:t>Context</a:t>
            </a:r>
          </a:p>
          <a:p>
            <a:pPr marL="514350" indent="-514350">
              <a:buFont typeface="+mj-lt"/>
              <a:buAutoNum type="arabicPeriod"/>
            </a:pPr>
            <a:r>
              <a:rPr lang="ro-RO" sz="3600" dirty="0"/>
              <a:t>Contribuții</a:t>
            </a:r>
          </a:p>
          <a:p>
            <a:pPr marL="514350" indent="-514350">
              <a:buFont typeface="+mj-lt"/>
              <a:buAutoNum type="arabicPeriod"/>
            </a:pPr>
            <a:r>
              <a:rPr lang="ro-RO" sz="3600" dirty="0"/>
              <a:t>Arhitectura Aplicației </a:t>
            </a:r>
          </a:p>
          <a:p>
            <a:pPr marL="514350" indent="-514350">
              <a:buFont typeface="+mj-lt"/>
              <a:buAutoNum type="arabicPeriod"/>
            </a:pPr>
            <a:r>
              <a:rPr lang="ro-RO" sz="3600" dirty="0"/>
              <a:t>Demo</a:t>
            </a:r>
          </a:p>
          <a:p>
            <a:pPr marL="514350" indent="-514350">
              <a:buFont typeface="+mj-lt"/>
              <a:buAutoNum type="arabicPeriod"/>
            </a:pPr>
            <a:r>
              <a:rPr lang="ro-RO" sz="3600" dirty="0"/>
              <a:t>Concluziile Lucrării</a:t>
            </a:r>
          </a:p>
          <a:p>
            <a:endParaRPr lang="en-US" sz="3600" dirty="0"/>
          </a:p>
        </p:txBody>
      </p:sp>
    </p:spTree>
    <p:extLst>
      <p:ext uri="{BB962C8B-B14F-4D97-AF65-F5344CB8AC3E}">
        <p14:creationId xmlns:p14="http://schemas.microsoft.com/office/powerpoint/2010/main" val="36646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1. Context</a:t>
            </a:r>
            <a:endParaRPr lang="en-US" dirty="0"/>
          </a:p>
        </p:txBody>
      </p:sp>
      <p:sp>
        <p:nvSpPr>
          <p:cNvPr id="3" name="Content Placeholder 2"/>
          <p:cNvSpPr>
            <a:spLocks noGrp="1"/>
          </p:cNvSpPr>
          <p:nvPr>
            <p:ph idx="1"/>
          </p:nvPr>
        </p:nvSpPr>
        <p:spPr/>
        <p:txBody>
          <a:bodyPr>
            <a:noAutofit/>
          </a:bodyPr>
          <a:lstStyle/>
          <a:p>
            <a:pPr marL="0" indent="0">
              <a:buNone/>
            </a:pPr>
            <a:r>
              <a:rPr lang="ro-RO" sz="2800" dirty="0" smtClean="0"/>
              <a:t>     Aplicația </a:t>
            </a:r>
            <a:r>
              <a:rPr lang="ro-RO" sz="2800" dirty="0"/>
              <a:t>„EatWell” este o aplicație prin care nutriționistul poate ține evidența fiecărui client și programările sale, poate stabili meniurile zilnice într-un mod eficient și să minimalizeze greșelile și întârzierile. De asemenea aplicația este simplu structurată, pentru a nu copleși clientul, și îi oferă un mod ușor, dar sigur, de a-și atinge scopurile în privința alimentației sănătoase și stării sale de sănătate. </a:t>
            </a:r>
          </a:p>
          <a:p>
            <a:pPr marL="0" indent="0">
              <a:buNone/>
            </a:pPr>
            <a:endParaRPr lang="en-US" sz="2800" dirty="0"/>
          </a:p>
          <a:p>
            <a:endParaRPr lang="en-US" sz="2800" dirty="0"/>
          </a:p>
        </p:txBody>
      </p:sp>
    </p:spTree>
    <p:extLst>
      <p:ext uri="{BB962C8B-B14F-4D97-AF65-F5344CB8AC3E}">
        <p14:creationId xmlns:p14="http://schemas.microsoft.com/office/powerpoint/2010/main" val="383049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60" y="322996"/>
            <a:ext cx="9080815" cy="6418997"/>
          </a:xfrm>
        </p:spPr>
        <p:txBody>
          <a:bodyPr>
            <a:noAutofit/>
          </a:bodyPr>
          <a:lstStyle/>
          <a:p>
            <a:pPr indent="360000"/>
            <a:r>
              <a:rPr lang="ro-RO" sz="2400" dirty="0">
                <a:solidFill>
                  <a:schemeClr val="tx1">
                    <a:lumMod val="75000"/>
                    <a:lumOff val="25000"/>
                  </a:schemeClr>
                </a:solidFill>
                <a:latin typeface="+mn-lt"/>
              </a:rPr>
              <a:t>Exemple de alte aplicații ce sunt destinate nutriției sunt: MyFitnessPal, LifeSum, My Plate, sau Nutrition House. Totuși aceste aplicații nu sunt destinate pentru a servii interacțiunii dintre nutriționist și client, ci mai degrabă sunt jurnale alimentare </a:t>
            </a:r>
            <a:r>
              <a:rPr lang="ro-RO" sz="2400" dirty="0" smtClean="0">
                <a:solidFill>
                  <a:schemeClr val="tx1">
                    <a:lumMod val="75000"/>
                    <a:lumOff val="25000"/>
                  </a:schemeClr>
                </a:solidFill>
                <a:latin typeface="+mn-lt"/>
              </a:rPr>
              <a:t>individuale. </a:t>
            </a:r>
            <a:br>
              <a:rPr lang="ro-RO" sz="2400" dirty="0" smtClean="0">
                <a:solidFill>
                  <a:schemeClr val="tx1">
                    <a:lumMod val="75000"/>
                    <a:lumOff val="25000"/>
                  </a:schemeClr>
                </a:solidFill>
                <a:latin typeface="+mn-lt"/>
              </a:rPr>
            </a:br>
            <a:r>
              <a:rPr lang="ro-RO" sz="2400" dirty="0" smtClean="0">
                <a:solidFill>
                  <a:schemeClr val="tx1">
                    <a:lumMod val="75000"/>
                    <a:lumOff val="25000"/>
                  </a:schemeClr>
                </a:solidFill>
                <a:latin typeface="+mn-lt"/>
              </a:rPr>
              <a:t>    Ele </a:t>
            </a:r>
            <a:r>
              <a:rPr lang="ro-RO" sz="2400" dirty="0">
                <a:solidFill>
                  <a:schemeClr val="tx1">
                    <a:lumMod val="75000"/>
                    <a:lumOff val="25000"/>
                  </a:schemeClr>
                </a:solidFill>
                <a:latin typeface="+mn-lt"/>
              </a:rPr>
              <a:t>conțin o bază de date bogată </a:t>
            </a:r>
            <a:r>
              <a:rPr lang="ro-RO" sz="2400" dirty="0" smtClean="0">
                <a:solidFill>
                  <a:schemeClr val="tx1">
                    <a:lumMod val="75000"/>
                    <a:lumOff val="25000"/>
                  </a:schemeClr>
                </a:solidFill>
                <a:latin typeface="+mn-lt"/>
              </a:rPr>
              <a:t>în alimente, însoțite de </a:t>
            </a:r>
            <a:r>
              <a:rPr lang="ro-RO" sz="2400" dirty="0">
                <a:solidFill>
                  <a:schemeClr val="tx1">
                    <a:lumMod val="75000"/>
                    <a:lumOff val="25000"/>
                  </a:schemeClr>
                </a:solidFill>
                <a:latin typeface="+mn-lt"/>
              </a:rPr>
              <a:t>valorile nutriționale ale acestora și sisteme prin care calculează caloriile ș</a:t>
            </a:r>
            <a:r>
              <a:rPr lang="ro-RO" sz="2400" dirty="0" smtClean="0">
                <a:solidFill>
                  <a:schemeClr val="tx1">
                    <a:lumMod val="75000"/>
                    <a:lumOff val="25000"/>
                  </a:schemeClr>
                </a:solidFill>
                <a:latin typeface="+mn-lt"/>
              </a:rPr>
              <a:t>i </a:t>
            </a:r>
            <a:r>
              <a:rPr lang="ro-RO" sz="2400" dirty="0">
                <a:solidFill>
                  <a:schemeClr val="tx1">
                    <a:lumMod val="75000"/>
                    <a:lumOff val="25000"/>
                  </a:schemeClr>
                </a:solidFill>
                <a:latin typeface="+mn-lt"/>
              </a:rPr>
              <a:t>macronutrienții necesari </a:t>
            </a:r>
            <a:r>
              <a:rPr lang="ro-RO" sz="2400" dirty="0" smtClean="0">
                <a:solidFill>
                  <a:schemeClr val="tx1">
                    <a:lumMod val="75000"/>
                    <a:lumOff val="25000"/>
                  </a:schemeClr>
                </a:solidFill>
                <a:latin typeface="+mn-lt"/>
              </a:rPr>
              <a:t>zilnic. Totuși, </a:t>
            </a:r>
            <a:r>
              <a:rPr lang="ro-RO" sz="2400" dirty="0">
                <a:solidFill>
                  <a:schemeClr val="tx1">
                    <a:lumMod val="75000"/>
                    <a:lumOff val="25000"/>
                  </a:schemeClr>
                </a:solidFill>
                <a:latin typeface="+mn-lt"/>
              </a:rPr>
              <a:t>acestea nu iau în considerare factori externi precum trecutul medical și faptul că fiecare persoana are un metabolism diferit</a:t>
            </a:r>
            <a:r>
              <a:rPr lang="ro-RO" sz="2400" dirty="0" smtClean="0">
                <a:solidFill>
                  <a:schemeClr val="tx1">
                    <a:lumMod val="75000"/>
                    <a:lumOff val="25000"/>
                  </a:schemeClr>
                </a:solidFill>
                <a:latin typeface="+mn-lt"/>
              </a:rPr>
              <a:t>.</a:t>
            </a:r>
            <a:br>
              <a:rPr lang="ro-RO" sz="2400" dirty="0" smtClean="0">
                <a:solidFill>
                  <a:schemeClr val="tx1">
                    <a:lumMod val="75000"/>
                    <a:lumOff val="25000"/>
                  </a:schemeClr>
                </a:solidFill>
                <a:latin typeface="+mn-lt"/>
              </a:rPr>
            </a:br>
            <a:r>
              <a:rPr lang="ro-RO" sz="2400" dirty="0" smtClean="0">
                <a:solidFill>
                  <a:schemeClr val="tx1">
                    <a:lumMod val="75000"/>
                    <a:lumOff val="25000"/>
                  </a:schemeClr>
                </a:solidFill>
                <a:latin typeface="+mn-lt"/>
              </a:rPr>
              <a:t>    Aplicația </a:t>
            </a:r>
            <a:r>
              <a:rPr lang="ro-RO" sz="2400" dirty="0">
                <a:solidFill>
                  <a:schemeClr val="tx1">
                    <a:lumMod val="75000"/>
                    <a:lumOff val="25000"/>
                  </a:schemeClr>
                </a:solidFill>
                <a:latin typeface="+mn-lt"/>
              </a:rPr>
              <a:t>„EatWell” include un </a:t>
            </a:r>
            <a:r>
              <a:rPr lang="ro-RO" sz="2400" dirty="0" smtClean="0">
                <a:solidFill>
                  <a:schemeClr val="tx1">
                    <a:lumMod val="75000"/>
                    <a:lumOff val="25000"/>
                  </a:schemeClr>
                </a:solidFill>
                <a:latin typeface="+mn-lt"/>
              </a:rPr>
              <a:t>algoritm </a:t>
            </a:r>
            <a:r>
              <a:rPr lang="ro-RO" sz="2400" dirty="0">
                <a:solidFill>
                  <a:schemeClr val="tx1">
                    <a:lumMod val="75000"/>
                    <a:lumOff val="25000"/>
                  </a:schemeClr>
                </a:solidFill>
                <a:latin typeface="+mn-lt"/>
              </a:rPr>
              <a:t>prin care calculează valorile nutriționale necesare în funcție de greutatea actuală, greutatea la care </a:t>
            </a:r>
            <a:r>
              <a:rPr lang="ro-RO" sz="2400" dirty="0" smtClean="0">
                <a:solidFill>
                  <a:schemeClr val="tx1">
                    <a:lumMod val="75000"/>
                    <a:lumOff val="25000"/>
                  </a:schemeClr>
                </a:solidFill>
                <a:latin typeface="+mn-lt"/>
              </a:rPr>
              <a:t>doriți </a:t>
            </a:r>
            <a:r>
              <a:rPr lang="ro-RO" sz="2400" dirty="0">
                <a:solidFill>
                  <a:schemeClr val="tx1">
                    <a:lumMod val="75000"/>
                    <a:lumOff val="25000"/>
                  </a:schemeClr>
                </a:solidFill>
                <a:latin typeface="+mn-lt"/>
              </a:rPr>
              <a:t>să </a:t>
            </a:r>
            <a:r>
              <a:rPr lang="ro-RO" sz="2400" dirty="0" smtClean="0">
                <a:solidFill>
                  <a:schemeClr val="tx1">
                    <a:lumMod val="75000"/>
                    <a:lumOff val="25000"/>
                  </a:schemeClr>
                </a:solidFill>
                <a:latin typeface="+mn-lt"/>
              </a:rPr>
              <a:t>ajungeți, </a:t>
            </a:r>
            <a:r>
              <a:rPr lang="ro-RO" sz="2400" dirty="0">
                <a:solidFill>
                  <a:schemeClr val="tx1">
                    <a:lumMod val="75000"/>
                    <a:lumOff val="25000"/>
                  </a:schemeClr>
                </a:solidFill>
                <a:latin typeface="+mn-lt"/>
              </a:rPr>
              <a:t>vârsta, înălțimea, sexul, etc., dar </a:t>
            </a:r>
            <a:r>
              <a:rPr lang="ro-RO" sz="2400" dirty="0" smtClean="0">
                <a:solidFill>
                  <a:schemeClr val="tx1">
                    <a:lumMod val="75000"/>
                    <a:lumOff val="25000"/>
                  </a:schemeClr>
                </a:solidFill>
                <a:latin typeface="+mn-lt"/>
              </a:rPr>
              <a:t>există </a:t>
            </a:r>
            <a:r>
              <a:rPr lang="ro-RO" sz="2400" dirty="0">
                <a:solidFill>
                  <a:schemeClr val="tx1">
                    <a:lumMod val="75000"/>
                    <a:lumOff val="25000"/>
                  </a:schemeClr>
                </a:solidFill>
                <a:latin typeface="+mn-lt"/>
              </a:rPr>
              <a:t>și posibilitatea ca nutriționistul să personalizeze procentajul valorilor nutriționale pentru a fi sigur că este potrivit pentru compoziția corporală și metabolismul dumneavoastră.</a:t>
            </a:r>
            <a:r>
              <a:rPr lang="ro-RO" sz="2400" dirty="0" smtClean="0">
                <a:solidFill>
                  <a:schemeClr val="tx1">
                    <a:lumMod val="75000"/>
                    <a:lumOff val="25000"/>
                  </a:schemeClr>
                </a:solidFill>
                <a:latin typeface="+mn-lt"/>
              </a:rPr>
              <a:t/>
            </a:r>
            <a:br>
              <a:rPr lang="ro-RO" sz="2400" dirty="0" smtClean="0">
                <a:solidFill>
                  <a:schemeClr val="tx1">
                    <a:lumMod val="75000"/>
                    <a:lumOff val="25000"/>
                  </a:schemeClr>
                </a:solidFill>
                <a:latin typeface="+mn-lt"/>
              </a:rPr>
            </a:br>
            <a:r>
              <a:rPr lang="ro-RO" sz="2400" dirty="0" smtClean="0">
                <a:solidFill>
                  <a:schemeClr val="tx1">
                    <a:lumMod val="75000"/>
                    <a:lumOff val="25000"/>
                  </a:schemeClr>
                </a:solidFill>
                <a:latin typeface="+mn-lt"/>
              </a:rPr>
              <a:t>    </a:t>
            </a:r>
            <a:r>
              <a:rPr lang="ro-RO" sz="2400" dirty="0">
                <a:solidFill>
                  <a:schemeClr val="tx1">
                    <a:lumMod val="75000"/>
                    <a:lumOff val="25000"/>
                  </a:schemeClr>
                </a:solidFill>
                <a:latin typeface="+mn-lt"/>
              </a:rPr>
              <a:t/>
            </a:r>
            <a:br>
              <a:rPr lang="ro-RO" sz="2400" dirty="0">
                <a:solidFill>
                  <a:schemeClr val="tx1">
                    <a:lumMod val="75000"/>
                    <a:lumOff val="25000"/>
                  </a:schemeClr>
                </a:solidFill>
                <a:latin typeface="+mn-lt"/>
              </a:rPr>
            </a:br>
            <a:endParaRPr lang="en-US" sz="2400" b="1" dirty="0">
              <a:solidFill>
                <a:schemeClr val="tx1">
                  <a:lumMod val="75000"/>
                  <a:lumOff val="25000"/>
                </a:schemeClr>
              </a:solidFill>
              <a:latin typeface="+mn-lt"/>
            </a:endParaRPr>
          </a:p>
        </p:txBody>
      </p:sp>
    </p:spTree>
    <p:extLst>
      <p:ext uri="{BB962C8B-B14F-4D97-AF65-F5344CB8AC3E}">
        <p14:creationId xmlns:p14="http://schemas.microsoft.com/office/powerpoint/2010/main" val="178802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44338" cy="5450006"/>
          </a:xfrm>
        </p:spPr>
        <p:txBody>
          <a:bodyPr>
            <a:noAutofit/>
          </a:bodyPr>
          <a:lstStyle/>
          <a:p>
            <a:r>
              <a:rPr lang="ro-RO" sz="2600" dirty="0">
                <a:solidFill>
                  <a:schemeClr val="tx1">
                    <a:lumMod val="75000"/>
                    <a:lumOff val="25000"/>
                  </a:schemeClr>
                </a:solidFill>
              </a:rPr>
              <a:t> </a:t>
            </a:r>
            <a:r>
              <a:rPr lang="ro-RO" sz="2600" dirty="0" smtClean="0">
                <a:solidFill>
                  <a:schemeClr val="tx1">
                    <a:lumMod val="75000"/>
                    <a:lumOff val="25000"/>
                  </a:schemeClr>
                </a:solidFill>
              </a:rPr>
              <a:t>    </a:t>
            </a:r>
            <a:r>
              <a:rPr lang="ro-RO" sz="2800" dirty="0" smtClean="0">
                <a:solidFill>
                  <a:schemeClr val="bg2">
                    <a:lumMod val="25000"/>
                  </a:schemeClr>
                </a:solidFill>
              </a:rPr>
              <a:t>De </a:t>
            </a:r>
            <a:r>
              <a:rPr lang="ro-RO" sz="2800" dirty="0">
                <a:solidFill>
                  <a:schemeClr val="bg2">
                    <a:lumMod val="25000"/>
                  </a:schemeClr>
                </a:solidFill>
              </a:rPr>
              <a:t>asemenea clienții, pentru o masă, trebuie să adauge fiecare ingredient folosit și gramajul acestuia, iar clientul nu dorește să iși bată capul mai ales la rețete ce conțin multe ingrediente</a:t>
            </a:r>
            <a:r>
              <a:rPr lang="ro-RO" sz="2800" dirty="0" smtClean="0">
                <a:solidFill>
                  <a:schemeClr val="bg2">
                    <a:lumMod val="25000"/>
                  </a:schemeClr>
                </a:solidFill>
              </a:rPr>
              <a:t>. </a:t>
            </a:r>
            <a:r>
              <a:rPr lang="ro-RO" sz="2800" dirty="0">
                <a:solidFill>
                  <a:schemeClr val="bg2">
                    <a:lumMod val="25000"/>
                  </a:schemeClr>
                </a:solidFill>
              </a:rPr>
              <a:t>„Eat Well” însă conține rețete create deja de către nutriționiști, aceștia le asignează meniului zilnic al clientului, iar el nu trebuie să își facă griji să noteze fiecare calorie consumată, sau dacă se încadrează in limetele valorilor nutriționale, atât timp cât respecta planul alimentar dat de către medic. </a:t>
            </a:r>
            <a:endParaRPr lang="en-US" sz="2600" dirty="0">
              <a:solidFill>
                <a:schemeClr val="tx1">
                  <a:lumMod val="75000"/>
                  <a:lumOff val="25000"/>
                </a:schemeClr>
              </a:solidFill>
              <a:latin typeface="+mn-lt"/>
            </a:endParaRPr>
          </a:p>
        </p:txBody>
      </p:sp>
    </p:spTree>
    <p:extLst>
      <p:ext uri="{BB962C8B-B14F-4D97-AF65-F5344CB8AC3E}">
        <p14:creationId xmlns:p14="http://schemas.microsoft.com/office/powerpoint/2010/main" val="4013622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012576" cy="5518245"/>
          </a:xfrm>
        </p:spPr>
        <p:txBody>
          <a:bodyPr>
            <a:noAutofit/>
          </a:bodyPr>
          <a:lstStyle/>
          <a:p>
            <a:r>
              <a:rPr lang="ro-RO" sz="2400" dirty="0" smtClean="0">
                <a:solidFill>
                  <a:schemeClr val="tx1">
                    <a:lumMod val="75000"/>
                    <a:lumOff val="25000"/>
                  </a:schemeClr>
                </a:solidFill>
                <a:latin typeface="+mn-lt"/>
              </a:rPr>
              <a:t>     Nutrition </a:t>
            </a:r>
            <a:r>
              <a:rPr lang="ro-RO" sz="2400" dirty="0">
                <a:solidFill>
                  <a:schemeClr val="tx1">
                    <a:lumMod val="75000"/>
                    <a:lumOff val="25000"/>
                  </a:schemeClr>
                </a:solidFill>
                <a:latin typeface="+mn-lt"/>
              </a:rPr>
              <a:t>House vine în ajutorul relației nutriționist- client, clientul are un cont personalizat, iar planul alimentar este gestionat de către medicul acestuia, dar aplicația nu este convenabilă din punct de vedere al nutriționistului. Spre deosebire, aplicația „EatWell” este concepută să satisfacă nevoile clientului, dar în </a:t>
            </a:r>
            <a:r>
              <a:rPr lang="ro-RO" sz="2400" dirty="0" smtClean="0">
                <a:solidFill>
                  <a:schemeClr val="tx1">
                    <a:lumMod val="75000"/>
                    <a:lumOff val="25000"/>
                  </a:schemeClr>
                </a:solidFill>
                <a:latin typeface="+mn-lt"/>
              </a:rPr>
              <a:t>același </a:t>
            </a:r>
            <a:r>
              <a:rPr lang="ro-RO" sz="2400" dirty="0">
                <a:solidFill>
                  <a:schemeClr val="tx1">
                    <a:lumMod val="75000"/>
                    <a:lumOff val="25000"/>
                  </a:schemeClr>
                </a:solidFill>
                <a:latin typeface="+mn-lt"/>
              </a:rPr>
              <a:t>timp să fie un suport și pentru medici, să le ușureze munca. </a:t>
            </a:r>
            <a:r>
              <a:rPr lang="ro-RO" sz="2400" dirty="0" smtClean="0">
                <a:solidFill>
                  <a:schemeClr val="tx1">
                    <a:lumMod val="75000"/>
                    <a:lumOff val="25000"/>
                  </a:schemeClr>
                </a:solidFill>
                <a:latin typeface="+mn-lt"/>
              </a:rPr>
              <a:t/>
            </a:r>
            <a:br>
              <a:rPr lang="ro-RO" sz="2400" dirty="0" smtClean="0">
                <a:solidFill>
                  <a:schemeClr val="tx1">
                    <a:lumMod val="75000"/>
                    <a:lumOff val="25000"/>
                  </a:schemeClr>
                </a:solidFill>
                <a:latin typeface="+mn-lt"/>
              </a:rPr>
            </a:br>
            <a:r>
              <a:rPr lang="ro-RO" sz="2400" dirty="0">
                <a:solidFill>
                  <a:schemeClr val="tx1">
                    <a:lumMod val="75000"/>
                    <a:lumOff val="25000"/>
                  </a:schemeClr>
                </a:solidFill>
                <a:latin typeface="+mn-lt"/>
              </a:rPr>
              <a:t> </a:t>
            </a:r>
            <a:r>
              <a:rPr lang="ro-RO" sz="2400" dirty="0" smtClean="0">
                <a:solidFill>
                  <a:schemeClr val="tx1">
                    <a:lumMod val="75000"/>
                    <a:lumOff val="25000"/>
                  </a:schemeClr>
                </a:solidFill>
                <a:latin typeface="+mn-lt"/>
              </a:rPr>
              <a:t>    Aplicația </a:t>
            </a:r>
            <a:r>
              <a:rPr lang="ro-RO" sz="2400" dirty="0">
                <a:solidFill>
                  <a:schemeClr val="tx1">
                    <a:lumMod val="75000"/>
                    <a:lumOff val="25000"/>
                  </a:schemeClr>
                </a:solidFill>
                <a:latin typeface="+mn-lt"/>
              </a:rPr>
              <a:t>aduce în plus posibilitatea de a gestiona programările, atenționarea prin notificări atunci când medicul a uitat să seteze meniul unui client, și un sistem prin care la setarea unui plan alimentar pentru o zi, acesta este </a:t>
            </a:r>
            <a:r>
              <a:rPr lang="ro-RO" sz="2400" dirty="0" smtClean="0">
                <a:solidFill>
                  <a:schemeClr val="tx1">
                    <a:lumMod val="75000"/>
                    <a:lumOff val="25000"/>
                  </a:schemeClr>
                </a:solidFill>
                <a:latin typeface="+mn-lt"/>
              </a:rPr>
              <a:t>atenționat </a:t>
            </a:r>
            <a:r>
              <a:rPr lang="ro-RO" sz="2400" dirty="0">
                <a:solidFill>
                  <a:schemeClr val="tx1">
                    <a:lumMod val="75000"/>
                    <a:lumOff val="25000"/>
                  </a:schemeClr>
                </a:solidFill>
                <a:latin typeface="+mn-lt"/>
              </a:rPr>
              <a:t>când a depașit </a:t>
            </a:r>
            <a:r>
              <a:rPr lang="ro-RO" sz="2400" dirty="0" smtClean="0">
                <a:solidFill>
                  <a:schemeClr val="tx1">
                    <a:lumMod val="75000"/>
                    <a:lumOff val="25000"/>
                  </a:schemeClr>
                </a:solidFill>
                <a:latin typeface="+mn-lt"/>
              </a:rPr>
              <a:t>numărul de calorii </a:t>
            </a:r>
            <a:r>
              <a:rPr lang="ro-RO" sz="2400" dirty="0">
                <a:solidFill>
                  <a:schemeClr val="tx1">
                    <a:lumMod val="75000"/>
                    <a:lumOff val="25000"/>
                  </a:schemeClr>
                </a:solidFill>
                <a:latin typeface="+mn-lt"/>
              </a:rPr>
              <a:t>sau </a:t>
            </a:r>
            <a:r>
              <a:rPr lang="ro-RO" sz="2400" dirty="0" smtClean="0">
                <a:solidFill>
                  <a:schemeClr val="tx1">
                    <a:lumMod val="75000"/>
                    <a:lumOff val="25000"/>
                  </a:schemeClr>
                </a:solidFill>
                <a:latin typeface="+mn-lt"/>
              </a:rPr>
              <a:t>macronutrienții </a:t>
            </a:r>
            <a:r>
              <a:rPr lang="ro-RO" sz="2400" dirty="0">
                <a:solidFill>
                  <a:schemeClr val="tx1">
                    <a:lumMod val="75000"/>
                    <a:lumOff val="25000"/>
                  </a:schemeClr>
                </a:solidFill>
                <a:latin typeface="+mn-lt"/>
              </a:rPr>
              <a:t>setați clientului, iar dacă rețetele conțin alimente la care clientul este alergic acesta este de asemenea atenționat. </a:t>
            </a:r>
            <a:endParaRPr lang="en-US" sz="2400" dirty="0">
              <a:latin typeface="+mn-lt"/>
            </a:endParaRPr>
          </a:p>
        </p:txBody>
      </p:sp>
    </p:spTree>
    <p:extLst>
      <p:ext uri="{BB962C8B-B14F-4D97-AF65-F5344CB8AC3E}">
        <p14:creationId xmlns:p14="http://schemas.microsoft.com/office/powerpoint/2010/main" val="1283243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2. Context</a:t>
            </a:r>
            <a:endParaRPr lang="en-US" dirty="0"/>
          </a:p>
        </p:txBody>
      </p:sp>
      <p:sp>
        <p:nvSpPr>
          <p:cNvPr id="3" name="Content Placeholder 2"/>
          <p:cNvSpPr>
            <a:spLocks noGrp="1"/>
          </p:cNvSpPr>
          <p:nvPr>
            <p:ph idx="1"/>
          </p:nvPr>
        </p:nvSpPr>
        <p:spPr>
          <a:xfrm>
            <a:off x="677334" y="1682917"/>
            <a:ext cx="8596668" cy="4895304"/>
          </a:xfrm>
        </p:spPr>
        <p:txBody>
          <a:bodyPr>
            <a:noAutofit/>
          </a:bodyPr>
          <a:lstStyle/>
          <a:p>
            <a:pPr marL="0" indent="0">
              <a:buNone/>
            </a:pPr>
            <a:r>
              <a:rPr lang="ro-RO" sz="2400" dirty="0"/>
              <a:t> </a:t>
            </a:r>
            <a:r>
              <a:rPr lang="ro-RO" sz="2400" dirty="0" smtClean="0"/>
              <a:t>    Prin </a:t>
            </a:r>
            <a:r>
              <a:rPr lang="ro-RO" sz="2400" dirty="0"/>
              <a:t>îndrumarea domnului profesor Florin Olariu, am descris în </a:t>
            </a:r>
            <a:r>
              <a:rPr lang="ro-RO" sz="2400" dirty="0" smtClean="0"/>
              <a:t>cadrul lucrări de licență </a:t>
            </a:r>
            <a:r>
              <a:rPr lang="ro-RO" sz="2400" dirty="0"/>
              <a:t>scopul și importanța aplicației „EatWell” în viața de zi cu zi. Pentru început, am evidențiat necesitatea unui stil sănătos alimentar în viața </a:t>
            </a:r>
            <a:r>
              <a:rPr lang="ro-RO" sz="2400" dirty="0" smtClean="0"/>
              <a:t>fiecăruia </a:t>
            </a:r>
            <a:r>
              <a:rPr lang="ro-RO" sz="2400" dirty="0"/>
              <a:t>dintre noi, și importanța ghidării unui nutriționist pentru ca planul alimentar să fie urmat cu succes. Apoi am continuat cu câteva abordări anterioare, aplicații asemănătoare și beneficiile adiționale aduse de aplicația „EatWell”. În continuare, am descris modul în care este structurată aplicația, paginile găsite în cadrul ei și funcționalitățile acestora, urmate de descrierea arhitecturii și a tehnologiile </a:t>
            </a:r>
            <a:r>
              <a:rPr lang="ro-RO" sz="2400" dirty="0" smtClean="0"/>
              <a:t>folosite în dezvoltarea aplicației.</a:t>
            </a:r>
            <a:endParaRPr lang="en-US" sz="2400" dirty="0"/>
          </a:p>
          <a:p>
            <a:pPr marL="0" indent="0">
              <a:buNone/>
            </a:pPr>
            <a:endParaRPr lang="en-US" sz="2400" dirty="0"/>
          </a:p>
        </p:txBody>
      </p:sp>
    </p:spTree>
    <p:extLst>
      <p:ext uri="{BB962C8B-B14F-4D97-AF65-F5344CB8AC3E}">
        <p14:creationId xmlns:p14="http://schemas.microsoft.com/office/powerpoint/2010/main" val="85376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3223" y="52546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dirty="0" smtClean="0"/>
              <a:t>3. Arhitectura Aplicației</a:t>
            </a:r>
            <a:endParaRPr lang="en-US" dirty="0"/>
          </a:p>
        </p:txBody>
      </p:sp>
      <p:sp>
        <p:nvSpPr>
          <p:cNvPr id="5" name="Text Placeholder 2"/>
          <p:cNvSpPr txBox="1">
            <a:spLocks/>
          </p:cNvSpPr>
          <p:nvPr/>
        </p:nvSpPr>
        <p:spPr>
          <a:xfrm>
            <a:off x="677334" y="1354138"/>
            <a:ext cx="8782154"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ro-RO" sz="2400" dirty="0" smtClean="0"/>
              <a:t>Structura aplicației pentru client:</a:t>
            </a:r>
            <a:endParaRPr lang="en-US" sz="2400" dirty="0"/>
          </a:p>
        </p:txBody>
      </p:sp>
      <p:sp>
        <p:nvSpPr>
          <p:cNvPr id="6" name="Content Placeholder 3"/>
          <p:cNvSpPr txBox="1">
            <a:spLocks/>
          </p:cNvSpPr>
          <p:nvPr/>
        </p:nvSpPr>
        <p:spPr>
          <a:xfrm>
            <a:off x="677334" y="1930400"/>
            <a:ext cx="8495551" cy="447559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o-RO" dirty="0" smtClean="0"/>
              <a:t>Pagina Home – informații despre contul și programările sale, meniul din ziua respectivă</a:t>
            </a:r>
          </a:p>
          <a:p>
            <a:r>
              <a:rPr lang="ro-RO" dirty="0" smtClean="0"/>
              <a:t>Pagina Account – vizualizarea și adăugarea informațiilor noi </a:t>
            </a:r>
          </a:p>
          <a:p>
            <a:r>
              <a:rPr lang="ro-RO" dirty="0" smtClean="0"/>
              <a:t>Pagina Menu Calendar – calendarul lunar al planului alimentar și istoric al meniurilor  </a:t>
            </a:r>
          </a:p>
          <a:p>
            <a:r>
              <a:rPr lang="ro-RO" dirty="0" smtClean="0"/>
              <a:t>Pagina Live Chat – comunicarea cu medicul nutriționist</a:t>
            </a:r>
          </a:p>
          <a:p>
            <a:r>
              <a:rPr lang="ro-RO" dirty="0" smtClean="0"/>
              <a:t>Pagina</a:t>
            </a:r>
            <a:r>
              <a:rPr lang="fr-FR" dirty="0" smtClean="0"/>
              <a:t> </a:t>
            </a:r>
            <a:r>
              <a:rPr lang="fr-FR" dirty="0"/>
              <a:t>Favorite </a:t>
            </a:r>
            <a:r>
              <a:rPr lang="fr-FR" dirty="0" err="1" smtClean="0"/>
              <a:t>Recipes</a:t>
            </a:r>
            <a:r>
              <a:rPr lang="ro-RO" dirty="0" smtClean="0"/>
              <a:t>,</a:t>
            </a:r>
            <a:r>
              <a:rPr lang="ro-RO" dirty="0"/>
              <a:t> Pagina </a:t>
            </a:r>
            <a:r>
              <a:rPr lang="ro-RO" dirty="0" smtClean="0"/>
              <a:t>Recipe – lista cu rețetele favorite, respectiv vizualizarea unei rețete și informațiile pentru preparare</a:t>
            </a:r>
          </a:p>
          <a:p>
            <a:r>
              <a:rPr lang="ro-RO" dirty="0"/>
              <a:t>Pagina </a:t>
            </a:r>
            <a:r>
              <a:rPr lang="fr-FR" dirty="0" smtClean="0"/>
              <a:t>Progress</a:t>
            </a:r>
            <a:r>
              <a:rPr lang="ro-RO" dirty="0" smtClean="0"/>
              <a:t> – vizualizarea dimensiunilor corporale si progresul acestora de-a lungul timpului, adăugarea noilor valori </a:t>
            </a:r>
          </a:p>
          <a:p>
            <a:r>
              <a:rPr lang="ro-RO" dirty="0" smtClean="0"/>
              <a:t>Pagina Login, Pagina Register – autentificarea și activarea contului </a:t>
            </a:r>
            <a:endParaRPr lang="en-US" dirty="0"/>
          </a:p>
        </p:txBody>
      </p:sp>
    </p:spTree>
    <p:extLst>
      <p:ext uri="{BB962C8B-B14F-4D97-AF65-F5344CB8AC3E}">
        <p14:creationId xmlns:p14="http://schemas.microsoft.com/office/powerpoint/2010/main" val="1061040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3" y="525462"/>
            <a:ext cx="8596668" cy="1320800"/>
          </a:xfrm>
        </p:spPr>
        <p:txBody>
          <a:bodyPr/>
          <a:lstStyle/>
          <a:p>
            <a:r>
              <a:rPr lang="ro-RO" dirty="0" smtClean="0"/>
              <a:t>3. Arhitectura Aplicației</a:t>
            </a:r>
            <a:endParaRPr lang="en-US" dirty="0"/>
          </a:p>
        </p:txBody>
      </p:sp>
      <p:sp>
        <p:nvSpPr>
          <p:cNvPr id="3" name="Text Placeholder 2"/>
          <p:cNvSpPr>
            <a:spLocks noGrp="1"/>
          </p:cNvSpPr>
          <p:nvPr>
            <p:ph type="body" idx="1"/>
          </p:nvPr>
        </p:nvSpPr>
        <p:spPr>
          <a:xfrm>
            <a:off x="677334" y="1270000"/>
            <a:ext cx="8782154" cy="576262"/>
          </a:xfrm>
        </p:spPr>
        <p:txBody>
          <a:bodyPr/>
          <a:lstStyle/>
          <a:p>
            <a:r>
              <a:rPr lang="ro-RO" dirty="0" smtClean="0"/>
              <a:t>Structura aplicației pentru medicul nutriționist:</a:t>
            </a:r>
            <a:endParaRPr lang="en-US" dirty="0"/>
          </a:p>
        </p:txBody>
      </p:sp>
      <p:sp>
        <p:nvSpPr>
          <p:cNvPr id="4" name="Content Placeholder 3"/>
          <p:cNvSpPr>
            <a:spLocks noGrp="1"/>
          </p:cNvSpPr>
          <p:nvPr>
            <p:ph sz="half" idx="2"/>
          </p:nvPr>
        </p:nvSpPr>
        <p:spPr>
          <a:xfrm>
            <a:off x="677334" y="1930400"/>
            <a:ext cx="8495551" cy="4716060"/>
          </a:xfrm>
        </p:spPr>
        <p:txBody>
          <a:bodyPr>
            <a:normAutofit lnSpcReduction="10000"/>
          </a:bodyPr>
          <a:lstStyle/>
          <a:p>
            <a:r>
              <a:rPr lang="ro-RO" dirty="0" smtClean="0"/>
              <a:t>Pagina Home, </a:t>
            </a:r>
            <a:r>
              <a:rPr lang="ro-RO" dirty="0"/>
              <a:t>Pagina Add </a:t>
            </a:r>
            <a:r>
              <a:rPr lang="ro-RO" dirty="0" smtClean="0"/>
              <a:t>Client – lista cu clienți și </a:t>
            </a:r>
            <a:r>
              <a:rPr lang="ro-RO" dirty="0"/>
              <a:t>crearea unui cont pentru clientul </a:t>
            </a:r>
            <a:r>
              <a:rPr lang="ro-RO" dirty="0" smtClean="0"/>
              <a:t>nou</a:t>
            </a:r>
          </a:p>
          <a:p>
            <a:r>
              <a:rPr lang="ro-RO" dirty="0" smtClean="0"/>
              <a:t>Pagina Account, Pagina </a:t>
            </a:r>
            <a:r>
              <a:rPr lang="fr-FR" dirty="0" smtClean="0"/>
              <a:t>Progress</a:t>
            </a:r>
            <a:r>
              <a:rPr lang="ro-RO" dirty="0" smtClean="0"/>
              <a:t>, Pagina</a:t>
            </a:r>
            <a:r>
              <a:rPr lang="fr-FR" dirty="0" smtClean="0"/>
              <a:t> </a:t>
            </a:r>
            <a:r>
              <a:rPr lang="fr-FR" dirty="0"/>
              <a:t>Favorite </a:t>
            </a:r>
            <a:r>
              <a:rPr lang="fr-FR" dirty="0" err="1" smtClean="0"/>
              <a:t>Recipes</a:t>
            </a:r>
            <a:r>
              <a:rPr lang="ro-RO" dirty="0" smtClean="0"/>
              <a:t> – vizualizarea și adăugarea la informațiile despre un client</a:t>
            </a:r>
          </a:p>
          <a:p>
            <a:r>
              <a:rPr lang="ro-RO" dirty="0"/>
              <a:t>Pagina Make Appointment </a:t>
            </a:r>
            <a:r>
              <a:rPr lang="ro-RO" dirty="0" smtClean="0"/>
              <a:t>– gestionarea și vizualizarea programărilor unui client</a:t>
            </a:r>
          </a:p>
          <a:p>
            <a:r>
              <a:rPr lang="ro-RO" dirty="0" smtClean="0"/>
              <a:t>Pagina Menu Details, Pagina Set Menu – calendarul lunar al planului alimentar al unui client și formarea unui meniu pentru o dată selectată din calendar</a:t>
            </a:r>
          </a:p>
          <a:p>
            <a:r>
              <a:rPr lang="ro-RO" dirty="0" smtClean="0"/>
              <a:t>Pagina Live Chat – comunicarea cu clientul</a:t>
            </a:r>
          </a:p>
          <a:p>
            <a:r>
              <a:rPr lang="ro-RO" dirty="0" smtClean="0"/>
              <a:t>Pagina Recipes, Pagina </a:t>
            </a:r>
            <a:r>
              <a:rPr lang="ro-RO" dirty="0"/>
              <a:t>New Recipe </a:t>
            </a:r>
            <a:r>
              <a:rPr lang="ro-RO" dirty="0" smtClean="0"/>
              <a:t>și Pagina Recipe – lista cu rețetele existente, crearea unei rețete, respectiv vizualizarea unei rețete și informațiile pentru preparare</a:t>
            </a:r>
          </a:p>
          <a:p>
            <a:r>
              <a:rPr lang="ro-RO" dirty="0" smtClean="0"/>
              <a:t>Pagina Appointments – vizualizarea programărilor din săptamâna curentă</a:t>
            </a:r>
          </a:p>
          <a:p>
            <a:r>
              <a:rPr lang="ro-RO" dirty="0" smtClean="0"/>
              <a:t>Pagina Login - autentificare</a:t>
            </a:r>
          </a:p>
          <a:p>
            <a:endParaRPr lang="en-US" dirty="0"/>
          </a:p>
        </p:txBody>
      </p:sp>
    </p:spTree>
    <p:extLst>
      <p:ext uri="{BB962C8B-B14F-4D97-AF65-F5344CB8AC3E}">
        <p14:creationId xmlns:p14="http://schemas.microsoft.com/office/powerpoint/2010/main" val="187144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388</TotalTime>
  <Words>895</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  LUCRARE DE LICENȚĂ ,,EatWell- Aplicație pentru relația               nutritionist- client” </vt:lpstr>
      <vt:lpstr>Cuprins</vt:lpstr>
      <vt:lpstr>1. Context</vt:lpstr>
      <vt:lpstr>Exemple de alte aplicații ce sunt destinate nutriției sunt: MyFitnessPal, LifeSum, My Plate, sau Nutrition House. Totuși aceste aplicații nu sunt destinate pentru a servii interacțiunii dintre nutriționist și client, ci mai degrabă sunt jurnale alimentare individuale.      Ele conțin o bază de date bogată în alimente, însoțite de valorile nutriționale ale acestora și sisteme prin care calculează caloriile și macronutrienții necesari zilnic. Totuși, acestea nu iau în considerare factori externi precum trecutul medical și faptul că fiecare persoana are un metabolism diferit.     Aplicația „EatWell” include un algoritm prin care calculează valorile nutriționale necesare în funcție de greutatea actuală, greutatea la care doriți să ajungeți, vârsta, înălțimea, sexul, etc., dar există și posibilitatea ca nutriționistul să personalizeze procentajul valorilor nutriționale pentru a fi sigur că este potrivit pentru compoziția corporală și metabolismul dumneavoastră.      </vt:lpstr>
      <vt:lpstr>     De asemenea clienții, pentru o masă, trebuie să adauge fiecare ingredient folosit și gramajul acestuia, iar clientul nu dorește să iși bată capul mai ales la rețete ce conțin multe ingrediente. „Eat Well” însă conține rețete create deja de către nutriționiști, aceștia le asignează meniului zilnic al clientului, iar el nu trebuie să își facă griji să noteze fiecare calorie consumată, sau dacă se încadrează in limetele valorilor nutriționale, atât timp cât respecta planul alimentar dat de către medic. </vt:lpstr>
      <vt:lpstr>     Nutrition House vine în ajutorul relației nutriționist- client, clientul are un cont personalizat, iar planul alimentar este gestionat de către medicul acestuia, dar aplicația nu este convenabilă din punct de vedere al nutriționistului. Spre deosebire, aplicația „EatWell” este concepută să satisfacă nevoile clientului, dar în același timp să fie un suport și pentru medici, să le ușureze munca.       Aplicația aduce în plus posibilitatea de a gestiona programările, atenționarea prin notificări atunci când medicul a uitat să seteze meniul unui client, și un sistem prin care la setarea unui plan alimentar pentru o zi, acesta este atenționat când a depașit numărul de calorii sau macronutrienții setați clientului, iar dacă rețetele conțin alimente la care clientul este alergic acesta este de asemenea atenționat. </vt:lpstr>
      <vt:lpstr>2. Context</vt:lpstr>
      <vt:lpstr>PowerPoint Presentation</vt:lpstr>
      <vt:lpstr>3. Arhitectura Aplicației</vt:lpstr>
      <vt:lpstr>Tehnologiile folosite</vt:lpstr>
      <vt:lpstr>Diagrama de clasă</vt:lpstr>
      <vt:lpstr>4. Demo</vt:lpstr>
      <vt:lpstr>5. Concluziile Lucrării</vt:lpstr>
      <vt:lpstr>     Punânând accentul pe relația unu-la-unu, aplicația susține personalizarea fiecărui plan alimentar în funcție de starea de sănătate, trecutul medical, și scopurile la care dorește clientul să ajungă. Oferă posibilitatea clientului de a-și exprima preferințele și de a comunica permanent cu nutriționistul său. Progresul său este încurajat, iar clientul este motivat constant.       Calculele, algoritmii, sau reținerea unor informații, pe care nutriționiștii tradițional le faceau manual într-o agendă, sunt incorporate în aplicație pentru a ușura munca acestora, de asemenea și pentru a susține eficiența și minimalizarea posibilitații unei greșeli. </vt:lpstr>
      <vt:lpstr>Posibile direcții viitoare:</vt:lpstr>
      <vt:lpstr>Vă mulțumesc!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LUCRARE DE LICENȚĂ ,,EatWell- Aplicație pentru relația               nutritionist- client” </dc:title>
  <dc:creator>delia dominte</dc:creator>
  <cp:lastModifiedBy>delia dominte</cp:lastModifiedBy>
  <cp:revision>21</cp:revision>
  <dcterms:created xsi:type="dcterms:W3CDTF">2019-06-21T13:32:48Z</dcterms:created>
  <dcterms:modified xsi:type="dcterms:W3CDTF">2019-06-29T07:29:52Z</dcterms:modified>
</cp:coreProperties>
</file>