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02" r:id="rId3"/>
    <p:sldId id="490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64" r:id="rId29"/>
    <p:sldId id="491" r:id="rId30"/>
    <p:sldId id="400" r:id="rId31"/>
    <p:sldId id="39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0"/>
            <p14:sldId id="466"/>
          </p14:sldIdLst>
        </p14:section>
        <p14:section name="File Class in .NET" id="{664A33B8-C012-4BFD-A61F-5CCE3A81B897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</p14:sldIdLst>
        </p14:section>
        <p14:section name="Directory Class in .NET" id="{072A57DB-7E8E-44C9-AB4B-DE5AACFD56AF}">
          <p14:sldIdLst>
            <p14:sldId id="477"/>
            <p14:sldId id="478"/>
            <p14:sldId id="479"/>
            <p14:sldId id="480"/>
            <p14:sldId id="481"/>
          </p14:sldIdLst>
        </p14:section>
        <p14:section name="Exceptions - Overview" id="{476F1635-099B-4FBA-A084-061C3FD556D1}">
          <p14:sldIdLst>
            <p14:sldId id="482"/>
            <p14:sldId id="483"/>
            <p14:sldId id="484"/>
          </p14:sldIdLst>
        </p14:section>
        <p14:section name="Handling Exceptions" id="{FC40CCAC-B68A-4E72-81A0-A9791EE84889}">
          <p14:sldIdLst>
            <p14:sldId id="485"/>
            <p14:sldId id="486"/>
            <p14:sldId id="487"/>
            <p14:sldId id="488"/>
            <p14:sldId id="489"/>
          </p14:sldIdLst>
        </p14:section>
        <p14:section name="Conclusion" id="{10E03AB1-9AA8-4E86-9A64-D741901E50A2}">
          <p14:sldIdLst>
            <p14:sldId id="464"/>
            <p14:sldId id="491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4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121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732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5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263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8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93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612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60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image" Target="../media/image31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Files, Directories,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Working with the File System and</a:t>
            </a:r>
            <a:br>
              <a:rPr lang="en-US" dirty="0"/>
            </a:br>
            <a:r>
              <a:rPr lang="en-US" dirty="0"/>
              <a:t>Handling Runtime Exceptions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43EAFB-BB24-4E40-A56F-C818B1A71C81}"/>
              </a:ext>
            </a:extLst>
          </p:cNvPr>
          <p:cNvGrpSpPr/>
          <p:nvPr/>
        </p:nvGrpSpPr>
        <p:grpSpPr>
          <a:xfrm>
            <a:off x="7180781" y="3333511"/>
            <a:ext cx="4309330" cy="2838689"/>
            <a:chOff x="7249975" y="3522899"/>
            <a:chExt cx="4309330" cy="2838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77F635E-6B18-4197-A203-0003C923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0C0BA98-1AAF-4FB4-AF7F-9451714B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9BF267-7954-4166-970D-C2FCADF08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51A258D-E313-4EDA-BF4D-9CB958CD63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" t="3235" r="3137" b="3235"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1F956E-0287-4314-96CF-3315F1F5C165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4" y="1592831"/>
            <a:ext cx="10667998" cy="2557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string[] lines </a:t>
            </a:r>
            <a:r>
              <a:rPr lang="en-US" sz="3000"/>
              <a:t>=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3000"/>
              <a:t>("input.txt");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/>
              <a:t>var numberedLines = lines.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/>
              <a:t>(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/>
              <a:t>  (line, index) =&gt; $"{index+1}. {line}");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3000"/>
              <a:t>("output.txt", numberedLines);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3200" dirty="0"/>
              <a:t> a list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words.txt</a:t>
            </a:r>
            <a:r>
              <a:rPr lang="en-US" sz="3200" dirty="0"/>
              <a:t> and find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many times </a:t>
            </a:r>
            <a:r>
              <a:rPr lang="en-US" sz="3200" dirty="0"/>
              <a:t>each word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occurs</a:t>
            </a:r>
            <a:r>
              <a:rPr lang="en-US" sz="3200" dirty="0"/>
              <a:t> (as case-insensitive) in a text file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text.txt</a:t>
            </a:r>
            <a:r>
              <a:rPr 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3000" dirty="0"/>
              <a:t> the results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results.txt</a:t>
            </a:r>
            <a:endParaRPr lang="en-US" sz="30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 the words by frequency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A9891B-67A6-419F-8373-74C39BB1DBD4}"/>
              </a:ext>
            </a:extLst>
          </p:cNvPr>
          <p:cNvGrpSpPr/>
          <p:nvPr/>
        </p:nvGrpSpPr>
        <p:grpSpPr>
          <a:xfrm>
            <a:off x="628404" y="3664038"/>
            <a:ext cx="10876207" cy="1326107"/>
            <a:chOff x="628404" y="3664038"/>
            <a:chExt cx="10876207" cy="1326107"/>
          </a:xfrm>
        </p:grpSpPr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628404" y="3664038"/>
              <a:ext cx="10876207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-I was quick to judge him, but it wasn't his fault.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-Is this some kind of joke?! Is it?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-Quick, hide here…It is safer.</a:t>
              </a:r>
              <a:endParaRPr lang="bg-BG" sz="1200" b="0" dirty="0"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2DD831-AE2D-4C5A-8765-6BFD778697A8}"/>
                </a:ext>
              </a:extLst>
            </p:cNvPr>
            <p:cNvSpPr txBox="1"/>
            <p:nvPr/>
          </p:nvSpPr>
          <p:spPr>
            <a:xfrm>
              <a:off x="9766412" y="4475407"/>
              <a:ext cx="1738199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text.txt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CD1035-31F3-4DAF-A5C2-1CD3C035F8AA}"/>
              </a:ext>
            </a:extLst>
          </p:cNvPr>
          <p:cNvGrpSpPr/>
          <p:nvPr/>
        </p:nvGrpSpPr>
        <p:grpSpPr>
          <a:xfrm>
            <a:off x="628404" y="5392491"/>
            <a:ext cx="4441813" cy="956775"/>
            <a:chOff x="628404" y="5392491"/>
            <a:chExt cx="4441813" cy="956775"/>
          </a:xfrm>
        </p:grpSpPr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28404" y="5392491"/>
              <a:ext cx="4441813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quick is fault</a:t>
              </a:r>
              <a:endParaRPr lang="bg-BG" dirty="0">
                <a:effectLst/>
              </a:endParaRPr>
            </a:p>
            <a:p>
              <a:endParaRPr lang="bg-BG" dirty="0">
                <a:effectLst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D5AB24-6FC9-4667-8E3C-DAD23E90C578}"/>
                </a:ext>
              </a:extLst>
            </p:cNvPr>
            <p:cNvSpPr txBox="1"/>
            <p:nvPr/>
          </p:nvSpPr>
          <p:spPr>
            <a:xfrm>
              <a:off x="3275011" y="5834528"/>
              <a:ext cx="1795206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words.txt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B59F9E-E7CC-49CA-9EEC-AC2DA2FB10AF}"/>
              </a:ext>
            </a:extLst>
          </p:cNvPr>
          <p:cNvGrpSpPr/>
          <p:nvPr/>
        </p:nvGrpSpPr>
        <p:grpSpPr>
          <a:xfrm>
            <a:off x="6705216" y="5189662"/>
            <a:ext cx="4799395" cy="1326105"/>
            <a:chOff x="6705216" y="5189662"/>
            <a:chExt cx="4799395" cy="1326105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6705216" y="5189662"/>
              <a:ext cx="4799395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is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3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quick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2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fault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1</a:t>
              </a:r>
              <a:endParaRPr lang="bg-BG" sz="1800" dirty="0">
                <a:effectLst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90375B-A778-4D2B-93BD-3F5393C2548B}"/>
                </a:ext>
              </a:extLst>
            </p:cNvPr>
            <p:cNvSpPr txBox="1"/>
            <p:nvPr/>
          </p:nvSpPr>
          <p:spPr>
            <a:xfrm>
              <a:off x="9311640" y="6001029"/>
              <a:ext cx="2192971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results.txt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B2C17-FB24-49AC-AF01-B4A732EEC2F9}"/>
              </a:ext>
            </a:extLst>
          </p:cNvPr>
          <p:cNvGrpSpPr/>
          <p:nvPr/>
        </p:nvGrpSpPr>
        <p:grpSpPr>
          <a:xfrm>
            <a:off x="5508210" y="5181600"/>
            <a:ext cx="944987" cy="1181768"/>
            <a:chOff x="5508210" y="5333999"/>
            <a:chExt cx="944987" cy="1181768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A652099D-4DA7-485D-B1BA-0C7FE99197C0}"/>
                </a:ext>
              </a:extLst>
            </p:cNvPr>
            <p:cNvSpPr/>
            <p:nvPr/>
          </p:nvSpPr>
          <p:spPr>
            <a:xfrm flipV="1">
              <a:off x="5508210" y="5333999"/>
              <a:ext cx="944986" cy="625971"/>
            </a:xfrm>
            <a:prstGeom prst="bentArrow">
              <a:avLst>
                <a:gd name="adj1" fmla="val 36362"/>
                <a:gd name="adj2" fmla="val 34739"/>
                <a:gd name="adj3" fmla="val 36362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5508211" y="6043598"/>
              <a:ext cx="944986" cy="4721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22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81321"/>
            <a:ext cx="10820400" cy="51617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05000"/>
              </a:lnSpc>
            </a:pPr>
            <a:r>
              <a:rPr lang="en-US" dirty="0"/>
              <a:t>string[] words =</a:t>
            </a:r>
          </a:p>
          <a:p>
            <a:pPr>
              <a:lnSpc>
                <a:spcPct val="105000"/>
              </a:lnSpc>
            </a:pPr>
            <a:r>
              <a:rPr lang="en-US" dirty="0"/>
              <a:t> 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("words.txt").ToLower().Split();</a:t>
            </a:r>
          </a:p>
          <a:p>
            <a:pPr>
              <a:lnSpc>
                <a:spcPct val="105000"/>
              </a:lnSpc>
            </a:pPr>
            <a:r>
              <a:rPr lang="en-US" dirty="0"/>
              <a:t>string[] text =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("input.txt").ToLower()</a:t>
            </a:r>
          </a:p>
          <a:p>
            <a:pPr>
              <a:lnSpc>
                <a:spcPct val="105000"/>
              </a:lnSpc>
            </a:pPr>
            <a:r>
              <a:rPr lang="en-US" dirty="0"/>
              <a:t>  .Split(new char[] {'\n','\r',' ', '.', ',', '!', '?', '-'},</a:t>
            </a:r>
          </a:p>
          <a:p>
            <a:pPr>
              <a:lnSpc>
                <a:spcPct val="105000"/>
              </a:lnSpc>
            </a:pPr>
            <a:r>
              <a:rPr lang="en-US" dirty="0"/>
              <a:t>   StringSplitOptions.RemoveEmptyEntries);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var wordCount = new Dictionary&lt;string, int&gt;();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words)</a:t>
            </a:r>
          </a:p>
          <a:p>
            <a:pPr>
              <a:lnSpc>
                <a:spcPct val="105000"/>
              </a:lnSpc>
            </a:pPr>
            <a:r>
              <a:rPr lang="en-US" dirty="0"/>
              <a:t>  wordCount[word] = 0;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text)</a:t>
            </a:r>
          </a:p>
          <a:p>
            <a:pPr>
              <a:lnSpc>
                <a:spcPct val="105000"/>
              </a:lnSpc>
            </a:pPr>
            <a:r>
              <a:rPr lang="en-US" dirty="0"/>
              <a:t>  if (wordCount.ContainsKey(word))</a:t>
            </a:r>
          </a:p>
          <a:p>
            <a:pPr>
              <a:lnSpc>
                <a:spcPct val="105000"/>
              </a:lnSpc>
            </a:pPr>
            <a:r>
              <a:rPr lang="en-US" dirty="0"/>
              <a:t>    wordCount[word]++;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Write the output (sorted) to a text file "results.txt"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0024D-F26A-41C5-8680-1EF1AA5CB2D1}"/>
              </a:ext>
            </a:extLst>
          </p:cNvPr>
          <p:cNvGrpSpPr/>
          <p:nvPr/>
        </p:nvGrpSpPr>
        <p:grpSpPr>
          <a:xfrm>
            <a:off x="733848" y="1447800"/>
            <a:ext cx="10363200" cy="3012501"/>
            <a:chOff x="836612" y="1447800"/>
            <a:chExt cx="10363200" cy="30125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4106" y="1447800"/>
              <a:ext cx="5943857" cy="3012501"/>
            </a:xfrm>
            <a:prstGeom prst="rect">
              <a:avLst/>
            </a:prstGeom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8266E0-1A85-45AB-ABF0-3573ABAE7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8446" y="1962479"/>
              <a:ext cx="1751366" cy="19010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DAA2FD-407D-40A6-9216-AE3EB119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12" y="1978606"/>
              <a:ext cx="1933209" cy="193320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directory (with all its subdirectories at the specified path), unless they already exists: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Deleting a directory (with its contents):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Moving a file or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.CreateDirectory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97304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.Delete</a:t>
            </a:r>
            <a:r>
              <a:rPr lang="en-US" sz="2800"/>
              <a:t>("TestFolder", true);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556315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.Move</a:t>
            </a:r>
            <a:r>
              <a:rPr lang="en-US" sz="2800"/>
              <a:t>("Test", "New 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Directory Contents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382520"/>
            <a:ext cx="10820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filesInDir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/>
              <a:t>  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Directory.GetFiles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953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subDirs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  Directory.GetDirectories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383609"/>
            <a:ext cx="10515600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files = Directory.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sz="2800" dirty="0"/>
              <a:t>("TestFolder");</a:t>
            </a:r>
          </a:p>
          <a:p>
            <a:r>
              <a:rPr lang="en-US" sz="2800" dirty="0"/>
              <a:t>double sum = 0;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foreach (string file in files)  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800" dirty="0"/>
              <a:t> fileInfo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sz="2800" dirty="0"/>
              <a:t>);</a:t>
            </a:r>
          </a:p>
          <a:p>
            <a:r>
              <a:rPr lang="en-US" sz="2800" dirty="0"/>
              <a:t>  sum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sum = sum / 1024 / 1024;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File.WriteAllText("оutput.txt", sum.ToString());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724400"/>
            <a:ext cx="10820400" cy="820600"/>
          </a:xfrm>
        </p:spPr>
        <p:txBody>
          <a:bodyPr/>
          <a:lstStyle/>
          <a:p>
            <a:r>
              <a:rPr lang="en-US" dirty="0"/>
              <a:t>Exceptions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5602568"/>
            <a:ext cx="10820400" cy="719034"/>
          </a:xfrm>
        </p:spPr>
        <p:txBody>
          <a:bodyPr/>
          <a:lstStyle/>
          <a:p>
            <a:r>
              <a:rPr lang="en-US" dirty="0"/>
              <a:t>Signaling about and Handling Runtime Errors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A1E052-2048-4E98-A626-D72C1142F246}"/>
              </a:ext>
            </a:extLst>
          </p:cNvPr>
          <p:cNvGrpSpPr/>
          <p:nvPr/>
        </p:nvGrpSpPr>
        <p:grpSpPr>
          <a:xfrm>
            <a:off x="1246186" y="1143000"/>
            <a:ext cx="9696451" cy="3257753"/>
            <a:chOff x="760412" y="907644"/>
            <a:chExt cx="9696451" cy="32577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45747D-7CA2-4CDA-9BE0-5A813D5D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12" y="1669847"/>
              <a:ext cx="9696451" cy="2495550"/>
            </a:xfrm>
            <a:prstGeom prst="roundRect">
              <a:avLst>
                <a:gd name="adj" fmla="val 1888"/>
              </a:avLst>
            </a:prstGeom>
          </p:spPr>
        </p:pic>
        <p:pic>
          <p:nvPicPr>
            <p:cNvPr id="624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30380" y="907644"/>
              <a:ext cx="2393058" cy="2393058"/>
            </a:xfrm>
            <a:prstGeom prst="roundRect">
              <a:avLst>
                <a:gd name="adj" fmla="val 5794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File Class in .NET</a:t>
            </a:r>
          </a:p>
          <a:p>
            <a:r>
              <a:rPr lang="en-GB" sz="3600" dirty="0"/>
              <a:t>2. Directory Class in .NET</a:t>
            </a:r>
          </a:p>
          <a:p>
            <a:r>
              <a:rPr lang="en-GB" sz="3600" dirty="0"/>
              <a:t>3. Exceptions</a:t>
            </a:r>
          </a:p>
          <a:p>
            <a:r>
              <a:rPr lang="en-GB" sz="3600" dirty="0"/>
              <a:t>4.</a:t>
            </a:r>
            <a:r>
              <a:rPr lang="en-US" sz="3600" dirty="0"/>
              <a:t> Handling Exceptions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are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Raised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runtime</a:t>
            </a:r>
            <a:r>
              <a:rPr lang="en-US" dirty="0"/>
              <a:t>, when a problem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caught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handled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98" y="3810000"/>
            <a:ext cx="9696451" cy="2495550"/>
          </a:xfrm>
          <a:prstGeom prst="roundRect">
            <a:avLst>
              <a:gd name="adj" fmla="val 1888"/>
            </a:avLst>
          </a:prstGeom>
        </p:spPr>
      </p:pic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en-US" dirty="0"/>
              <a:t>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problem description (text)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snapshot of the stack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394B-721A-4680-8827-A0C27661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3" y="3878323"/>
            <a:ext cx="11080776" cy="2598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297E8-C8E7-4349-809C-FA68EDB1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132" y="1874519"/>
            <a:ext cx="4096236" cy="2784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5459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A6EAD7-E63A-4D7D-B83A-0B4C97C92C23}"/>
              </a:ext>
            </a:extLst>
          </p:cNvPr>
          <p:cNvGrpSpPr/>
          <p:nvPr/>
        </p:nvGrpSpPr>
        <p:grpSpPr>
          <a:xfrm>
            <a:off x="1979613" y="1371600"/>
            <a:ext cx="8229600" cy="3820886"/>
            <a:chOff x="2435246" y="1730100"/>
            <a:chExt cx="7318333" cy="3397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6C67D8-D24D-4C48-8EDC-8B53ABD69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5246" y="1730100"/>
              <a:ext cx="7318333" cy="3397799"/>
            </a:xfrm>
            <a:prstGeom prst="roundRect">
              <a:avLst>
                <a:gd name="adj" fmla="val 1118"/>
              </a:avLst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521" y="3138055"/>
              <a:ext cx="1801091" cy="1801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exceptions: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3436" y="2133600"/>
            <a:ext cx="10518776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catch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if any type of exception occurs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01D5E-D0BD-45FF-B021-B08EB7BF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a certain exception types only:</a:t>
            </a:r>
          </a:p>
          <a:p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 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6613" y="2310348"/>
            <a:ext cx="10515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FormatException formatException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only if format exception occurs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2400"/>
              </a:spcBef>
            </a:pPr>
            <a:r>
              <a:rPr lang="en-US" dirty="0"/>
              <a:t>Used for execution of cleaning-up code,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releasing resources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211476" y="2591812"/>
            <a:ext cx="976587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190887"/>
            <a:ext cx="106680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be executed only if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"file not found"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work with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modify / read / write / delete files</a:t>
            </a:r>
            <a:endParaRPr lang="bg-BG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work with directories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delete directories / list files / folders</a:t>
            </a:r>
            <a:endParaRPr lang="bg-BG" sz="30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error handling mechanism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Hold information about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runtime error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Can be caught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4A150-4781-4CB1-9FD9-68DF241B2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5877">
            <a:off x="10477384" y="5027997"/>
            <a:ext cx="1070665" cy="1224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D8D88-6E42-44EB-8472-4AA03ACE0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3330">
            <a:off x="8837408" y="4963825"/>
            <a:ext cx="986135" cy="130536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7804991-8904-4041-B7ED-EAB2576B9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3235" r="3137" b="3235"/>
          <a:stretch/>
        </p:blipFill>
        <p:spPr bwMode="auto">
          <a:xfrm rot="220600">
            <a:off x="8534504" y="3274667"/>
            <a:ext cx="1044138" cy="1041952"/>
          </a:xfrm>
          <a:prstGeom prst="roundRect">
            <a:avLst>
              <a:gd name="adj" fmla="val 5794"/>
            </a:avLst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F34595-7488-493C-BD1D-A2664685D4EB}"/>
              </a:ext>
            </a:extLst>
          </p:cNvPr>
          <p:cNvSpPr txBox="1"/>
          <p:nvPr/>
        </p:nvSpPr>
        <p:spPr>
          <a:xfrm>
            <a:off x="9349623" y="4243041"/>
            <a:ext cx="174740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try-catch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Files, Directories and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4404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90728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625176" y="5770208"/>
            <a:ext cx="8938472" cy="719034"/>
          </a:xfrm>
        </p:spPr>
        <p:txBody>
          <a:bodyPr/>
          <a:lstStyle/>
          <a:p>
            <a:r>
              <a:rPr lang="en-US" dirty="0"/>
              <a:t>.NET API for Easily Working with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91" y="965200"/>
            <a:ext cx="4369242" cy="3645126"/>
          </a:xfrm>
          <a:prstGeom prst="roundRect">
            <a:avLst>
              <a:gd name="adj" fmla="val 779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36" y="1559363"/>
            <a:ext cx="1855976" cy="2456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859" y="1637647"/>
            <a:ext cx="2119153" cy="23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/>
              <a:t>– reads a text file at once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a text file's lines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 text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30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string[] lines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30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Writing a string to a text file: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noProof="1"/>
              <a:t>Writing a sequence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Appending additional text to an existing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string[] names = {"</a:t>
            </a:r>
            <a:r>
              <a:rPr lang="en-US" sz="2800"/>
              <a:t>peter",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"irina",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"george",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"maria"};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800"/>
              <a:t>("output.txt", names);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.WriteAllText</a:t>
            </a:r>
            <a:r>
              <a:rPr lang="en-US" sz="2800"/>
              <a:t>("output.txt", "Files are fun :)");</a:t>
            </a:r>
            <a:endParaRPr lang="en-US" sz="2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561562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.AppendAllText</a:t>
            </a:r>
            <a:r>
              <a:rPr lang="en-US" sz="2800"/>
              <a:t>("output.txt", "\nMore text\n");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to get information about a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33557"/>
          <a:stretch/>
        </p:blipFill>
        <p:spPr>
          <a:xfrm>
            <a:off x="3236996" y="4431058"/>
            <a:ext cx="5906831" cy="2010880"/>
          </a:xfrm>
          <a:prstGeom prst="roundRect">
            <a:avLst>
              <a:gd name="adj" fmla="val 2015"/>
            </a:avLst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4213" y="1940560"/>
            <a:ext cx="10820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var info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/>
              <a:t>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600"/>
              <a:t>("output.txt");</a:t>
            </a:r>
            <a:endParaRPr lang="en-US" sz="2600" dirty="0"/>
          </a:p>
          <a:p>
            <a:r>
              <a:rPr lang="en-US" sz="2600"/>
              <a:t>Console.WriteLine("File size: {0} bytes",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Console.WriteLine("Created at: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CreationTime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Console.WriteLine("Path + name: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FullName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Console.WriteLine("File extension: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Extension</a:t>
            </a:r>
            <a:r>
              <a:rPr lang="en-US" sz="260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odd lines 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4" y="2438400"/>
            <a:ext cx="10667998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 dirty="0" err="1">
                <a:effectLst/>
              </a:rPr>
              <a:t>File.ReadAllLines</a:t>
            </a:r>
            <a:r>
              <a:rPr lang="en-US" sz="2600" dirty="0">
                <a:effectLst/>
              </a:rPr>
              <a:t>(…) method opens a text file,</a:t>
            </a:r>
          </a:p>
          <a:p>
            <a:pPr fontAlgn="t"/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</a:p>
          <a:p>
            <a:pPr fontAlgn="t"/>
            <a:r>
              <a:rPr lang="en-US" sz="2600" dirty="0">
                <a:effectLst/>
              </a:rPr>
              <a:t>This method attempts to automatically detect the encoding</a:t>
            </a:r>
          </a:p>
          <a:p>
            <a:pPr fontAlgn="t"/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</a:p>
          <a:p>
            <a:pPr fontAlgn="t"/>
            <a:r>
              <a:rPr lang="en-US" sz="2600" dirty="0">
                <a:effectLst/>
              </a:rPr>
              <a:t>Encoding formats UTF-8 and UTF-32 (both big-endian and</a:t>
            </a:r>
          </a:p>
          <a:p>
            <a:pPr fontAlgn="t"/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6A48E43-D6AA-40DF-B495-92E5865D51F9}"/>
              </a:ext>
            </a:extLst>
          </p:cNvPr>
          <p:cNvSpPr txBox="1">
            <a:spLocks/>
          </p:cNvSpPr>
          <p:nvPr/>
        </p:nvSpPr>
        <p:spPr>
          <a:xfrm>
            <a:off x="760414" y="5058562"/>
            <a:ext cx="10667998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939F345F-B51E-4C00-ACB7-65A0AE694EC8}"/>
              </a:ext>
            </a:extLst>
          </p:cNvPr>
          <p:cNvSpPr/>
          <p:nvPr/>
        </p:nvSpPr>
        <p:spPr>
          <a:xfrm>
            <a:off x="11214001" y="4343400"/>
            <a:ext cx="566822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CE9042-8722-4404-8633-CD9F0402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3906046"/>
            <a:ext cx="11804822" cy="2815430"/>
          </a:xfrm>
        </p:spPr>
        <p:txBody>
          <a:bodyPr/>
          <a:lstStyle/>
          <a:p>
            <a:r>
              <a:rPr lang="en-US" dirty="0"/>
              <a:t>A better solution: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158240"/>
            <a:ext cx="109728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File.Delete</a:t>
            </a:r>
            <a:r>
              <a:rPr lang="en-US" sz="2600"/>
              <a:t>("odd-lines.txt");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for (int i = 1; i &lt; lines.Length; i += 2)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File.AppendAllText</a:t>
            </a:r>
            <a:r>
              <a:rPr lang="en-US" sz="2600"/>
              <a:t>("odd-lines.txt",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  lines[i] +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Environment.NewLine</a:t>
            </a:r>
            <a:r>
              <a:rPr lang="en-US" sz="2600"/>
              <a:t>);</a:t>
            </a:r>
            <a:endParaRPr lang="en-US" sz="26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3" y="4666096"/>
            <a:ext cx="10972800" cy="1658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var oddLines = lines.Where((line,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index)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=&gt;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 % 2 == 1);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600"/>
              <a:t>("odd-lines.txt", oddLines);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407</TotalTime>
  <Words>1864</Words>
  <Application>Microsoft Office PowerPoint</Application>
  <PresentationFormat>Custom</PresentationFormat>
  <Paragraphs>297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Files, Directories, Exceptions</vt:lpstr>
      <vt:lpstr>Table of Contents</vt:lpstr>
      <vt:lpstr>Have a Question?</vt:lpstr>
      <vt:lpstr>File Class in .NET</vt:lpstr>
      <vt:lpstr>Reading Text Files</vt:lpstr>
      <vt:lpstr>Writing Text Files</vt:lpstr>
      <vt:lpstr>Inspecting Files</vt:lpstr>
      <vt:lpstr>Problem: Odd Lines</vt:lpstr>
      <vt:lpstr>Solution: Odd Lines</vt:lpstr>
      <vt:lpstr>Problem: Insert Line Numbers</vt:lpstr>
      <vt:lpstr>Solution: Line Numbers</vt:lpstr>
      <vt:lpstr>Problem: Word Count</vt:lpstr>
      <vt:lpstr>Solution: Word Count</vt:lpstr>
      <vt:lpstr>Directory Class in .NET</vt:lpstr>
      <vt:lpstr>Basic Directory Operations</vt:lpstr>
      <vt:lpstr>Listing Directory Contents</vt:lpstr>
      <vt:lpstr>Problem: Calculate Folder Size</vt:lpstr>
      <vt:lpstr>Solution: Calculate Folder Size</vt:lpstr>
      <vt:lpstr>Exceptions</vt:lpstr>
      <vt:lpstr>What are Exceptions?</vt:lpstr>
      <vt:lpstr>The System.Exception Class</vt:lpstr>
      <vt:lpstr>Handling Exceptions</vt:lpstr>
      <vt:lpstr>The try-catch Statement</vt:lpstr>
      <vt:lpstr>The try-catch Statement (2)</vt:lpstr>
      <vt:lpstr>The try-finally Statement</vt:lpstr>
      <vt:lpstr>The try-catch-finally Statement</vt:lpstr>
      <vt:lpstr>Summary</vt:lpstr>
      <vt:lpstr>Programming Fundamentals – Files, Directories and Exceptions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Files-Directories-and-Exceptions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145</cp:revision>
  <dcterms:created xsi:type="dcterms:W3CDTF">2014-01-02T17:00:34Z</dcterms:created>
  <dcterms:modified xsi:type="dcterms:W3CDTF">2018-02-24T23:13:07Z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