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45"/>
  </p:notesMasterIdLst>
  <p:handoutMasterIdLst>
    <p:handoutMasterId r:id="rId46"/>
  </p:handoutMasterIdLst>
  <p:sldIdLst>
    <p:sldId id="479" r:id="rId5"/>
    <p:sldId id="477" r:id="rId6"/>
    <p:sldId id="276" r:id="rId7"/>
    <p:sldId id="480" r:id="rId8"/>
    <p:sldId id="449" r:id="rId9"/>
    <p:sldId id="451" r:id="rId10"/>
    <p:sldId id="481" r:id="rId11"/>
    <p:sldId id="395" r:id="rId12"/>
    <p:sldId id="452" r:id="rId13"/>
    <p:sldId id="482" r:id="rId14"/>
    <p:sldId id="483" r:id="rId15"/>
    <p:sldId id="486" r:id="rId16"/>
    <p:sldId id="473" r:id="rId17"/>
    <p:sldId id="487" r:id="rId18"/>
    <p:sldId id="488" r:id="rId19"/>
    <p:sldId id="489" r:id="rId20"/>
    <p:sldId id="460" r:id="rId21"/>
    <p:sldId id="474" r:id="rId22"/>
    <p:sldId id="475" r:id="rId23"/>
    <p:sldId id="476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499" r:id="rId32"/>
    <p:sldId id="500" r:id="rId33"/>
    <p:sldId id="501" r:id="rId34"/>
    <p:sldId id="502" r:id="rId35"/>
    <p:sldId id="503" r:id="rId36"/>
    <p:sldId id="504" r:id="rId37"/>
    <p:sldId id="505" r:id="rId38"/>
    <p:sldId id="506" r:id="rId39"/>
    <p:sldId id="349" r:id="rId40"/>
    <p:sldId id="507" r:id="rId41"/>
    <p:sldId id="471" r:id="rId42"/>
    <p:sldId id="490" r:id="rId43"/>
    <p:sldId id="491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4D9A6D8-2CC0-4E92-B697-886AA984673E}">
          <p14:sldIdLst>
            <p14:sldId id="479"/>
            <p14:sldId id="477"/>
            <p14:sldId id="276"/>
          </p14:sldIdLst>
        </p14:section>
        <p14:section name="Relational Operators" id="{09D80D18-59F9-4602-A136-F9EA5D15DC4C}">
          <p14:sldIdLst>
            <p14:sldId id="480"/>
            <p14:sldId id="449"/>
            <p14:sldId id="451"/>
          </p14:sldIdLst>
        </p14:section>
        <p14:section name="Simple Conditions" id="{405231CA-55AC-48B4-9236-6D0B778A26EF}">
          <p14:sldIdLst>
            <p14:sldId id="481"/>
            <p14:sldId id="395"/>
            <p14:sldId id="452"/>
            <p14:sldId id="482"/>
            <p14:sldId id="483"/>
          </p14:sldIdLst>
        </p14:section>
        <p14:section name="Scope of a Variable" id="{1CD027CD-06EE-47C9-A826-E67DB3029D7B}">
          <p14:sldIdLst>
            <p14:sldId id="486"/>
            <p14:sldId id="473"/>
          </p14:sldIdLst>
        </p14:section>
        <p14:section name="Series of Checks" id="{01A5D4A2-16E2-483A-93E5-BBAD61F7853B}">
          <p14:sldIdLst>
            <p14:sldId id="487"/>
            <p14:sldId id="488"/>
            <p14:sldId id="489"/>
            <p14:sldId id="460"/>
          </p14:sldIdLst>
        </p14:section>
        <p14:section name="Debugging" id="{95589A59-C76F-48A8-BCED-E157A9774AB6}">
          <p14:sldIdLst>
            <p14:sldId id="474"/>
            <p14:sldId id="475"/>
            <p14:sldId id="476"/>
          </p14:sldIdLst>
        </p14:section>
        <p14:section name="Nested Conditions" id="{D439F1C5-D9C9-43A4-894C-96220F8E9A12}">
          <p14:sldIdLst>
            <p14:sldId id="492"/>
            <p14:sldId id="493"/>
            <p14:sldId id="494"/>
            <p14:sldId id="495"/>
            <p14:sldId id="496"/>
          </p14:sldIdLst>
        </p14:section>
        <p14:section name="More Complex Conditions" id="{072C2AA7-79EC-48EC-849A-46E4DC456899}">
          <p14:sldIdLst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  <p14:section name="Summary" id="{E8BC08CF-9256-4923-8429-B59E065FBA46}">
          <p14:sldIdLst>
            <p14:sldId id="349"/>
            <p14:sldId id="507"/>
            <p14:sldId id="471"/>
            <p14:sldId id="490"/>
            <p14:sldId id="4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92" d="100"/>
          <a:sy n="92" d="100"/>
        </p:scale>
        <p:origin x="106" y="9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4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9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30-Nov-17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8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1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919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30-Nov-17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7608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46373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30-Nov-17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30-Nov-17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859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en-US" dirty="0" smtClean="0"/>
              <a:t>Simple Conditions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operators and conditional statements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en-US" noProof="1" smtClean="0"/>
              <a:t>Technical Trainers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en-US" sz="2000" dirty="0" smtClean="0"/>
              <a:t>Software University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74A6C-93C0-4520-8EDC-B75FD37B0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44" y="3656219"/>
            <a:ext cx="3949717" cy="24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46206"/>
            <a:ext cx="2175525" cy="571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01" y="3978635"/>
            <a:ext cx="2267214" cy="24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 odd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44636"/>
            <a:ext cx="11804822" cy="28177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Write a program which checks if a number is even or odd</a:t>
            </a:r>
            <a:r>
              <a:rPr lang="en-US" sz="3600" b="1" dirty="0" smtClean="0"/>
              <a:t>:</a:t>
            </a:r>
            <a:r>
              <a:rPr lang="bg-BG" sz="3600" b="1" dirty="0" smtClean="0"/>
              <a:t>	</a:t>
            </a:r>
            <a:endParaRPr lang="bg-BG" sz="3200" dirty="0"/>
          </a:p>
          <a:p>
            <a:pPr lvl="1"/>
            <a:r>
              <a:rPr lang="en-US" dirty="0" smtClean="0"/>
              <a:t>If it is even print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dirty="0"/>
              <a:t>"</a:t>
            </a:r>
          </a:p>
          <a:p>
            <a:pPr lvl="1"/>
            <a:r>
              <a:rPr lang="en-US" dirty="0" smtClean="0"/>
              <a:t>If it is odd print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dirty="0"/>
              <a:t>"</a:t>
            </a:r>
          </a:p>
          <a:p>
            <a:pPr marL="377887" lvl="1" indent="0">
              <a:buNone/>
            </a:pPr>
            <a:endParaRPr lang="en-US" sz="30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20894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942012" y="4495800"/>
            <a:ext cx="2103296" cy="540148"/>
            <a:chOff x="915820" y="4321985"/>
            <a:chExt cx="2103296" cy="54014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odd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6412" y="4495800"/>
            <a:ext cx="2103296" cy="540148"/>
            <a:chOff x="915820" y="4321985"/>
            <a:chExt cx="2103296" cy="540148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2318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6267" y="1190450"/>
            <a:ext cx="8335964" cy="4683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int.Parse(Cosnole.ReadLine());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  <a:endParaRPr lang="it-IT" sz="24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Even or odd </a:t>
            </a:r>
            <a:r>
              <a:rPr lang="bg-BG" dirty="0" smtClean="0"/>
              <a:t>–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30249" y="613725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645432"/>
            <a:ext cx="10363200" cy="820600"/>
          </a:xfrm>
        </p:spPr>
        <p:txBody>
          <a:bodyPr/>
          <a:lstStyle/>
          <a:p>
            <a:r>
              <a:rPr lang="en-US" dirty="0" smtClean="0"/>
              <a:t>Scope of a variable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certain scope in which you can use a variable after it is declared: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a variable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332" y="2362200"/>
            <a:ext cx="10668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currentDay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"31.12.2016";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864223" y="599396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6637" y="5036753"/>
            <a:ext cx="5905499" cy="111078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Series of checks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626">
            <a:off x="2766991" y="1447800"/>
            <a:ext cx="6654844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of checks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 branching statements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 smtClean="0"/>
              <a:t> can be written one after another.</a:t>
            </a:r>
            <a:endParaRPr lang="bg-BG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Example</a:t>
            </a:r>
            <a:r>
              <a:rPr lang="bg-BG" sz="3000" dirty="0" smtClean="0"/>
              <a:t>: </a:t>
            </a:r>
            <a:r>
              <a:rPr lang="en-US" sz="3000" dirty="0" smtClean="0"/>
              <a:t>Check if the entered number is bigger than 4 or 6.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524" y="3069626"/>
            <a:ext cx="10896600" cy="1969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7;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03212" y="5305802"/>
            <a:ext cx="5250568" cy="1219200"/>
          </a:xfrm>
          <a:prstGeom prst="wedgeRoundRectCallout">
            <a:avLst>
              <a:gd name="adj1" fmla="val 44724"/>
              <a:gd name="adj2" fmla="val -799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</a:t>
            </a:r>
            <a:r>
              <a:rPr lang="bg-BG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</a:p>
          <a:p>
            <a:pPr algn="just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6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of checks</a:t>
            </a:r>
            <a:r>
              <a:rPr lang="bg-BG" dirty="0" smtClean="0"/>
              <a:t>(2)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Check if an entered number is bigger than 4 or 6</a:t>
            </a:r>
            <a:r>
              <a:rPr lang="bg-BG" sz="3200" dirty="0" smtClean="0"/>
              <a:t>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227426"/>
            <a:ext cx="108966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it-IT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4)</a:t>
            </a:r>
            <a:endParaRPr lang="en-US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Number 0…9 to text</a:t>
            </a:r>
            <a:r>
              <a:rPr lang="bg-BG" dirty="0" smtClean="0"/>
              <a:t> </a:t>
            </a:r>
            <a:r>
              <a:rPr lang="bg-BG" dirty="0"/>
              <a:t>–</a:t>
            </a:r>
            <a:r>
              <a:rPr lang="bg-BG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3256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Translate an entered number in English </a:t>
            </a:r>
            <a:r>
              <a:rPr lang="bg-BG" sz="3200" dirty="0" smtClean="0"/>
              <a:t>(</a:t>
            </a:r>
            <a:r>
              <a:rPr lang="en-US" sz="3200" dirty="0" smtClean="0"/>
              <a:t>from</a:t>
            </a:r>
            <a:r>
              <a:rPr lang="bg-BG" sz="3200" dirty="0" smtClean="0"/>
              <a:t> 0 </a:t>
            </a:r>
            <a:r>
              <a:rPr lang="en-US" sz="3200" dirty="0" smtClean="0"/>
              <a:t>to</a:t>
            </a:r>
            <a:r>
              <a:rPr lang="bg-BG" sz="3200" dirty="0" smtClean="0"/>
              <a:t> 10)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If a number is bigger than 9 you should write "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 smtClean="0"/>
              <a:t>".</a:t>
            </a:r>
            <a:endParaRPr lang="bg-BG" sz="30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3318340"/>
            <a:ext cx="11277600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("one");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  <a:endParaRPr lang="en-US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 Write more logic here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Test your solution</a:t>
            </a:r>
            <a:r>
              <a:rPr lang="bg-BG" dirty="0" smtClean="0">
                <a:solidFill>
                  <a:prstClr val="white"/>
                </a:solidFill>
              </a:rPr>
              <a:t>: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https://judge.softuni.bg/Contests/Compete/Index/859#3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41612" y="2497365"/>
            <a:ext cx="2331896" cy="540148"/>
            <a:chOff x="687220" y="4572052"/>
            <a:chExt cx="2331896" cy="540148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7220" y="4572052"/>
              <a:ext cx="9008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two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19068" y="2497365"/>
            <a:ext cx="2768428" cy="540148"/>
            <a:chOff x="687220" y="4572052"/>
            <a:chExt cx="2888413" cy="540148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7220" y="4572052"/>
              <a:ext cx="9008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28516" y="4572053"/>
              <a:ext cx="1547117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67951"/>
            <a:ext cx="10363200" cy="8206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1065279"/>
            <a:ext cx="3886540" cy="411514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lets you observe the execution of your program step by step and keep track of all local variables.</a:t>
            </a:r>
            <a:endParaRPr lang="bg-BG" dirty="0"/>
          </a:p>
          <a:p>
            <a:pPr lvl="1"/>
            <a:r>
              <a:rPr lang="en-US" dirty="0" smtClean="0"/>
              <a:t>This helps us locate and fix mistakes in the code (bugs)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429000"/>
            <a:ext cx="6714677" cy="28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 smtClean="0"/>
              <a:t>123321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press of</a:t>
            </a:r>
            <a:r>
              <a:rPr lang="bg-BG" dirty="0" smtClean="0"/>
              <a:t>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</a:t>
            </a:r>
            <a:r>
              <a:rPr lang="en-US" dirty="0" smtClean="0"/>
              <a:t>will start the program in</a:t>
            </a:r>
            <a:r>
              <a:rPr lang="bg-BG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</a:t>
            </a:r>
            <a:r>
              <a:rPr lang="en-US" dirty="0" smtClean="0"/>
              <a:t>mode</a:t>
            </a:r>
            <a:r>
              <a:rPr lang="bg-BG" dirty="0" smtClean="0"/>
              <a:t>.</a:t>
            </a:r>
            <a:endParaRPr lang="bg-BG" dirty="0"/>
          </a:p>
          <a:p>
            <a:r>
              <a:rPr lang="en-US" dirty="0" smtClean="0"/>
              <a:t>We can step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next line of code </a:t>
            </a:r>
            <a:r>
              <a:rPr lang="en-US" dirty="0" smtClean="0"/>
              <a:t>with pressing again 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en-US" dirty="0" smtClean="0"/>
              <a:t>We can create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breakpoints</a:t>
            </a:r>
            <a:r>
              <a:rPr lang="en-US" dirty="0"/>
              <a:t> </a:t>
            </a:r>
            <a:r>
              <a:rPr lang="en-US" dirty="0" smtClean="0"/>
              <a:t>with a press of 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 smtClean="0"/>
              <a:t>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We can jump to a breakpoint with the button 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</a:t>
            </a:r>
            <a:r>
              <a:rPr lang="bg-BG" dirty="0" smtClean="0"/>
              <a:t>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en-US" dirty="0" smtClean="0"/>
              <a:t>Nested conditions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9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</a:t>
            </a:r>
            <a:r>
              <a:rPr lang="en-US" dirty="0" smtClean="0"/>
              <a:t>statements can be nested: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r>
              <a:rPr lang="en-US" dirty="0" smtClean="0"/>
              <a:t>We get to the nested statement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only when condition1 is true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statements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7717" y="1752600"/>
            <a:ext cx="9983788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 {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("condition1 valid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5412" y="1600200"/>
            <a:ext cx="4724399" cy="600270"/>
          </a:xfrm>
          <a:prstGeom prst="wedgeRoundRectCallout">
            <a:avLst>
              <a:gd name="adj1" fmla="val 32713"/>
              <a:gd name="adj2" fmla="val 1486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0D340D-646A-420F-B2A8-459E18E70EE1}"/>
              </a:ext>
            </a:extLst>
          </p:cNvPr>
          <p:cNvSpPr/>
          <p:nvPr/>
        </p:nvSpPr>
        <p:spPr>
          <a:xfrm>
            <a:off x="1193700" y="2801949"/>
            <a:ext cx="9191823" cy="211763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9097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Write a program which</a:t>
            </a:r>
            <a:r>
              <a:rPr lang="bg-BG" sz="3000" dirty="0" smtClean="0"/>
              <a:t>:</a:t>
            </a:r>
            <a:endParaRPr lang="bg-BG" sz="3000" dirty="0"/>
          </a:p>
          <a:p>
            <a:pPr lvl="1"/>
            <a:r>
              <a:rPr lang="en-US" sz="2800" dirty="0" smtClean="0"/>
              <a:t>Reads the following user input</a:t>
            </a:r>
            <a:r>
              <a:rPr lang="bg-BG" sz="2800" dirty="0" smtClean="0"/>
              <a:t>:</a:t>
            </a:r>
            <a:endParaRPr lang="bg-BG" sz="2800" dirty="0"/>
          </a:p>
          <a:p>
            <a:pPr lvl="2"/>
            <a:r>
              <a:rPr lang="en-US" sz="2600" dirty="0" smtClean="0"/>
              <a:t>Product name</a:t>
            </a:r>
            <a:endParaRPr lang="bg-BG" sz="2600" dirty="0"/>
          </a:p>
          <a:p>
            <a:pPr lvl="2"/>
            <a:r>
              <a:rPr lang="en-US" sz="2600" dirty="0" smtClean="0"/>
              <a:t>Town</a:t>
            </a:r>
            <a:endParaRPr lang="bg-BG" sz="2600" dirty="0"/>
          </a:p>
          <a:p>
            <a:pPr lvl="2"/>
            <a:r>
              <a:rPr lang="en-US" sz="2600" dirty="0" smtClean="0"/>
              <a:t>Quantity</a:t>
            </a:r>
            <a:endParaRPr lang="bg-BG" sz="2600" dirty="0"/>
          </a:p>
          <a:p>
            <a:pPr lvl="1"/>
            <a:r>
              <a:rPr lang="en-US" sz="3000" dirty="0" smtClean="0"/>
              <a:t>Calculates the products price using the table below</a:t>
            </a:r>
            <a:r>
              <a:rPr lang="bg-BG" sz="3000" dirty="0" smtClean="0"/>
              <a:t>:</a:t>
            </a:r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shop –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2547" y="4653283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2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en-US" sz="3200" dirty="0" smtClean="0"/>
              <a:t>Example input and output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shop – example (2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3812" y="3175610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0041" y="3176525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42218" y="3197719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695" y="3206400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49470" y="3177060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40616" y="3175610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A0C489-34B3-43B8-87FB-CE42A261CECE}"/>
              </a:ext>
            </a:extLst>
          </p:cNvPr>
          <p:cNvSpPr/>
          <p:nvPr/>
        </p:nvSpPr>
        <p:spPr>
          <a:xfrm>
            <a:off x="2796192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CAA61-4B18-40EE-85DE-1642EDDADCB8}"/>
              </a:ext>
            </a:extLst>
          </p:cNvPr>
          <p:cNvSpPr/>
          <p:nvPr/>
        </p:nvSpPr>
        <p:spPr>
          <a:xfrm>
            <a:off x="6365339" y="3739156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1CAEA1-095F-4BB3-BDB5-8A77CD051BE2}"/>
              </a:ext>
            </a:extLst>
          </p:cNvPr>
          <p:cNvSpPr/>
          <p:nvPr/>
        </p:nvSpPr>
        <p:spPr>
          <a:xfrm>
            <a:off x="9399556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69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Small shop – solution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199" y="12954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Console.ReadLine();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"Sofia")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(productName == "coffee") quanity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finish the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checks for all the products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other towns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solution: </a:t>
            </a:r>
            <a:r>
              <a:rPr lang="en-US" dirty="0" smtClean="0">
                <a:hlinkClick r:id="rId2"/>
              </a:rPr>
              <a:t>https://judge.softuni.bg/Contests/Compete/Index/859#4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568599"/>
            <a:ext cx="9296398" cy="820600"/>
          </a:xfrm>
        </p:spPr>
        <p:txBody>
          <a:bodyPr/>
          <a:lstStyle/>
          <a:p>
            <a:r>
              <a:rPr lang="en-US" dirty="0" smtClean="0"/>
              <a:t>More complex logical conditions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412181"/>
            <a:ext cx="9296398" cy="692873"/>
          </a:xfrm>
        </p:spPr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pic>
        <p:nvPicPr>
          <p:cNvPr id="22" name="Picture 21" descr="http://softuni.bg" title="SoftUni Code Wizard">
            <a:extLst>
              <a:ext uri="{FF2B5EF4-FFF2-40B4-BE49-F238E27FC236}">
                <a16:creationId xmlns:a16="http://schemas.microsoft.com/office/drawing/2014/main" id="{7B265FCB-54E6-4D8B-A49C-C427B5EA3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4" y="1876211"/>
            <a:ext cx="2133598" cy="2341486"/>
          </a:xfrm>
          <a:prstGeom prst="rect">
            <a:avLst/>
          </a:prstGeom>
        </p:spPr>
      </p:pic>
      <p:sp>
        <p:nvSpPr>
          <p:cNvPr id="23" name="AutoShape 7">
            <a:extLst>
              <a:ext uri="{FF2B5EF4-FFF2-40B4-BE49-F238E27FC236}">
                <a16:creationId xmlns:a16="http://schemas.microsoft.com/office/drawing/2014/main" id="{97EABCF0-A7FD-4255-B632-5F29AED6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1483230"/>
            <a:ext cx="1930033" cy="785962"/>
          </a:xfrm>
          <a:prstGeom prst="wedgeRoundRectCallout">
            <a:avLst>
              <a:gd name="adj1" fmla="val -72318"/>
              <a:gd name="adj2" fmla="val 545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&amp;&amp;,  || , 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38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 smtClean="0"/>
              <a:t>Operators that include or exclude conditions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en-US" dirty="0" smtClean="0"/>
              <a:t>They return a Boolean result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 smtClean="0"/>
              <a:t> </a:t>
            </a:r>
            <a:r>
              <a:rPr lang="en-US" dirty="0" smtClean="0"/>
              <a:t>or</a:t>
            </a:r>
            <a:r>
              <a:rPr lang="bg-BG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OR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40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NEGATION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858003" y="5587580"/>
            <a:ext cx="2570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two conditions</a:t>
            </a:r>
          </a:p>
          <a:p>
            <a:pPr algn="ctr"/>
            <a:r>
              <a:rPr lang="en-US" dirty="0" smtClean="0"/>
              <a:t> must be true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594969" y="5492555"/>
            <a:ext cx="2606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Only the one of the</a:t>
            </a:r>
          </a:p>
          <a:p>
            <a:pPr algn="ctr"/>
            <a:r>
              <a:rPr lang="en-US" dirty="0" smtClean="0"/>
              <a:t>two conditions</a:t>
            </a:r>
          </a:p>
          <a:p>
            <a:pPr algn="ctr"/>
            <a:r>
              <a:rPr lang="en-US" dirty="0" smtClean="0"/>
              <a:t>must be true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0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Negation of a condition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 smtClean="0"/>
              <a:t>All of the conditions must be true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en-US" dirty="0" smtClean="0"/>
              <a:t>Example</a:t>
            </a:r>
            <a:r>
              <a:rPr lang="bg-BG" dirty="0" smtClean="0"/>
              <a:t>: </a:t>
            </a:r>
            <a:r>
              <a:rPr lang="en-US" dirty="0" smtClean="0"/>
              <a:t>check if a number is:</a:t>
            </a:r>
            <a:r>
              <a:rPr lang="bg-BG" dirty="0" smtClean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 smtClean="0"/>
              <a:t>Bigger than 5 AND smaller than 10</a:t>
            </a:r>
          </a:p>
          <a:p>
            <a:pPr marL="682634" lvl="2" indent="0">
              <a:lnSpc>
                <a:spcPct val="115000"/>
              </a:lnSpc>
              <a:buNone/>
            </a:pPr>
            <a:r>
              <a:rPr lang="en-US" dirty="0" smtClean="0"/>
              <a:t>AND even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r>
              <a:rPr lang="bg-BG" dirty="0" smtClean="0"/>
              <a:t> "</a:t>
            </a:r>
            <a:r>
              <a:rPr lang="en-US" dirty="0" smtClean="0"/>
              <a:t>AND</a:t>
            </a:r>
            <a:r>
              <a:rPr lang="bg-BG" dirty="0" smtClean="0"/>
              <a:t>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386259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151812" y="198172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35384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Write a program which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Checks if a point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 dirty="0" smtClean="0"/>
              <a:t> a rectangle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 smtClean="0"/>
              <a:t>To be inside a rectangle a point must be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the right of its left side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the left of its right side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Down on its top side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Up on its bottom side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rectangle </a:t>
            </a:r>
            <a:r>
              <a:rPr lang="bg-BG" dirty="0" smtClean="0"/>
              <a:t>–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149001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731" y="990600"/>
            <a:ext cx="8097481" cy="5534401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Logical and relational operators</a:t>
            </a:r>
            <a:endParaRPr lang="bg-BG" sz="3200" dirty="0" smtClean="0"/>
          </a:p>
          <a:p>
            <a:pPr marL="712788" lvl="1" indent="-409575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Conditional statements</a:t>
            </a:r>
            <a:r>
              <a:rPr lang="bg-BG" sz="3200" dirty="0" smtClean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and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Scope of a variable</a:t>
            </a:r>
            <a:endParaRPr lang="bg-BG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Debugging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Nested statements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More </a:t>
            </a:r>
            <a:r>
              <a:rPr lang="en-US" dirty="0"/>
              <a:t>complex logical conditions</a:t>
            </a:r>
            <a:endParaRPr lang="bg-BG" dirty="0"/>
          </a:p>
          <a:p>
            <a:pPr marL="723900" lvl="1" indent="-420688"/>
            <a:r>
              <a:rPr lang="en-US" dirty="0"/>
              <a:t>Logical</a:t>
            </a:r>
            <a:r>
              <a:rPr lang="bg-BG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bg-BG" dirty="0"/>
              <a:t>",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NEGATION</a:t>
            </a:r>
            <a:r>
              <a:rPr lang="en-US" dirty="0"/>
              <a:t>" and </a:t>
            </a:r>
            <a:r>
              <a:rPr lang="en-US" dirty="0" smtClean="0"/>
              <a:t>priority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rectangle </a:t>
            </a:r>
            <a:r>
              <a:rPr lang="bg-BG" dirty="0" smtClean="0"/>
              <a:t>–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8243" y="1600200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double.Parse(Console.ReadLine());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 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Read the coordinates of the points 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Cosnole.WriteLine("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solution: </a:t>
            </a:r>
            <a:r>
              <a:rPr lang="en-US" dirty="0" smtClean="0">
                <a:hlinkClick r:id="rId2"/>
              </a:rPr>
              <a:t>https://judge.softuni.bg/Contests/Compete/Index/859#5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one of the conditions must be true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en-US" dirty="0" smtClean="0"/>
              <a:t>Example</a:t>
            </a:r>
            <a:r>
              <a:rPr lang="bg-BG" dirty="0" smtClean="0"/>
              <a:t>: </a:t>
            </a:r>
            <a:r>
              <a:rPr lang="en-US" dirty="0" smtClean="0"/>
              <a:t>check if the entered word is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</a:t>
            </a:r>
            <a:r>
              <a:rPr lang="en-US" dirty="0" smtClean="0"/>
              <a:t>or</a:t>
            </a:r>
            <a:r>
              <a:rPr lang="bg-BG" dirty="0" smtClean="0"/>
              <a:t>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r>
              <a:rPr lang="bg-BG" dirty="0" smtClean="0"/>
              <a:t> "</a:t>
            </a:r>
            <a:r>
              <a:rPr lang="en-US" dirty="0" smtClean="0"/>
              <a:t>OR</a:t>
            </a:r>
            <a:r>
              <a:rPr lang="bg-BG" dirty="0" smtClean="0"/>
              <a:t>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8681654" y="18288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24400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word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== "Demo")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which</a:t>
            </a:r>
            <a:r>
              <a:rPr lang="bg-BG" dirty="0" smtClean="0"/>
              <a:t>:</a:t>
            </a:r>
            <a:endParaRPr lang="bg-BG" dirty="0"/>
          </a:p>
          <a:p>
            <a:pPr lvl="1"/>
            <a:r>
              <a:rPr lang="en-US" dirty="0" smtClean="0"/>
              <a:t>Checks if the user input is a fruit or a vegetable</a:t>
            </a:r>
            <a:r>
              <a:rPr lang="bg-BG" dirty="0" smtClean="0"/>
              <a:t>:</a:t>
            </a:r>
            <a:endParaRPr lang="bg-BG" dirty="0"/>
          </a:p>
          <a:p>
            <a:pPr lvl="2"/>
            <a:r>
              <a:rPr lang="en-US" dirty="0" smtClean="0"/>
              <a:t>Fruits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Vegetables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You should print:</a:t>
            </a:r>
            <a:r>
              <a:rPr lang="bg-BG" dirty="0" smtClean="0"/>
              <a:t>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</a:t>
            </a:r>
            <a:r>
              <a:rPr lang="en-US" dirty="0" smtClean="0"/>
              <a:t>or</a:t>
            </a:r>
            <a:r>
              <a:rPr lang="bg-BG" dirty="0" smtClean="0"/>
              <a:t>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en-US" sz="3600" dirty="0" smtClean="0"/>
              <a:t>Example output</a:t>
            </a:r>
            <a:r>
              <a:rPr lang="bg-BG" sz="3600" dirty="0" smtClean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Fruit or vegetable – example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1339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2870" y="5816674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23688" y="59373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80587" y="5814247"/>
            <a:ext cx="920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59710" y="5814247"/>
            <a:ext cx="146303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828094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93EDC-5198-4A24-88D3-2E8E097B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656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C1E7F-74D3-4010-98FC-1F6B51D1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569" y="5814247"/>
            <a:ext cx="182152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964B6846-110F-4D21-9ED4-BE49DC94953A}"/>
              </a:ext>
            </a:extLst>
          </p:cNvPr>
          <p:cNvSpPr/>
          <p:nvPr/>
        </p:nvSpPr>
        <p:spPr>
          <a:xfrm>
            <a:off x="5753558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6082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Fruit or vegetable – solution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623" y="914400"/>
            <a:ext cx="11506200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kiwi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cherry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cucumber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food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pepper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Console.Writeline("unknown");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solution: </a:t>
            </a:r>
            <a:r>
              <a:rPr lang="en-US" dirty="0" smtClean="0">
                <a:hlinkClick r:id="rId2"/>
              </a:rPr>
              <a:t>https://judge.softuni.bg/Contests/Compete/Index/859#6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0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We can change the priority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3600" dirty="0" smtClean="0"/>
              <a:t>Example</a:t>
            </a:r>
            <a:r>
              <a:rPr lang="bg-BG" sz="3600" dirty="0" smtClean="0"/>
              <a:t>:</a:t>
            </a:r>
            <a:endParaRPr lang="bg-BG" sz="3600" dirty="0"/>
          </a:p>
          <a:p>
            <a:pPr lvl="1">
              <a:spcBef>
                <a:spcPts val="1800"/>
              </a:spcBef>
            </a:pPr>
            <a:r>
              <a:rPr lang="en-US" sz="3400" dirty="0" smtClean="0"/>
              <a:t>Check if a number is in the range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[100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… 200]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 smtClean="0"/>
              <a:t>or</a:t>
            </a:r>
            <a:r>
              <a:rPr lang="bg-BG" sz="3400" dirty="0" smtClean="0"/>
              <a:t>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is equal to 0</a:t>
            </a:r>
            <a:endParaRPr lang="bg-BG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of conditions</a:t>
            </a:r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28" y="4276841"/>
            <a:ext cx="1077718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&gt;= 100 &amp;&amp; a &lt;= 200)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a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63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 only if </a:t>
            </a:r>
            <a:r>
              <a:rPr lang="en-US" dirty="0" smtClean="0"/>
              <a:t>the conditions result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false if </a:t>
            </a:r>
            <a:r>
              <a:rPr lang="en-US" dirty="0" smtClean="0"/>
              <a:t>the conditions result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bg-BG" dirty="0" smtClean="0"/>
              <a:t>: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Check if a number is greater than</a:t>
            </a:r>
            <a:r>
              <a:rPr lang="bg-BG" dirty="0" smtClean="0"/>
              <a:t> </a:t>
            </a:r>
            <a:r>
              <a:rPr lang="bg-BG" dirty="0"/>
              <a:t>10 </a:t>
            </a:r>
            <a:r>
              <a:rPr lang="en-US" dirty="0" smtClean="0"/>
              <a:t>and even</a:t>
            </a:r>
            <a:r>
              <a:rPr lang="bg-BG" dirty="0" smtClean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019" y="4506455"/>
            <a:ext cx="11285610" cy="14888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isValid)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9523412" y="1600200"/>
            <a:ext cx="1707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Conditional statements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and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57741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commands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commands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commands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96000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 command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single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single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single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single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single </a:t>
            </a:r>
            <a:r>
              <a:rPr lang="en-US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Nested statements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en-US" sz="3200" dirty="0" smtClean="0"/>
              <a:t>More complex logical conditions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(2)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conditions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40" y="4659839"/>
            <a:ext cx="10363200" cy="820600"/>
          </a:xfrm>
        </p:spPr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the following in programming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4062" y="1895748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331" y="2951651"/>
            <a:ext cx="512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092" y="3472621"/>
            <a:ext cx="511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5093" y="4024816"/>
            <a:ext cx="54993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8368" y="4616379"/>
            <a:ext cx="511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84062" y="5190794"/>
            <a:ext cx="52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581" y="5701905"/>
            <a:ext cx="60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50" y="2951651"/>
            <a:ext cx="176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1233" y="3472621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4496" y="4042894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6568" y="461887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4497" y="5186267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354" y="570081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43276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Equality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numbers, strings, dates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Inequality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dates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 comparable types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64192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 smtClean="0"/>
              <a:t>Example: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en-US" dirty="0" smtClean="0"/>
              <a:t>Simple conditions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67BEB24-EE7C-43F8-98B9-3ABACC86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43000"/>
            <a:ext cx="2590800" cy="32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programming we</a:t>
            </a:r>
            <a:r>
              <a:rPr lang="bg-BG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check conditions </a:t>
            </a:r>
            <a:r>
              <a:rPr lang="en-US" sz="3200" dirty="0" smtClean="0"/>
              <a:t>and</a:t>
            </a:r>
            <a:r>
              <a:rPr lang="bg-BG" sz="3200" dirty="0" smtClean="0"/>
              <a:t> </a:t>
            </a:r>
            <a:r>
              <a:rPr lang="en-US" sz="3200" dirty="0" smtClean="0"/>
              <a:t>execute different code depending on the result of the check.</a:t>
            </a:r>
          </a:p>
          <a:p>
            <a:pPr lvl="1"/>
            <a:r>
              <a:rPr lang="en-US" sz="3000" dirty="0" smtClean="0"/>
              <a:t>Example</a:t>
            </a:r>
            <a:r>
              <a:rPr lang="bg-BG" sz="3000" dirty="0" smtClean="0"/>
              <a:t>: </a:t>
            </a:r>
            <a:r>
              <a:rPr lang="en-US" sz="3000" dirty="0" smtClean="0"/>
              <a:t>we enter a grade and check if it is excellent </a:t>
            </a:r>
            <a:r>
              <a:rPr lang="bg-BG" sz="3000" dirty="0" smtClean="0"/>
              <a:t>(≥</a:t>
            </a:r>
            <a:r>
              <a:rPr lang="en-US" sz="3000" dirty="0" smtClean="0"/>
              <a:t>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conditions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enter a grade and check if it is excellent or not</a:t>
            </a:r>
            <a:r>
              <a:rPr lang="bg-BG" sz="3200" dirty="0" smtClean="0"/>
              <a:t>: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conditional statement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your solution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https://judge.softuni.bg/Contests/Compete/Index/859#1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1820</Words>
  <Application>Microsoft Office PowerPoint</Application>
  <PresentationFormat>Custom</PresentationFormat>
  <Paragraphs>449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Simple Conditions</vt:lpstr>
      <vt:lpstr>Have a Question?</vt:lpstr>
      <vt:lpstr>Content</vt:lpstr>
      <vt:lpstr>Relational operators</vt:lpstr>
      <vt:lpstr>Comparing values</vt:lpstr>
      <vt:lpstr>Operators</vt:lpstr>
      <vt:lpstr>Simple conditions</vt:lpstr>
      <vt:lpstr>Simple conditions</vt:lpstr>
      <vt:lpstr>If/Else conditional statement</vt:lpstr>
      <vt:lpstr>Even or odd – example</vt:lpstr>
      <vt:lpstr>Even or odd – solution</vt:lpstr>
      <vt:lpstr>Scope of a variable</vt:lpstr>
      <vt:lpstr>Scope of a variable</vt:lpstr>
      <vt:lpstr>Series of checks</vt:lpstr>
      <vt:lpstr>Series of checks</vt:lpstr>
      <vt:lpstr>Series of checks(2)</vt:lpstr>
      <vt:lpstr>Number 0…9 to text – example</vt:lpstr>
      <vt:lpstr>Debugging</vt:lpstr>
      <vt:lpstr>Debugging</vt:lpstr>
      <vt:lpstr>Debugging in Visual Studio</vt:lpstr>
      <vt:lpstr>Nested conditions</vt:lpstr>
      <vt:lpstr>Nested statements</vt:lpstr>
      <vt:lpstr>Small shop – example</vt:lpstr>
      <vt:lpstr>Small shop – example (2)</vt:lpstr>
      <vt:lpstr>Small shop – solution</vt:lpstr>
      <vt:lpstr>More complex logical conditions</vt:lpstr>
      <vt:lpstr>Boolean operators</vt:lpstr>
      <vt:lpstr>Logical "AND"</vt:lpstr>
      <vt:lpstr>Point in rectangle – example</vt:lpstr>
      <vt:lpstr>Point in rectangle – solution</vt:lpstr>
      <vt:lpstr>Logical "OR"</vt:lpstr>
      <vt:lpstr>Fruit or vegetable – example</vt:lpstr>
      <vt:lpstr>Fruit or vegetable – solution</vt:lpstr>
      <vt:lpstr>Priority of conditions</vt:lpstr>
      <vt:lpstr>Negation</vt:lpstr>
      <vt:lpstr>Summary</vt:lpstr>
      <vt:lpstr>Summary (2)</vt:lpstr>
      <vt:lpstr>Simple conditions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2017-11-29T22:44:47Z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