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77" r:id="rId4"/>
    <p:sldId id="455" r:id="rId5"/>
    <p:sldId id="480" r:id="rId6"/>
    <p:sldId id="456" r:id="rId7"/>
    <p:sldId id="457" r:id="rId8"/>
    <p:sldId id="458" r:id="rId9"/>
    <p:sldId id="459" r:id="rId10"/>
    <p:sldId id="460" r:id="rId11"/>
    <p:sldId id="461" r:id="rId12"/>
    <p:sldId id="415" r:id="rId13"/>
    <p:sldId id="462" r:id="rId14"/>
    <p:sldId id="463" r:id="rId15"/>
    <p:sldId id="466" r:id="rId16"/>
    <p:sldId id="435" r:id="rId17"/>
    <p:sldId id="467" r:id="rId18"/>
    <p:sldId id="437" r:id="rId19"/>
    <p:sldId id="439" r:id="rId20"/>
    <p:sldId id="441" r:id="rId21"/>
    <p:sldId id="470" r:id="rId22"/>
    <p:sldId id="471" r:id="rId23"/>
    <p:sldId id="442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427" r:id="rId46"/>
    <p:sldId id="474" r:id="rId47"/>
    <p:sldId id="502" r:id="rId48"/>
    <p:sldId id="503" r:id="rId49"/>
    <p:sldId id="476" r:id="rId50"/>
    <p:sldId id="478" r:id="rId51"/>
    <p:sldId id="479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836392-2604-412A-8255-13D8638E1962}">
          <p14:sldIdLst>
            <p14:sldId id="274"/>
            <p14:sldId id="477"/>
            <p14:sldId id="455"/>
            <p14:sldId id="480"/>
          </p14:sldIdLst>
        </p14:section>
        <p14:section name="Increment and Decrement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For-cycle Construction" id="{03E56469-9770-497C-A23F-32F97D7AE463}">
          <p14:sldIdLst>
            <p14:sldId id="461"/>
            <p14:sldId id="415"/>
            <p14:sldId id="462"/>
            <p14:sldId id="463"/>
            <p14:sldId id="466"/>
            <p14:sldId id="435"/>
            <p14:sldId id="467"/>
            <p14:sldId id="437"/>
            <p14:sldId id="439"/>
          </p14:sldIdLst>
        </p14:section>
        <p14:section name="Loops Exercises" id="{4937414F-ED73-4485-8BCB-D0B1FFC63926}">
          <p14:sldIdLst>
            <p14:sldId id="441"/>
            <p14:sldId id="470"/>
            <p14:sldId id="471"/>
            <p14:sldId id="442"/>
          </p14:sldIdLst>
        </p14:section>
        <p14:section name="Loops with a Step" id="{FEBAB083-AD19-4031-8DD3-7C897FEA275B}">
          <p14:sldIdLst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While Loop" id="{BA15B188-64A0-4F65-8B44-7B1A6091964F}">
          <p14:sldIdLst>
            <p14:sldId id="488"/>
            <p14:sldId id="489"/>
            <p14:sldId id="490"/>
            <p14:sldId id="491"/>
          </p14:sldIdLst>
        </p14:section>
        <p14:section name="Do...While Loop" id="{19748AE7-A04E-4DA0-A968-B97FF6A078ED}">
          <p14:sldIdLst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Infinite loops" id="{044F0E8B-2227-49EB-A74E-1998233B8903}">
          <p14:sldIdLst>
            <p14:sldId id="498"/>
            <p14:sldId id="499"/>
            <p14:sldId id="500"/>
            <p14:sldId id="501"/>
          </p14:sldIdLst>
        </p14:section>
        <p14:section name="Summary" id="{5AD64692-6CE9-4DEA-AB3B-2F50C84A5AF2}">
          <p14:sldIdLst>
            <p14:sldId id="427"/>
            <p14:sldId id="474"/>
            <p14:sldId id="502"/>
            <p14:sldId id="503"/>
            <p14:sldId id="476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2" d="100"/>
          <a:sy n="92" d="100"/>
        </p:scale>
        <p:origin x="106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7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9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3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3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5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3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859#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859#1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Compete/Index/859#2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Compete/Index/859#2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Compete/Index/859#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en-US" dirty="0" smtClean="0"/>
              <a:t>Repetitions</a:t>
            </a:r>
            <a:r>
              <a:rPr lang="bg-BG" dirty="0" smtClean="0"/>
              <a:t> (</a:t>
            </a:r>
            <a:r>
              <a:rPr lang="en-US" dirty="0" smtClean="0"/>
              <a:t>cycles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en-US" dirty="0" smtClean="0"/>
              <a:t>Repetitions with for-cycle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07865" y="3620889"/>
            <a:ext cx="192603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</a:t>
            </a:r>
            <a:r>
              <a:rPr lang="bg-BG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en-US" noProof="1" smtClean="0"/>
              <a:t>Technical Trainers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en-US" sz="2000" dirty="0" smtClean="0"/>
              <a:t>Software University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382402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 smtClean="0"/>
              <a:t>Repeating a block of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for-cycle construction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programming we often need to repeat a block of code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mode than </a:t>
            </a:r>
            <a:r>
              <a:rPr lang="en-US" sz="3200" dirty="0" smtClean="0"/>
              <a:t>once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That is why we use cycles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Repetitions</a:t>
            </a:r>
            <a:r>
              <a:rPr lang="bg-BG" dirty="0" smtClean="0"/>
              <a:t> (</a:t>
            </a:r>
            <a:r>
              <a:rPr lang="en-US" dirty="0" smtClean="0"/>
              <a:t>cycle</a:t>
            </a:r>
            <a:r>
              <a:rPr lang="bg-BG" dirty="0" smtClean="0"/>
              <a:t>) </a:t>
            </a:r>
            <a:r>
              <a:rPr lang="bg-BG" dirty="0"/>
              <a:t>– </a:t>
            </a:r>
            <a:r>
              <a:rPr lang="en-US" dirty="0" smtClean="0"/>
              <a:t>for-cycle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0912" y="3762681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3124199"/>
            <a:ext cx="2055566" cy="535001"/>
          </a:xfrm>
          <a:prstGeom prst="wedgeRoundRectCallout">
            <a:avLst>
              <a:gd name="adj1" fmla="val -32486"/>
              <a:gd name="adj2" fmla="val 84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2809" y="3124199"/>
            <a:ext cx="1967753" cy="551645"/>
          </a:xfrm>
          <a:prstGeom prst="wedgeRoundRectCallout">
            <a:avLst>
              <a:gd name="adj1" fmla="val -53653"/>
              <a:gd name="adj2" fmla="val 83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7818" y="3104314"/>
            <a:ext cx="2807824" cy="595063"/>
          </a:xfrm>
          <a:prstGeom prst="wedgeRoundRectCallout">
            <a:avLst>
              <a:gd name="adj1" fmla="val -9061"/>
              <a:gd name="adj2" fmla="val 81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164" y="3936298"/>
            <a:ext cx="2823477" cy="807999"/>
          </a:xfrm>
          <a:prstGeom prst="wedgeRoundRectCallout">
            <a:avLst>
              <a:gd name="adj1" fmla="val -60127"/>
              <a:gd name="adj2" fmla="val -370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iterator (</a:t>
            </a:r>
            <a:r>
              <a:rPr lang="en-US" sz="2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34335" y="5479405"/>
            <a:ext cx="5116978" cy="807999"/>
          </a:xfrm>
          <a:prstGeom prst="wedgeRoundRectCallout">
            <a:avLst>
              <a:gd name="adj1" fmla="val -41271"/>
              <a:gd name="adj2" fmla="val -710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Body: block of code</a:t>
            </a:r>
          </a:p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repetition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Write a program which</a:t>
            </a:r>
            <a:r>
              <a:rPr lang="bg-BG" sz="3200" dirty="0" smtClean="0"/>
              <a:t>: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Prints the numbers in range</a:t>
            </a:r>
            <a:r>
              <a:rPr lang="bg-BG" sz="3000" dirty="0" smtClean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</a:t>
            </a:r>
            <a:r>
              <a:rPr lang="en-US" sz="3000" dirty="0" smtClean="0"/>
              <a:t>every on a new line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Solution</a:t>
            </a:r>
            <a:r>
              <a:rPr lang="bg-BG" sz="3000" dirty="0" smtClean="0"/>
              <a:t>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from 1 to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https://judge.softuni.bg/Contests/Compete/Index/859#18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Prints the numbers in range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1000]</a:t>
            </a:r>
            <a:r>
              <a:rPr lang="en-US" dirty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 in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  <a:p>
            <a:r>
              <a:rPr lang="en-US" dirty="0" smtClean="0"/>
              <a:t>Solution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to 1000</a:t>
            </a:r>
            <a:r>
              <a:rPr lang="bg-BG" dirty="0" smtClean="0"/>
              <a:t>, </a:t>
            </a:r>
            <a:r>
              <a:rPr lang="en-US" dirty="0" smtClean="0"/>
              <a:t>Ending in </a:t>
            </a:r>
            <a:r>
              <a:rPr lang="bg-BG" dirty="0" smtClean="0"/>
              <a:t>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51268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https://judge.softuni.bg/Contests/Compete/Index/859#19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Reads an integer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 smtClean="0"/>
              <a:t>from the console</a:t>
            </a:r>
            <a:endParaRPr lang="bg-BG" dirty="0"/>
          </a:p>
          <a:p>
            <a:pPr lvl="1"/>
            <a:r>
              <a:rPr lang="en-US" dirty="0" smtClean="0"/>
              <a:t>Reads</a:t>
            </a:r>
            <a:r>
              <a:rPr lang="bg-BG" b="1" dirty="0" smtClean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consecutive</a:t>
            </a:r>
            <a:r>
              <a:rPr lang="bg-BG" dirty="0" smtClean="0"/>
              <a:t> </a:t>
            </a:r>
            <a:r>
              <a:rPr lang="en-US" dirty="0" smtClean="0"/>
              <a:t>numbers from the console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sums them</a:t>
            </a:r>
            <a:endParaRPr lang="bg-BG" dirty="0"/>
          </a:p>
          <a:p>
            <a:pPr lvl="1"/>
            <a:r>
              <a:rPr lang="en-US" dirty="0" smtClean="0"/>
              <a:t>Print the sum of all numbers</a:t>
            </a:r>
            <a:endParaRPr lang="en-US" dirty="0"/>
          </a:p>
          <a:p>
            <a:pPr lvl="1"/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Numbers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15433" y="4597955"/>
            <a:ext cx="2370160" cy="1676401"/>
            <a:chOff x="4915433" y="4597955"/>
            <a:chExt cx="2370160" cy="167640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15433" y="4599408"/>
              <a:ext cx="914399" cy="1674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493214" y="4597955"/>
              <a:ext cx="792379" cy="16764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52891" y="549272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4747" y="4599408"/>
            <a:ext cx="2528486" cy="1447799"/>
            <a:chOff x="914747" y="4599408"/>
            <a:chExt cx="2528486" cy="144779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4747" y="4600858"/>
              <a:ext cx="914399" cy="144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0854" y="4599408"/>
              <a:ext cx="792379" cy="14477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1183" y="518121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54494" y="4588671"/>
            <a:ext cx="2370160" cy="2132831"/>
            <a:chOff x="8554494" y="4588671"/>
            <a:chExt cx="2370160" cy="2132831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54494" y="4590123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32275" y="4588671"/>
              <a:ext cx="792379" cy="21328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579312" y="54834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Numbers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47800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https://judge.softuni.bg/Contests/Compete/Index/859#20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2338624"/>
            <a:ext cx="3352800" cy="983874"/>
          </a:xfrm>
          <a:prstGeom prst="wedgeRoundRectCallout">
            <a:avLst>
              <a:gd name="adj1" fmla="val -54822"/>
              <a:gd name="adj2" fmla="val 47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read numbers in a loop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0478" y="380117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sum += num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 </a:t>
            </a:r>
            <a:endParaRPr lang="bg-BG" dirty="0"/>
          </a:p>
          <a:p>
            <a:pPr lvl="1"/>
            <a:r>
              <a:rPr lang="en-US" dirty="0" smtClean="0"/>
              <a:t>Reads an integer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 smtClean="0"/>
              <a:t>from the console</a:t>
            </a:r>
            <a:endParaRPr lang="bg-BG" dirty="0"/>
          </a:p>
          <a:p>
            <a:pPr lvl="1"/>
            <a:r>
              <a:rPr lang="en-US" dirty="0" smtClean="0"/>
              <a:t>Reads</a:t>
            </a:r>
            <a:r>
              <a:rPr lang="bg-BG" b="1" dirty="0" smtClean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consecutive</a:t>
            </a:r>
            <a:r>
              <a:rPr lang="bg-BG" dirty="0" smtClean="0"/>
              <a:t> </a:t>
            </a:r>
            <a:r>
              <a:rPr lang="en-US" dirty="0" smtClean="0"/>
              <a:t>numbers from the console</a:t>
            </a:r>
            <a:endParaRPr lang="bg-BG" dirty="0"/>
          </a:p>
          <a:p>
            <a:pPr lvl="1"/>
            <a:r>
              <a:rPr lang="en-US" dirty="0" smtClean="0"/>
              <a:t>Finds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biggest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amongst them</a:t>
            </a:r>
            <a:endParaRPr lang="bg-BG" dirty="0"/>
          </a:p>
          <a:p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number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9227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Number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int.MinValue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1;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 smtClean="0"/>
              <a:t>Repetitions of a block of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en-US" dirty="0" smtClean="0"/>
              <a:t>Work live in class </a:t>
            </a:r>
            <a:r>
              <a:rPr lang="bg-BG" dirty="0" smtClean="0"/>
              <a:t>(</a:t>
            </a:r>
            <a:r>
              <a:rPr lang="en-US" noProof="1" smtClean="0"/>
              <a:t>lab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en-US" dirty="0" smtClean="0"/>
              <a:t>Exercises with 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 smtClean="0"/>
              <a:t>Ways to use a for-cycle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123321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Write a program which</a:t>
            </a:r>
            <a:r>
              <a:rPr lang="bg-BG" sz="3200" dirty="0" smtClean="0"/>
              <a:t>: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Reads an integer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en-US" sz="3000" dirty="0" smtClean="0"/>
              <a:t>from the console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Reads</a:t>
            </a:r>
            <a:r>
              <a:rPr lang="bg-BG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consecutive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en-US" sz="3000" dirty="0" smtClean="0"/>
              <a:t>numbers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Checks if the sum of the left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en-US" sz="3000" dirty="0" smtClean="0"/>
              <a:t>and the right</a:t>
            </a:r>
            <a:r>
              <a:rPr lang="bg-BG" sz="3000" dirty="0" smtClean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en-US" sz="3000" dirty="0" smtClean="0"/>
              <a:t>are equal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If they are than print</a:t>
            </a:r>
            <a:r>
              <a:rPr lang="bg-BG" sz="3000" dirty="0" smtClean="0"/>
              <a:t>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 case they are not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en-US" sz="3000" dirty="0" smtClean="0"/>
              <a:t>and the difference (calculated as a positive number)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Left and Right Sum </a:t>
            </a:r>
            <a:r>
              <a:rPr lang="bg-BG" noProof="1" smtClean="0"/>
              <a:t>– </a:t>
            </a:r>
            <a:r>
              <a:rPr lang="en-US" noProof="1" smtClean="0"/>
              <a:t>example</a:t>
            </a:r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 </a:t>
            </a:r>
            <a:r>
              <a:rPr lang="en-US" sz="3200" dirty="0" err="1" smtClean="0"/>
              <a:t>Input/Output</a:t>
            </a:r>
            <a:r>
              <a:rPr lang="bg-BG" sz="3200" dirty="0" smtClean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Left and Right Sum </a:t>
            </a:r>
            <a:r>
              <a:rPr lang="bg-BG" noProof="1" smtClean="0"/>
              <a:t>– </a:t>
            </a:r>
            <a:r>
              <a:rPr lang="en-US" noProof="1" smtClean="0"/>
              <a:t>example </a:t>
            </a:r>
            <a:r>
              <a:rPr lang="bg-BG" noProof="1" smtClean="0"/>
              <a:t>(2</a:t>
            </a:r>
            <a:r>
              <a:rPr lang="bg-BG" noProof="1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16961" y="2322281"/>
            <a:ext cx="4333834" cy="2231409"/>
            <a:chOff x="1155973" y="2779799"/>
            <a:chExt cx="4333834" cy="223140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5973" y="2779799"/>
              <a:ext cx="761999" cy="2229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90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81354" y="2779799"/>
              <a:ext cx="2908453" cy="22314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Yes, sum = 100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5929" y="327231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4171" y="2334789"/>
            <a:ext cx="4234511" cy="2204942"/>
            <a:chOff x="6640737" y="2792307"/>
            <a:chExt cx="4234511" cy="220494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640737" y="2793069"/>
              <a:ext cx="851410" cy="2204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319456" y="2792307"/>
              <a:ext cx="2555792" cy="22049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No, 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726996" y="32855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and Right Sum </a:t>
            </a:r>
            <a:r>
              <a:rPr lang="bg-BG" noProof="1" smtClean="0"/>
              <a:t>– </a:t>
            </a:r>
            <a:r>
              <a:rPr lang="en-US" noProof="1" smtClean="0"/>
              <a:t>solution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 smtClean="0"/>
              <a:t>Loops with a step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Working with advanced loops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which:</a:t>
            </a:r>
            <a:endParaRPr lang="en-US" dirty="0"/>
          </a:p>
          <a:p>
            <a:pPr lvl="1"/>
            <a:r>
              <a:rPr lang="en-US" dirty="0" smtClean="0"/>
              <a:t>Reads an integer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Prints the numbers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from 1 to N with Step 3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0412" y="4191000"/>
            <a:ext cx="5029200" cy="693203"/>
            <a:chOff x="760412" y="4191000"/>
            <a:chExt cx="50292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2895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2" y="5251122"/>
            <a:ext cx="5867400" cy="693203"/>
            <a:chOff x="760412" y="4191000"/>
            <a:chExt cx="5887844" cy="6932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3754244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1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40008" y="2167656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from 1 to N with Step </a:t>
            </a:r>
            <a:r>
              <a:rPr lang="en-US" dirty="0" smtClean="0"/>
              <a:t>3 – 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63714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60887" y="280025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change the step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Reads an integer</a:t>
            </a:r>
            <a:r>
              <a:rPr lang="bg-BG" dirty="0" smtClean="0"/>
              <a:t>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en-US" dirty="0" smtClean="0"/>
              <a:t>Prints the numbers from</a:t>
            </a:r>
            <a:r>
              <a:rPr lang="bg-BG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en-US" dirty="0" smtClean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 -1</a:t>
            </a:r>
            <a:r>
              <a:rPr lang="bg-BG" dirty="0"/>
              <a:t>)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from N to 1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2812" y="5411166"/>
            <a:ext cx="4114800" cy="693203"/>
            <a:chOff x="760412" y="4191000"/>
            <a:chExt cx="41148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93203"/>
            <a:chOff x="760412" y="4191000"/>
            <a:chExt cx="75438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2323400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from N to </a:t>
            </a:r>
            <a:r>
              <a:rPr lang="en-US" dirty="0" smtClean="0"/>
              <a:t>1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212" y="2323401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519" y="1608321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42312" y="2133600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step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https://judge.softuni.bg/Contests/Compete/Index/859#24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15610" y="3150210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condition: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26" y="3551005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13482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Reads an integer</a:t>
            </a:r>
            <a:r>
              <a:rPr lang="bg-BG" dirty="0" smtClean="0"/>
              <a:t>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en-US" dirty="0" smtClean="0"/>
              <a:t>Prints the numbers from</a:t>
            </a:r>
            <a:r>
              <a:rPr lang="bg-BG" dirty="0" smtClean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from 2^0 to 2^N – 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912812" y="5464151"/>
            <a:ext cx="6705600" cy="693204"/>
            <a:chOff x="760412" y="4284633"/>
            <a:chExt cx="6705600" cy="6932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0412" y="428463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2812" y="4446973"/>
            <a:ext cx="8763000" cy="683264"/>
            <a:chOff x="760412" y="4294573"/>
            <a:chExt cx="87630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29457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 2^0 to </a:t>
            </a:r>
            <a:r>
              <a:rPr lang="en-US" dirty="0" smtClean="0"/>
              <a:t>2^N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595442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https://judge.softuni.bg/Contests/Compete/Index/859#25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8912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Increment and decrement operators</a:t>
            </a:r>
            <a:endParaRPr lang="bg-BG" dirty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en-US" dirty="0" smtClean="0"/>
              <a:t>cycle</a:t>
            </a:r>
            <a:endParaRPr lang="en-US" dirty="0"/>
          </a:p>
          <a:p>
            <a:pPr marL="819096" lvl="1" indent="-514350"/>
            <a:r>
              <a:rPr lang="en-US" dirty="0" smtClean="0"/>
              <a:t>Construction</a:t>
            </a: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en-US" dirty="0" smtClean="0"/>
              <a:t>Repeats a block while a conditions is true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171045" cy="4229258"/>
            <a:chOff x="4523568" y="457200"/>
            <a:chExt cx="3171045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8180" y="15644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61000" y="34744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2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body of the cycle repeats until</a:t>
            </a:r>
            <a:r>
              <a:rPr lang="bg-BG" sz="3000" dirty="0" smtClean="0"/>
              <a:t> </a:t>
            </a:r>
            <a:r>
              <a:rPr lang="en-US" sz="3000" dirty="0" smtClean="0"/>
              <a:t>the condition </a:t>
            </a:r>
            <a:r>
              <a:rPr lang="en-US" sz="3000" dirty="0" smtClean="0">
                <a:solidFill>
                  <a:srgbClr val="F3CD60"/>
                </a:solidFill>
              </a:rPr>
              <a:t>is true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1" y="2415995"/>
            <a:ext cx="3636211" cy="611767"/>
          </a:xfrm>
          <a:prstGeom prst="wedgeRoundRectCallout">
            <a:avLst>
              <a:gd name="adj1" fmla="val -62571"/>
              <a:gd name="adj2" fmla="val 58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96823" y="4315512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(repeat)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Write a program which</a:t>
            </a:r>
            <a:r>
              <a:rPr lang="bg-BG" sz="3200" dirty="0" smtClean="0"/>
              <a:t>: </a:t>
            </a:r>
            <a:endParaRPr lang="bg-BG" sz="3200" dirty="0"/>
          </a:p>
          <a:p>
            <a:pPr lvl="1"/>
            <a:r>
              <a:rPr lang="en-US" sz="3000" dirty="0" smtClean="0"/>
              <a:t>Reads an integer </a:t>
            </a:r>
            <a:r>
              <a:rPr lang="en-US" sz="3000" b="1" dirty="0" smtClean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en-US" sz="3000" dirty="0" smtClean="0"/>
              <a:t>Prints all numbers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</a:t>
            </a:r>
            <a:r>
              <a:rPr lang="en-US" sz="3000" dirty="0" smtClean="0"/>
              <a:t>in a sequence</a:t>
            </a:r>
            <a:r>
              <a:rPr lang="bg-BG" sz="3000" dirty="0" smtClean="0"/>
              <a:t>: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en-US" sz="3000" dirty="0" smtClean="0"/>
              <a:t>Every next number is equal to the previous </a:t>
            </a:r>
            <a:r>
              <a:rPr lang="bg-BG" sz="3000" dirty="0" smtClean="0"/>
              <a:t>* </a:t>
            </a:r>
            <a:r>
              <a:rPr lang="bg-BG" sz="3000" dirty="0"/>
              <a:t>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bg-BG" dirty="0" smtClean="0"/>
              <a:t>2</a:t>
            </a:r>
            <a:r>
              <a:rPr lang="en-US" dirty="0" smtClean="0"/>
              <a:t>k </a:t>
            </a:r>
            <a:r>
              <a:rPr lang="bg-BG" dirty="0" smtClean="0"/>
              <a:t>+</a:t>
            </a:r>
            <a:r>
              <a:rPr lang="en-US" dirty="0" smtClean="0"/>
              <a:t> </a:t>
            </a:r>
            <a:r>
              <a:rPr lang="bg-BG" dirty="0" smtClean="0"/>
              <a:t>1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895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bg-BG" dirty="0"/>
              <a:t>2</a:t>
            </a:r>
            <a:r>
              <a:rPr lang="en-US" dirty="0"/>
              <a:t>k 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 smtClean="0"/>
              <a:t>1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https://judge.softuni.bg/Contests/Compete/Index/859#26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94312" y="1928452"/>
            <a:ext cx="27813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Repeats while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true 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3657600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63, …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5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 smtClean="0"/>
              <a:t>Do…While cycle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en-US" dirty="0"/>
              <a:t>Repeats a block while a conditions is true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9586" y="3694221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21857" y="1309897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78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body of the cycle repeats until</a:t>
            </a:r>
            <a:r>
              <a:rPr lang="bg-BG" sz="3000" dirty="0"/>
              <a:t> </a:t>
            </a:r>
            <a:r>
              <a:rPr lang="en-US" sz="3000" dirty="0"/>
              <a:t>the condition </a:t>
            </a:r>
            <a:r>
              <a:rPr lang="en-US" sz="3000" dirty="0">
                <a:solidFill>
                  <a:srgbClr val="F3CD60"/>
                </a:solidFill>
              </a:rPr>
              <a:t>is true</a:t>
            </a:r>
            <a:endParaRPr lang="en-US" sz="3000" dirty="0"/>
          </a:p>
          <a:p>
            <a:pPr lvl="1"/>
            <a:r>
              <a:rPr lang="en-US" sz="2800" dirty="0" smtClean="0"/>
              <a:t>Executes at least once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cycle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52294" y="4900175"/>
            <a:ext cx="3513918" cy="611767"/>
          </a:xfrm>
          <a:prstGeom prst="wedgeRoundRectCallout">
            <a:avLst>
              <a:gd name="adj1" fmla="val -54885"/>
              <a:gd name="adj2" fmla="val -87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2581884"/>
            <a:ext cx="2971800" cy="1397048"/>
          </a:xfrm>
          <a:prstGeom prst="wedgeRoundRectCallout">
            <a:avLst>
              <a:gd name="adj1" fmla="val -84750"/>
              <a:gd name="adj2" fmla="val 39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execution (repetition)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Reads an integer </a:t>
            </a:r>
            <a:r>
              <a:rPr lang="en-US" b="1" dirty="0" smtClean="0">
                <a:solidFill>
                  <a:srgbClr val="F3CD60"/>
                </a:solidFill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pPr lvl="1"/>
            <a:r>
              <a:rPr lang="en-US" dirty="0" smtClean="0"/>
              <a:t>Calculates the factorial of</a:t>
            </a:r>
            <a:r>
              <a:rPr lang="bg-BG" dirty="0" smtClean="0"/>
              <a:t>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– 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240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6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Reads an integer </a:t>
            </a:r>
            <a:r>
              <a:rPr lang="en-US" b="1" dirty="0" smtClean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en-US" dirty="0" smtClean="0"/>
              <a:t>Sums the digits of</a:t>
            </a:r>
            <a:r>
              <a:rPr lang="bg-BG" dirty="0" smtClean="0"/>
              <a:t>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en-US" dirty="0" smtClean="0"/>
              <a:t>Example </a:t>
            </a:r>
            <a:r>
              <a:rPr lang="en-US" dirty="0" err="1" smtClean="0"/>
              <a:t>Input/Output</a:t>
            </a:r>
            <a:r>
              <a:rPr lang="bg-BG" dirty="0" smtClean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of a Number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70218" y="52779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212" y="52578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2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Digits of a Number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85103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of digits: {0}", sum);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18212" y="2583803"/>
            <a:ext cx="5029200" cy="684838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last digit of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4212" y="3754920"/>
            <a:ext cx="5486400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removes the last digit of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Advanced loop constructions</a:t>
            </a:r>
            <a:r>
              <a:rPr lang="bg-BG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Loop with a step</a:t>
            </a:r>
            <a:endParaRPr lang="bg-BG" dirty="0" smtClean="0"/>
          </a:p>
          <a:p>
            <a:pPr lvl="1"/>
            <a:r>
              <a:rPr lang="en-US" dirty="0" smtClean="0"/>
              <a:t>Loop with a negative step</a:t>
            </a:r>
            <a:endParaRPr lang="en-US" dirty="0"/>
          </a:p>
          <a:p>
            <a:pPr lvl="1"/>
            <a:r>
              <a:rPr lang="en-US" dirty="0" smtClean="0"/>
              <a:t>Cycle</a:t>
            </a:r>
            <a:r>
              <a:rPr lang="bg-BG" dirty="0" smtClean="0"/>
              <a:t>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en-US" dirty="0"/>
              <a:t>Cycle</a:t>
            </a:r>
            <a:r>
              <a:rPr lang="bg-BG" dirty="0" smtClean="0"/>
              <a:t>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 smtClean="0"/>
          </a:p>
          <a:p>
            <a:pPr lvl="1"/>
            <a:r>
              <a:rPr lang="en-US" dirty="0" smtClean="0"/>
              <a:t>Endless loop</a:t>
            </a:r>
            <a:endParaRPr lang="bg-BG" dirty="0" smtClean="0"/>
          </a:p>
          <a:p>
            <a:pPr lvl="2"/>
            <a:r>
              <a:rPr lang="bg-BG" dirty="0" smtClean="0"/>
              <a:t> </a:t>
            </a:r>
            <a:r>
              <a:rPr lang="en-US" dirty="0" smtClean="0"/>
              <a:t>Operator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  <a:p>
            <a:pPr lvl="2"/>
            <a:r>
              <a:rPr lang="bg-BG" dirty="0"/>
              <a:t> </a:t>
            </a:r>
            <a:r>
              <a:rPr lang="en-US" dirty="0" smtClean="0"/>
              <a:t>Operator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532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56556" y="1220944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4756103"/>
            <a:ext cx="10820398" cy="1568497"/>
          </a:xfrm>
        </p:spPr>
        <p:txBody>
          <a:bodyPr/>
          <a:lstStyle/>
          <a:p>
            <a:r>
              <a:rPr lang="en-US" dirty="0" smtClean="0"/>
              <a:t>Infinite </a:t>
            </a:r>
            <a:r>
              <a:rPr lang="en-US" dirty="0" smtClean="0"/>
              <a:t>loops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break</a:t>
            </a:r>
            <a:r>
              <a:rPr lang="bg-BG" dirty="0" smtClean="0">
                <a:latin typeface="Consolas" panose="020B0609020204030204" pitchFamily="49" charset="0"/>
              </a:rPr>
              <a:t> и </a:t>
            </a:r>
            <a:r>
              <a:rPr lang="en-US" dirty="0" smtClean="0">
                <a:latin typeface="Consolas" panose="020B0609020204030204" pitchFamily="49" charset="0"/>
              </a:rPr>
              <a:t>continue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5046855" y="3120717"/>
            <a:ext cx="212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endless cycle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0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We have an </a:t>
            </a:r>
            <a:r>
              <a:rPr lang="en-US" sz="3200" dirty="0" smtClean="0"/>
              <a:t>infinite</a:t>
            </a:r>
            <a:r>
              <a:rPr lang="en-US" sz="3000" dirty="0" smtClean="0"/>
              <a:t> </a:t>
            </a:r>
            <a:r>
              <a:rPr lang="en-US" sz="3000" dirty="0" smtClean="0"/>
              <a:t>loop </a:t>
            </a:r>
            <a:r>
              <a:rPr lang="en-US" sz="3000" dirty="0" smtClean="0"/>
              <a:t>when</a:t>
            </a:r>
            <a:r>
              <a:rPr lang="bg-BG" sz="3000" dirty="0" smtClean="0"/>
              <a:t>:</a:t>
            </a:r>
          </a:p>
          <a:p>
            <a:pPr lvl="1"/>
            <a:r>
              <a:rPr lang="en-US" sz="2700" dirty="0" smtClean="0"/>
              <a:t>We don’t have a condition which breaks the loop</a:t>
            </a:r>
            <a:endParaRPr lang="bg-BG" sz="2700" dirty="0" smtClean="0"/>
          </a:p>
          <a:p>
            <a:pPr lvl="1"/>
            <a:r>
              <a:rPr lang="en-US" sz="2700" dirty="0" smtClean="0"/>
              <a:t>We don’t have a statement which terminates the loop</a:t>
            </a:r>
            <a:endParaRPr lang="bg-BG" sz="27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71501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9636" y="4910775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3275165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5" y="5169482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terminating a loop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8953" y="1456012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953" y="39624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1896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3" y="4455179"/>
            <a:ext cx="1969179" cy="1002677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08412" y="1151121"/>
            <a:ext cx="4064801" cy="946179"/>
          </a:xfrm>
          <a:prstGeom prst="wedgeRoundRectCallout">
            <a:avLst>
              <a:gd name="adj1" fmla="val -66167"/>
              <a:gd name="adj2" fmla="val 249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Condition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terminating a loop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3208080"/>
            <a:ext cx="4064801" cy="915699"/>
          </a:xfrm>
          <a:prstGeom prst="wedgeRoundRectCallout">
            <a:avLst>
              <a:gd name="adj1" fmla="val -68450"/>
              <a:gd name="adj2" fmla="val 53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Condition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terminating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loop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en-US" dirty="0" smtClean="0"/>
              <a:t>Statement</a:t>
            </a:r>
            <a:r>
              <a:rPr lang="bg-BG" dirty="0" smtClean="0"/>
              <a:t>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en-US" dirty="0" smtClean="0"/>
              <a:t>terminates the loop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for terminating a loop</a:t>
            </a:r>
            <a:endParaRPr lang="en-US" dirty="0"/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3" y="2773918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1" y="5029544"/>
            <a:ext cx="1969179" cy="100267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12499" y="4006529"/>
            <a:ext cx="3907317" cy="845717"/>
          </a:xfrm>
          <a:prstGeom prst="wedgeRoundRectCallout">
            <a:avLst>
              <a:gd name="adj1" fmla="val -75489"/>
              <a:gd name="adj2" fmla="val -29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Condition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terminating a loop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93305" y="5416982"/>
            <a:ext cx="4602768" cy="1021655"/>
          </a:xfrm>
          <a:prstGeom prst="wedgeRoundRectCallout">
            <a:avLst>
              <a:gd name="adj1" fmla="val -72826"/>
              <a:gd name="adj2" fmla="val -6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Statement for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terminating the loop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We can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increment/decrement </a:t>
            </a:r>
            <a:r>
              <a:rPr lang="en-US" sz="3200" dirty="0"/>
              <a:t>numerical </a:t>
            </a:r>
            <a:r>
              <a:rPr lang="en-US" sz="3200" dirty="0" smtClean="0"/>
              <a:t>values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We can repeat a block of code using</a:t>
            </a:r>
            <a:r>
              <a:rPr lang="bg-BG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-cycle</a:t>
            </a:r>
            <a:r>
              <a:rPr lang="bg-BG" sz="3200" dirty="0" smtClean="0"/>
              <a:t>: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4737" y="4742924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4737" y="1888286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0497" y="367418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We can read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) numbers from the console</a:t>
            </a:r>
            <a:r>
              <a:rPr lang="bg-BG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bg-BG" dirty="0" smtClean="0"/>
              <a:t>(2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784075"/>
            <a:ext cx="1072793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7" y="3216139"/>
            <a:ext cx="1322453" cy="979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We can use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-cycles with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 smtClean="0"/>
              <a:t>Cycles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en-US" sz="3200" dirty="0" smtClean="0"/>
              <a:t>repeat a block of code while a condition is true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(3)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We can create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infinite</a:t>
            </a:r>
            <a:r>
              <a:rPr lang="bg-BG" sz="2800" dirty="0" smtClean="0"/>
              <a:t> </a:t>
            </a:r>
            <a:r>
              <a:rPr lang="en-US" sz="2800" dirty="0" smtClean="0"/>
              <a:t>loops</a:t>
            </a:r>
            <a:r>
              <a:rPr lang="bg-BG" sz="2800" dirty="0" smtClean="0"/>
              <a:t> </a:t>
            </a:r>
            <a:r>
              <a:rPr lang="en-US" sz="2800" dirty="0" smtClean="0"/>
              <a:t>and terminate them when we need</a:t>
            </a:r>
            <a:r>
              <a:rPr lang="bg-BG" sz="2800" dirty="0" smtClean="0"/>
              <a:t>: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362200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4558504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1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Repetitions</a:t>
            </a:r>
            <a:r>
              <a:rPr lang="bg-BG" dirty="0" smtClean="0"/>
              <a:t> (</a:t>
            </a:r>
            <a:r>
              <a:rPr lang="en-US" dirty="0" smtClean="0"/>
              <a:t>cycle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6434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en-US" dirty="0" smtClean="0"/>
              <a:t>Increment and Decrement operators</a:t>
            </a:r>
            <a:endParaRPr lang="bg-B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add 1 to the value of a number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You have to use an operator as a –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prefix</a:t>
            </a:r>
            <a:r>
              <a:rPr lang="en-US" sz="3000" dirty="0" smtClean="0"/>
              <a:t> 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postfix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is applied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only</a:t>
            </a:r>
            <a:r>
              <a:rPr lang="bg-BG" sz="3000" dirty="0" smtClean="0"/>
              <a:t> </a:t>
            </a:r>
            <a:r>
              <a:rPr lang="en-US" sz="3000" dirty="0" smtClean="0"/>
              <a:t>on variables which have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numerical</a:t>
            </a:r>
            <a:r>
              <a:rPr lang="bg-BG" sz="3000" dirty="0" smtClean="0"/>
              <a:t> </a:t>
            </a:r>
            <a:r>
              <a:rPr lang="en-US" sz="3000" dirty="0" smtClean="0"/>
              <a:t>value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00674"/>
              </p:ext>
            </p:extLst>
          </p:nvPr>
        </p:nvGraphicFramePr>
        <p:xfrm>
          <a:off x="669811" y="28956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Prefix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Postfix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</a:t>
            </a:r>
            <a:r>
              <a:rPr lang="en-US" dirty="0"/>
              <a:t>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Decrement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subtract 1 from the value of a number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sz="3000" dirty="0"/>
              <a:t>You have to use an operator as a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prefix</a:t>
            </a:r>
            <a:r>
              <a:rPr lang="en-US" sz="3000" dirty="0"/>
              <a:t> 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postfix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It is applied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only</a:t>
            </a:r>
            <a:r>
              <a:rPr lang="bg-BG" sz="3000" dirty="0"/>
              <a:t> </a:t>
            </a:r>
            <a:r>
              <a:rPr lang="en-US" sz="3000" dirty="0"/>
              <a:t>on variables which have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numerical</a:t>
            </a:r>
            <a:r>
              <a:rPr lang="bg-BG" sz="3000" dirty="0"/>
              <a:t> </a:t>
            </a:r>
            <a:r>
              <a:rPr lang="en-US" sz="3000" dirty="0"/>
              <a:t>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41019"/>
              </p:ext>
            </p:extLst>
          </p:nvPr>
        </p:nvGraphicFramePr>
        <p:xfrm>
          <a:off x="644523" y="28956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Prefix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Postfix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</a:t>
            </a:r>
            <a:r>
              <a:rPr lang="en-US" dirty="0"/>
              <a:t>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899266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3" y="24399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05750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835501" y="51412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2" y="56266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2" y="293162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2528</Words>
  <Application>Microsoft Office PowerPoint</Application>
  <PresentationFormat>Custom</PresentationFormat>
  <Paragraphs>583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Repetitions (cycles)</vt:lpstr>
      <vt:lpstr>Questions?</vt:lpstr>
      <vt:lpstr>Content</vt:lpstr>
      <vt:lpstr>Content (2)</vt:lpstr>
      <vt:lpstr>Increment and Decrement operators</vt:lpstr>
      <vt:lpstr>Increment</vt:lpstr>
      <vt:lpstr>Increment (2)</vt:lpstr>
      <vt:lpstr>Decrement </vt:lpstr>
      <vt:lpstr>Decrement (2)</vt:lpstr>
      <vt:lpstr>Repeating a block of code</vt:lpstr>
      <vt:lpstr>Repetitions (cycle) – for-cycle</vt:lpstr>
      <vt:lpstr>Numbers from 1 to 100</vt:lpstr>
      <vt:lpstr>Numbers to 1000, Ending in 7</vt:lpstr>
      <vt:lpstr>Sum Numbers – example</vt:lpstr>
      <vt:lpstr>Sum Numbers – solution</vt:lpstr>
      <vt:lpstr>Max number – example</vt:lpstr>
      <vt:lpstr>Max Number – solution</vt:lpstr>
      <vt:lpstr>Repetitions of a block of code</vt:lpstr>
      <vt:lpstr>Exercises with loops</vt:lpstr>
      <vt:lpstr>Left and Right Sum – example</vt:lpstr>
      <vt:lpstr>Left and Right Sum – example (2)</vt:lpstr>
      <vt:lpstr>Left and Right Sum – solution</vt:lpstr>
      <vt:lpstr>Loops with a step</vt:lpstr>
      <vt:lpstr>Numbers from 1 to N with Step 3 – example</vt:lpstr>
      <vt:lpstr>Numbers from 1 to N with Step 3 – solution</vt:lpstr>
      <vt:lpstr>Numbers from N to 1 – example</vt:lpstr>
      <vt:lpstr>Numbers from N to 1 – solution </vt:lpstr>
      <vt:lpstr>Numbers from 2^0 to 2^N – example</vt:lpstr>
      <vt:lpstr>Numbers from 2^0 to 2^N – solution</vt:lpstr>
      <vt:lpstr>While loop</vt:lpstr>
      <vt:lpstr>While cycle</vt:lpstr>
      <vt:lpstr>Sequence 2k + 1 – example</vt:lpstr>
      <vt:lpstr>Sequence 2k + 1 – solution</vt:lpstr>
      <vt:lpstr>Do…While cycle</vt:lpstr>
      <vt:lpstr>Do-while cycle</vt:lpstr>
      <vt:lpstr>Factorial – example</vt:lpstr>
      <vt:lpstr>Factorial – solution</vt:lpstr>
      <vt:lpstr>Sum Digits of a Number – example</vt:lpstr>
      <vt:lpstr>Sum Digits of a Number</vt:lpstr>
      <vt:lpstr>Infinite loops and  break и continue</vt:lpstr>
      <vt:lpstr>Infinite loop</vt:lpstr>
      <vt:lpstr>Conditions for terminating a loop</vt:lpstr>
      <vt:lpstr>Statement for terminating a loop</vt:lpstr>
      <vt:lpstr>Summary</vt:lpstr>
      <vt:lpstr>Summary (2)</vt:lpstr>
      <vt:lpstr>Summary (3)</vt:lpstr>
      <vt:lpstr>Summary (4)</vt:lpstr>
      <vt:lpstr>Repetitions (cycle)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2017-11-29T22:46:54Z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