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50"/>
  </p:notesMasterIdLst>
  <p:handoutMasterIdLst>
    <p:handoutMasterId r:id="rId51"/>
  </p:handoutMasterIdLst>
  <p:sldIdLst>
    <p:sldId id="402" r:id="rId3"/>
    <p:sldId id="544" r:id="rId4"/>
    <p:sldId id="466" r:id="rId5"/>
    <p:sldId id="545" r:id="rId6"/>
    <p:sldId id="546" r:id="rId7"/>
    <p:sldId id="547" r:id="rId8"/>
    <p:sldId id="548" r:id="rId9"/>
    <p:sldId id="576" r:id="rId10"/>
    <p:sldId id="577" r:id="rId11"/>
    <p:sldId id="578" r:id="rId12"/>
    <p:sldId id="579" r:id="rId13"/>
    <p:sldId id="580" r:id="rId14"/>
    <p:sldId id="581" r:id="rId15"/>
    <p:sldId id="582" r:id="rId16"/>
    <p:sldId id="583" r:id="rId17"/>
    <p:sldId id="551" r:id="rId18"/>
    <p:sldId id="552" r:id="rId19"/>
    <p:sldId id="553" r:id="rId20"/>
    <p:sldId id="554" r:id="rId21"/>
    <p:sldId id="555" r:id="rId22"/>
    <p:sldId id="556" r:id="rId23"/>
    <p:sldId id="557" r:id="rId24"/>
    <p:sldId id="558" r:id="rId25"/>
    <p:sldId id="559" r:id="rId26"/>
    <p:sldId id="574" r:id="rId27"/>
    <p:sldId id="575" r:id="rId28"/>
    <p:sldId id="560" r:id="rId29"/>
    <p:sldId id="561" r:id="rId30"/>
    <p:sldId id="562" r:id="rId31"/>
    <p:sldId id="563" r:id="rId32"/>
    <p:sldId id="584" r:id="rId33"/>
    <p:sldId id="585" r:id="rId34"/>
    <p:sldId id="586" r:id="rId35"/>
    <p:sldId id="564" r:id="rId36"/>
    <p:sldId id="565" r:id="rId37"/>
    <p:sldId id="566" r:id="rId38"/>
    <p:sldId id="567" r:id="rId39"/>
    <p:sldId id="568" r:id="rId40"/>
    <p:sldId id="569" r:id="rId41"/>
    <p:sldId id="570" r:id="rId42"/>
    <p:sldId id="571" r:id="rId43"/>
    <p:sldId id="572" r:id="rId44"/>
    <p:sldId id="573" r:id="rId45"/>
    <p:sldId id="464" r:id="rId46"/>
    <p:sldId id="416" r:id="rId47"/>
    <p:sldId id="400" r:id="rId48"/>
    <p:sldId id="399" r:id="rId4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44"/>
            <p14:sldId id="466"/>
          </p14:sldIdLst>
        </p14:section>
        <p14:section name="Arrays" id="{92F5140D-DC85-48B5-AE23-5DE6DAE7146E}">
          <p14:sldIdLst>
            <p14:sldId id="545"/>
            <p14:sldId id="546"/>
            <p14:sldId id="547"/>
            <p14:sldId id="548"/>
            <p14:sldId id="576"/>
            <p14:sldId id="577"/>
          </p14:sldIdLst>
        </p14:section>
        <p14:section name="Value vs. Reference Types" id="{1DB3AFF4-6255-4617-BC98-B49FF0A5E71C}">
          <p14:sldIdLst>
            <p14:sldId id="578"/>
            <p14:sldId id="579"/>
            <p14:sldId id="580"/>
            <p14:sldId id="581"/>
            <p14:sldId id="582"/>
            <p14:sldId id="583"/>
          </p14:sldIdLst>
        </p14:section>
        <p14:section name="Reading and Printing Arrays" id="{B11AF4EE-680A-4EAF-B4DD-13087567C506}">
          <p14:sldIdLst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74"/>
            <p14:sldId id="575"/>
            <p14:sldId id="560"/>
          </p14:sldIdLst>
        </p14:section>
        <p14:section name="Lists" id="{A59B4608-2E50-4715-AF76-A13FA9C414AA}">
          <p14:sldIdLst>
            <p14:sldId id="561"/>
            <p14:sldId id="562"/>
            <p14:sldId id="563"/>
            <p14:sldId id="584"/>
            <p14:sldId id="585"/>
            <p14:sldId id="586"/>
          </p14:sldIdLst>
        </p14:section>
        <p14:section name="Reading Lists from the Console" id="{7C59C031-F07F-4D7A-9C7C-087167D3F671}">
          <p14:sldIdLst>
            <p14:sldId id="564"/>
            <p14:sldId id="565"/>
            <p14:sldId id="566"/>
          </p14:sldIdLst>
        </p14:section>
        <p14:section name="Sorting Lists and Arrays" id="{ABF7273C-CD0D-441E-95EA-F94CDC35B52B}">
          <p14:sldIdLst>
            <p14:sldId id="567"/>
            <p14:sldId id="568"/>
            <p14:sldId id="569"/>
            <p14:sldId id="570"/>
            <p14:sldId id="571"/>
            <p14:sldId id="572"/>
            <p14:sldId id="573"/>
          </p14:sldIdLst>
        </p14:section>
        <p14:section name="Conclusion" id="{10E03AB1-9AA8-4E86-9A64-D741901E50A2}">
          <p14:sldIdLst>
            <p14:sldId id="464"/>
            <p14:sldId id="41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93" d="100"/>
          <a:sy n="93" d="100"/>
        </p:scale>
        <p:origin x="235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06-Dec-17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06-Dec-17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70437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00706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41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45956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400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32576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60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745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92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87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06-Dec-17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06-Dec-17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bfft1t3c.asp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trainings/1764/fundamentals-of-programming-with-csharp" TargetMode="External"/><Relationship Id="rId7" Type="http://schemas.openxmlformats.org/officeDocument/2006/relationships/image" Target="../media/image29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://www.telenor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6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540997"/>
            <a:ext cx="7910299" cy="1404218"/>
          </a:xfrm>
        </p:spPr>
        <p:txBody>
          <a:bodyPr>
            <a:normAutofit/>
          </a:bodyPr>
          <a:lstStyle/>
          <a:p>
            <a:r>
              <a:rPr lang="en-US" dirty="0"/>
              <a:t>Arrays and Lists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3" y="1881624"/>
            <a:ext cx="7910298" cy="1292793"/>
          </a:xfrm>
        </p:spPr>
        <p:txBody>
          <a:bodyPr>
            <a:normAutofit/>
          </a:bodyPr>
          <a:lstStyle/>
          <a:p>
            <a:r>
              <a:rPr lang="en-US" dirty="0"/>
              <a:t>Array and List methods.</a:t>
            </a:r>
            <a:br>
              <a:rPr lang="en-US" dirty="0"/>
            </a:br>
            <a:r>
              <a:rPr lang="en-US" dirty="0"/>
              <a:t>Array and List Algorithms.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9097" y="3773528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547638" y="3449845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Fundamentals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C128A76-9D62-45AE-AC4C-CB915DC32D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2214" y="3784401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48006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/>
              <a:t>Value vs. </a:t>
            </a:r>
            <a:r>
              <a:rPr lang="en-US" dirty="0"/>
              <a:t>Reference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625176" y="5715000"/>
            <a:ext cx="8938472" cy="692873"/>
          </a:xfrm>
        </p:spPr>
        <p:txBody>
          <a:bodyPr/>
          <a:lstStyle/>
          <a:p>
            <a:r>
              <a:rPr lang="en-US" dirty="0"/>
              <a:t>Memory Stack and Heap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122937"/>
            <a:ext cx="7924800" cy="301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2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 type </a:t>
            </a:r>
            <a:r>
              <a:rPr lang="en-US" dirty="0"/>
              <a:t>variables hold directly their data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BigInteger</a:t>
            </a:r>
            <a:r>
              <a:rPr lang="en-US" dirty="0"/>
              <a:t>, …</a:t>
            </a:r>
          </a:p>
          <a:p>
            <a:pPr lvl="1"/>
            <a:r>
              <a:rPr lang="en-US" dirty="0">
                <a:hlinkClick r:id="rId3"/>
              </a:rPr>
              <a:t>msdn.microsoft.com/library/bfft1t3c.aspx</a:t>
            </a:r>
            <a:r>
              <a:rPr lang="en-US" dirty="0"/>
              <a:t> </a:t>
            </a:r>
          </a:p>
          <a:p>
            <a:r>
              <a:rPr lang="en-US" dirty="0"/>
              <a:t>Each variable has its own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copy</a:t>
            </a:r>
            <a:r>
              <a:rPr lang="en-US" dirty="0"/>
              <a:t>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pic>
        <p:nvPicPr>
          <p:cNvPr id="5" name="Picture 2" descr="clip_image003[12]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56612" y="2743200"/>
            <a:ext cx="3057961" cy="3581400"/>
          </a:xfrm>
          <a:prstGeom prst="roundRect">
            <a:avLst>
              <a:gd name="adj" fmla="val 280"/>
            </a:avLst>
          </a:prstGeom>
          <a:solidFill>
            <a:schemeClr val="tx1"/>
          </a:solidFill>
          <a:extLst/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2741612" y="4114800"/>
            <a:ext cx="5105400" cy="18493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200"/>
              <a:t> i = 42;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char</a:t>
            </a:r>
            <a:r>
              <a:rPr lang="en-US" sz="3200"/>
              <a:t> ch = 'A';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sz="3200"/>
              <a:t> result = true;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1352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 type </a:t>
            </a:r>
            <a:r>
              <a:rPr lang="en-US" dirty="0"/>
              <a:t>variables hold reference (pointer / memory address) of the data itself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char[]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Random</a:t>
            </a:r>
            <a:r>
              <a:rPr lang="en-US" dirty="0"/>
              <a:t>, instances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interfaces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delegates</a:t>
            </a:r>
            <a:endParaRPr lang="en-US" dirty="0"/>
          </a:p>
          <a:p>
            <a:r>
              <a:rPr lang="en-US" dirty="0"/>
              <a:t>Two reference type variables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/>
              <a:t>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endParaRPr lang="en-US" dirty="0"/>
          </a:p>
          <a:p>
            <a:pPr lvl="1"/>
            <a:r>
              <a:rPr lang="en-US" dirty="0"/>
              <a:t>Operations on both variables access / modify the same data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08050" y="5113979"/>
            <a:ext cx="5105400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 err="1"/>
              <a:t>var</a:t>
            </a:r>
            <a:r>
              <a:rPr lang="en-US" sz="3200" dirty="0"/>
              <a:t> </a:t>
            </a:r>
            <a:r>
              <a:rPr lang="en-US" sz="3200" dirty="0" err="1"/>
              <a:t>arr</a:t>
            </a:r>
            <a:r>
              <a:rPr lang="en-US" sz="3200" dirty="0"/>
              <a:t> = new </a:t>
            </a:r>
            <a:r>
              <a:rPr lang="en-US" sz="3200" dirty="0" err="1"/>
              <a:t>int</a:t>
            </a:r>
            <a:r>
              <a:rPr lang="en-US" sz="3200" dirty="0"/>
              <a:t>[] {</a:t>
            </a:r>
          </a:p>
          <a:p>
            <a:r>
              <a:rPr lang="en-US" sz="3200" dirty="0"/>
              <a:t>  1, 2, 3, 4, 5, 6 };</a:t>
            </a:r>
            <a:endParaRPr lang="en-US" sz="3600" dirty="0"/>
          </a:p>
        </p:txBody>
      </p:sp>
      <p:pic>
        <p:nvPicPr>
          <p:cNvPr id="2054" name="Picture 6" descr="clip_image008[6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49" y="5029199"/>
            <a:ext cx="4348163" cy="1372553"/>
          </a:xfrm>
          <a:prstGeom prst="rect">
            <a:avLst/>
          </a:prstGeom>
          <a:solidFill>
            <a:schemeClr val="tx1"/>
          </a:solidFill>
          <a:extLst/>
        </p:spPr>
      </p:pic>
    </p:spTree>
    <p:extLst>
      <p:ext uri="{BB962C8B-B14F-4D97-AF65-F5344CB8AC3E}">
        <p14:creationId xmlns:p14="http://schemas.microsoft.com/office/powerpoint/2010/main" val="311434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 vs. Reference Types</a:t>
            </a:r>
          </a:p>
        </p:txBody>
      </p:sp>
      <p:pic>
        <p:nvPicPr>
          <p:cNvPr id="4098" name="Picture 2" descr="clip_image003[12]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0" t="-1475" r="-1090" b="-1475"/>
          <a:stretch/>
        </p:blipFill>
        <p:spPr bwMode="auto">
          <a:xfrm>
            <a:off x="6190796" y="1066800"/>
            <a:ext cx="5293634" cy="5368690"/>
          </a:xfrm>
          <a:prstGeom prst="roundRect">
            <a:avLst>
              <a:gd name="adj" fmla="val 280"/>
            </a:avLst>
          </a:prstGeom>
          <a:solidFill>
            <a:schemeClr val="tx1"/>
          </a:solidFill>
          <a:extLst/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703214" y="1403015"/>
            <a:ext cx="5029200" cy="46962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200"/>
              <a:t> i = 42;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char</a:t>
            </a:r>
            <a:r>
              <a:rPr lang="en-US" sz="3200"/>
              <a:t> ch = 'A';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sz="3200"/>
              <a:t> result = true;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sz="3200"/>
              <a:t> obj = 42;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sz="3200"/>
              <a:t> str = 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/>
              <a:t>  "Hello";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byte[]</a:t>
            </a:r>
            <a:r>
              <a:rPr lang="en-US" sz="3200"/>
              <a:t> bytes =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/>
              <a:t>  { 1, 2, 3 };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192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2057400"/>
            <a:ext cx="6896806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69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784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200" b="1" dirty="0"/>
              <a:t>Address of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 [ I ] = B + W * ( I – LB )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400" b="1" dirty="0"/>
              <a:t>B</a:t>
            </a:r>
            <a:r>
              <a:rPr lang="en-US" sz="2400" dirty="0"/>
              <a:t> = Base </a:t>
            </a:r>
            <a:r>
              <a:rPr lang="en-US" sz="2400" dirty="0" smtClean="0"/>
              <a:t>address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400" b="1" dirty="0" smtClean="0"/>
              <a:t>W</a:t>
            </a:r>
            <a:r>
              <a:rPr lang="en-US" sz="2400" dirty="0"/>
              <a:t> = Storage Size of one element stored in the array (in byte</a:t>
            </a:r>
            <a:r>
              <a:rPr lang="en-US" sz="2400" dirty="0" smtClean="0"/>
              <a:t>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400" b="1" dirty="0" smtClean="0"/>
              <a:t>I</a:t>
            </a:r>
            <a:r>
              <a:rPr lang="en-US" sz="2400" dirty="0"/>
              <a:t> = Subscript of element whose address is to be </a:t>
            </a:r>
            <a:r>
              <a:rPr lang="en-US" sz="2400" dirty="0" smtClean="0"/>
              <a:t>found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400" b="1" dirty="0" smtClean="0"/>
              <a:t>LB</a:t>
            </a:r>
            <a:r>
              <a:rPr lang="en-US" sz="2400" dirty="0"/>
              <a:t> = Lower limit / Lower Bound of subscript, if not </a:t>
            </a:r>
            <a:r>
              <a:rPr lang="en-US" sz="2400" dirty="0" smtClean="0"/>
              <a:t>specified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assume 0 (zero)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482" y="3624575"/>
            <a:ext cx="5486400" cy="313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73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819308"/>
            <a:ext cx="9959128" cy="820600"/>
          </a:xfrm>
        </p:spPr>
        <p:txBody>
          <a:bodyPr/>
          <a:lstStyle/>
          <a:p>
            <a:r>
              <a:rPr lang="en-US" dirty="0"/>
              <a:t>Reading and Printing Arrays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35884" y="5724772"/>
            <a:ext cx="9959128" cy="719034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noProof="1">
                <a:latin typeface="Consolas" panose="020B0609020204030204" pitchFamily="49" charset="0"/>
              </a:rPr>
              <a:t>String.Split()</a:t>
            </a:r>
            <a:r>
              <a:rPr lang="en-US" b="1" noProof="1">
                <a:latin typeface="+mj-lt"/>
              </a:rPr>
              <a:t> and </a:t>
            </a:r>
            <a:r>
              <a:rPr lang="en-US" b="1" noProof="1">
                <a:latin typeface="Consolas" panose="020B0609020204030204" pitchFamily="49" charset="0"/>
              </a:rPr>
              <a:t>for</a:t>
            </a:r>
            <a:r>
              <a:rPr lang="en-US" b="1" noProof="1">
                <a:latin typeface="+mj-lt"/>
              </a:rPr>
              <a:t> loops</a:t>
            </a:r>
            <a:endParaRPr lang="en-US" b="1" noProof="1">
              <a:latin typeface="Consolas" panose="020B0609020204030204" pitchFamily="49" charset="0"/>
            </a:endParaRPr>
          </a:p>
        </p:txBody>
      </p:sp>
      <p:pic>
        <p:nvPicPr>
          <p:cNvPr id="1026" name="Picture 2" descr="http://integroscrm.com/wp-content/uploads/2015/11/Data_In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94" y="1542632"/>
            <a:ext cx="4397118" cy="2822950"/>
          </a:xfrm>
          <a:prstGeom prst="roundRect">
            <a:avLst>
              <a:gd name="adj" fmla="val 1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542633"/>
            <a:ext cx="3585084" cy="282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0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First, read the array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dirty="0"/>
              <a:t> from the console: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Next, create an array of given size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Arrays From the Console</a:t>
            </a:r>
            <a:endParaRPr lang="bg-BG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93871"/>
            <a:ext cx="10458452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int[n]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6895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4" grpId="0" animBg="1"/>
      <p:bldP spid="5734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1392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Arrays can be read 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line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separated values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Values From a Single Line</a:t>
            </a:r>
            <a:endParaRPr lang="bg-BG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17560" y="2667000"/>
            <a:ext cx="10458452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values = Console.ReadLine();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values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new int[items.Length];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items.Length;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arr[i] = int.Parse(items[i]);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862107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847012" y="2211657"/>
            <a:ext cx="3933811" cy="1598343"/>
          </a:xfrm>
          <a:prstGeom prst="wedgeRoundRectCallout">
            <a:avLst>
              <a:gd name="adj1" fmla="val -81725"/>
              <a:gd name="adj2" fmla="val 363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string.Split(' ')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splits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space and produces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string[]</a:t>
            </a:r>
          </a:p>
        </p:txBody>
      </p:sp>
    </p:spTree>
    <p:extLst>
      <p:ext uri="{BB962C8B-B14F-4D97-AF65-F5344CB8AC3E}">
        <p14:creationId xmlns:p14="http://schemas.microsoft.com/office/powerpoint/2010/main" val="347052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print all array elements,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 can be used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Separate elements with white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dirty="0"/>
              <a:t>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82640" y="3261411"/>
            <a:ext cx="10645772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{"one",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"five"};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Process all array elements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arr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.Length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Print each element on a separate line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Console.WriteLine("arr[{0}] = {1}", index,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15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Defining and Using Arrays and Lists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Working with Arrays and Lists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Reading Input Collections from Console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Using the Collections’ methods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Basic algorithms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Searching in Arrays and Lists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Sorting Arrays and Lists</a:t>
            </a:r>
          </a:p>
          <a:p>
            <a:pPr marL="761946" lvl="1" indent="-457200">
              <a:lnSpc>
                <a:spcPts val="4000"/>
              </a:lnSpc>
            </a:pP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1" y="1657395"/>
            <a:ext cx="3572162" cy="4385137"/>
          </a:xfrm>
          <a:prstGeom prst="rect">
            <a:avLst/>
          </a:prstGeom>
        </p:spPr>
      </p:pic>
      <p:pic>
        <p:nvPicPr>
          <p:cNvPr id="7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7012" y="1288925"/>
            <a:ext cx="1466589" cy="146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052" y="4073741"/>
            <a:ext cx="1906254" cy="199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</a:t>
            </a:r>
            <a:r>
              <a:rPr lang="en-US" noProof="1" smtClean="0"/>
              <a:t>String.Join</a:t>
            </a:r>
            <a:r>
              <a:rPr lang="en-US" noProof="1"/>
              <a:t>(…)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 smtClean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 smtClean="0"/>
              <a:t>Use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string.Join(separator,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 dirty="0"/>
              <a:t>: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9824" y="2438400"/>
            <a:ext cx="10805999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{ 1, 2, 3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string.Join(", ", arr)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1, 2, 3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strings = { "one", "two", "three", "four"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string.Join("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strings)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b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one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two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three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8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298244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rotate</a:t>
            </a:r>
            <a:r>
              <a:rPr lang="en-US" dirty="0"/>
              <a:t> it to the right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rotated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Rotating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Rotate Array of Strings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612547"/>
            <a:ext cx="194939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0530" y="2609538"/>
            <a:ext cx="197828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 a b c d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7770" y="27146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18212" y="2609538"/>
            <a:ext cx="248831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soft uni hi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2296" y="2609538"/>
            <a:ext cx="240471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hi soft uni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9536" y="27146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3679126" y="4873501"/>
            <a:ext cx="4827398" cy="589457"/>
            <a:chOff x="3629214" y="5201743"/>
            <a:chExt cx="4827398" cy="58945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629214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665953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702692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739431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776170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</a:t>
              </a:r>
            </a:p>
          </p:txBody>
        </p:sp>
      </p:grpSp>
      <p:cxnSp>
        <p:nvCxnSpPr>
          <p:cNvPr id="29" name="Curved Connector 28"/>
          <p:cNvCxnSpPr>
            <a:stCxn id="14" idx="0"/>
            <a:endCxn id="15" idx="0"/>
          </p:cNvCxnSpPr>
          <p:nvPr/>
        </p:nvCxnSpPr>
        <p:spPr>
          <a:xfrm rot="5400000" flipH="1" flipV="1">
            <a:off x="5574455" y="4355132"/>
            <a:ext cx="12700" cy="1036739"/>
          </a:xfrm>
          <a:prstGeom prst="curvedConnector3">
            <a:avLst>
              <a:gd name="adj1" fmla="val 664615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5" idx="0"/>
            <a:endCxn id="16" idx="0"/>
          </p:cNvCxnSpPr>
          <p:nvPr/>
        </p:nvCxnSpPr>
        <p:spPr>
          <a:xfrm rot="5400000" flipH="1" flipV="1">
            <a:off x="6611194" y="4355132"/>
            <a:ext cx="12700" cy="1036739"/>
          </a:xfrm>
          <a:prstGeom prst="curvedConnector3">
            <a:avLst>
              <a:gd name="adj1" fmla="val 6853843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6" idx="0"/>
            <a:endCxn id="17" idx="0"/>
          </p:cNvCxnSpPr>
          <p:nvPr/>
        </p:nvCxnSpPr>
        <p:spPr>
          <a:xfrm rot="5400000" flipH="1" flipV="1">
            <a:off x="7647933" y="4355132"/>
            <a:ext cx="12700" cy="1036739"/>
          </a:xfrm>
          <a:prstGeom prst="curvedConnector3">
            <a:avLst>
              <a:gd name="adj1" fmla="val 6715394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17" idx="2"/>
            <a:endCxn id="13" idx="2"/>
          </p:cNvCxnSpPr>
          <p:nvPr/>
        </p:nvCxnSpPr>
        <p:spPr>
          <a:xfrm rot="5400000">
            <a:off x="6092825" y="3389480"/>
            <a:ext cx="12700" cy="4146956"/>
          </a:xfrm>
          <a:prstGeom prst="curvedConnector3">
            <a:avLst>
              <a:gd name="adj1" fmla="val 5469228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5400000" flipH="1" flipV="1">
            <a:off x="4531366" y="4355132"/>
            <a:ext cx="12700" cy="1036739"/>
          </a:xfrm>
          <a:prstGeom prst="curvedConnector3">
            <a:avLst>
              <a:gd name="adj1" fmla="val 664615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9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Rotate Array of Strings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6611" y="1260722"/>
            <a:ext cx="10591801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array = Console.ReadLine().Split().ToArray();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rotatedArray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string[array.Length]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array.Length - 1;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rotatedArray[i + 1] = array[i]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lastElement = array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[rotatedArray.Length - 1]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rotatedArray[0] = lastElement;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Console.WriteLine(string.Join(" ", rotatedArray));</a:t>
            </a:r>
          </a:p>
        </p:txBody>
      </p:sp>
    </p:spTree>
    <p:extLst>
      <p:ext uri="{BB962C8B-B14F-4D97-AF65-F5344CB8AC3E}">
        <p14:creationId xmlns:p14="http://schemas.microsoft.com/office/powerpoint/2010/main" val="199156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integers </a:t>
            </a:r>
            <a:r>
              <a:rPr lang="en-US" dirty="0"/>
              <a:t>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odd numbers</a:t>
            </a:r>
            <a:r>
              <a:rPr lang="en-US" dirty="0"/>
              <a:t> 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odd positions </a:t>
            </a:r>
            <a:r>
              <a:rPr lang="en-US" dirty="0"/>
              <a:t>(indexes).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Odd Numbers at Odd Positions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347992" y="2571613"/>
            <a:ext cx="3599927" cy="2747112"/>
            <a:chOff x="894284" y="2571613"/>
            <a:chExt cx="3599927" cy="274711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894284" y="2571613"/>
              <a:ext cx="3599927" cy="5878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2 3 5 2 7 9 -1 -7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94285" y="3771378"/>
              <a:ext cx="3599926" cy="15473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Index 1 -&gt; 3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Index 5 -&gt; 9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Index 7 -&gt; -7</a:t>
              </a:r>
            </a:p>
          </p:txBody>
        </p:sp>
        <p:sp>
          <p:nvSpPr>
            <p:cNvPr id="7" name="Down Arrow 6"/>
            <p:cNvSpPr/>
            <p:nvPr/>
          </p:nvSpPr>
          <p:spPr>
            <a:xfrm>
              <a:off x="2541847" y="3308780"/>
              <a:ext cx="304800" cy="3132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016652" y="2571613"/>
            <a:ext cx="2824180" cy="2283139"/>
            <a:chOff x="7613632" y="2571613"/>
            <a:chExt cx="2824180" cy="2283139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7613632" y="2571613"/>
              <a:ext cx="2823988" cy="55630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2 3 55 2 4 1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7628964" y="3771378"/>
              <a:ext cx="2808848" cy="10833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Index 1 -&gt; 3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Index 5 -&gt; 1</a:t>
              </a:r>
            </a:p>
          </p:txBody>
        </p:sp>
        <p:sp>
          <p:nvSpPr>
            <p:cNvPr id="10" name="Down Arrow 9"/>
            <p:cNvSpPr/>
            <p:nvPr/>
          </p:nvSpPr>
          <p:spPr>
            <a:xfrm>
              <a:off x="8880988" y="3308780"/>
              <a:ext cx="304800" cy="3132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161817" y="2571613"/>
            <a:ext cx="2589981" cy="1756071"/>
            <a:chOff x="4708109" y="2571613"/>
            <a:chExt cx="2589981" cy="1756071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708109" y="2571613"/>
              <a:ext cx="2589160" cy="55630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5 0 1 2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722812" y="3771378"/>
              <a:ext cx="2575278" cy="55630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i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(no output)</a:t>
              </a:r>
              <a:endParaRPr lang="it-IT" sz="28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5850289" y="3308780"/>
              <a:ext cx="304800" cy="3132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70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Numbers at Odd Positions 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0316" y="1301679"/>
            <a:ext cx="10375696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var stringArray = Console.ReadLine().Split().ToArray();</a:t>
            </a:r>
          </a:p>
          <a:p>
            <a:r>
              <a:rPr lang="en-US" dirty="0"/>
              <a:t>var array = new string[stringArray.Length];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// Convert string array to int array</a:t>
            </a:r>
          </a:p>
          <a:p>
            <a:r>
              <a:rPr lang="en-US" dirty="0"/>
              <a:t>for (int i = 0; i &lt; array.Length; i++)</a:t>
            </a:r>
          </a:p>
          <a:p>
            <a:r>
              <a:rPr lang="en-US" dirty="0"/>
              <a:t>  array[i] = int.Parse(stringArray[i]);</a:t>
            </a:r>
          </a:p>
          <a:p>
            <a:endParaRPr lang="en-US" dirty="0"/>
          </a:p>
          <a:p>
            <a:r>
              <a:rPr lang="en-US" dirty="0"/>
              <a:t>for (int i = 0; i &lt; array.Length; i++)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if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 % 2 == 1 </a:t>
            </a:r>
            <a:r>
              <a:rPr lang="en-US" dirty="0"/>
              <a:t>&amp;&amp;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Math.Abs(array[i] % 2) == 1</a:t>
            </a:r>
            <a:r>
              <a:rPr lang="en-US" dirty="0"/>
              <a:t>)</a:t>
            </a:r>
          </a:p>
          <a:p>
            <a:r>
              <a:rPr lang="en-US" dirty="0"/>
              <a:t>    Console.WriteLine($"Index {i} -&gt; {array[i]}");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542212" y="2438400"/>
            <a:ext cx="3581400" cy="686964"/>
          </a:xfrm>
          <a:prstGeom prst="wedgeRoundRectCallout">
            <a:avLst>
              <a:gd name="adj1" fmla="val -167040"/>
              <a:gd name="adj2" fmla="val 2790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check for odd index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7975712" y="3418496"/>
            <a:ext cx="3581400" cy="700522"/>
          </a:xfrm>
          <a:prstGeom prst="wedgeRoundRectCallout">
            <a:avLst>
              <a:gd name="adj1" fmla="val -36838"/>
              <a:gd name="adj2" fmla="val 1411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check for odd element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415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677679"/>
          </a:xfrm>
        </p:spPr>
        <p:txBody>
          <a:bodyPr/>
          <a:lstStyle/>
          <a:p>
            <a:r>
              <a:rPr lang="en-US" dirty="0"/>
              <a:t>Write a program which checks if element is contained</a:t>
            </a:r>
            <a:r>
              <a:rPr lang="bg-BG" dirty="0"/>
              <a:t> </a:t>
            </a:r>
            <a:r>
              <a:rPr lang="en-US" dirty="0"/>
              <a:t>in array: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Array Contains Element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0612" y="2652322"/>
            <a:ext cx="3528148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1 2 3 4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06927" y="2649313"/>
            <a:ext cx="22830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yes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107343" y="277054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602760" y="1837028"/>
            <a:ext cx="10438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60612" y="4271445"/>
            <a:ext cx="3528148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8 7 7 9 6 2 2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706927" y="4268436"/>
            <a:ext cx="22830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107343" y="438966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602760" y="3456151"/>
            <a:ext cx="1043852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360612" y="5890568"/>
            <a:ext cx="352814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99 7 8 6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2314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06927" y="5887559"/>
            <a:ext cx="22830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yes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6107343" y="6008789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602760" y="5075274"/>
            <a:ext cx="1043852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2314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91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Array Contains Element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3116" y="996879"/>
            <a:ext cx="11290096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var element = int.Parse(Console.ReadLine());</a:t>
            </a:r>
          </a:p>
          <a:p>
            <a:r>
              <a:rPr lang="en-US" dirty="0"/>
              <a:t>var arr = Console.ReadLine()</a:t>
            </a:r>
          </a:p>
          <a:p>
            <a:r>
              <a:rPr lang="en-US" dirty="0"/>
              <a:t>  .Split().Select(int.Parse).ToArray();</a:t>
            </a:r>
          </a:p>
          <a:p>
            <a:endParaRPr lang="en-US" dirty="0"/>
          </a:p>
          <a:p>
            <a:r>
              <a:rPr lang="en-US" dirty="0"/>
              <a:t>var containsElement = false;</a:t>
            </a:r>
          </a:p>
          <a:p>
            <a:r>
              <a:rPr lang="en-US" dirty="0"/>
              <a:t>for (int i = 0; i &lt; arr.Length; i++)</a:t>
            </a:r>
          </a:p>
          <a:p>
            <a:r>
              <a:rPr lang="en-US" dirty="0"/>
              <a:t>  if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arr[i] == element</a:t>
            </a:r>
            <a:r>
              <a:rPr lang="en-US" dirty="0"/>
              <a:t>)</a:t>
            </a:r>
          </a:p>
          <a:p>
            <a:r>
              <a:rPr lang="en-US" dirty="0"/>
              <a:t>    containsElement = true; break;</a:t>
            </a:r>
          </a:p>
          <a:p>
            <a:endParaRPr lang="en-US" dirty="0"/>
          </a:p>
          <a:p>
            <a:r>
              <a:rPr lang="en-US" dirty="0"/>
              <a:t>if (containsElement)</a:t>
            </a:r>
          </a:p>
          <a:p>
            <a:r>
              <a:rPr lang="en-US" dirty="0"/>
              <a:t>  Console.WriteLine("yes");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Console.WriteLine("no");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55972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34390"/>
            <a:ext cx="10363200" cy="820600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86" y="9906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9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1571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27656"/>
            <a:ext cx="8938472" cy="719034"/>
          </a:xfrm>
        </p:spPr>
        <p:txBody>
          <a:bodyPr/>
          <a:lstStyle/>
          <a:p>
            <a:r>
              <a:rPr lang="en-US" dirty="0"/>
              <a:t>Arrays with Variable Length</a:t>
            </a:r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2800795" y="1305932"/>
            <a:ext cx="7328675" cy="255349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7698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 holds a list of elements of any type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Overview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2" y="1986229"/>
            <a:ext cx="10944000" cy="43619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names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Create a list of strings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("Peter");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("Maria");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("George");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name in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Console.WriteLine(name);</a:t>
            </a:r>
            <a:b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("Maria");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String.Join(",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46812" y="2786448"/>
            <a:ext cx="5319600" cy="3561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10, 20, 30, 40, 50, 60};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(100);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(0, -100);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String.Join(",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17442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/>
              <a:t/>
            </a:r>
            <a:br>
              <a:rPr lang="en-US" sz="6000" b="1"/>
            </a:br>
            <a:r>
              <a:rPr lang="en-US" sz="11500" b="1" smtClean="0"/>
              <a:t>123321</a:t>
            </a:r>
            <a:endParaRPr lang="en-US" sz="6000" b="1" noProof="1"/>
          </a:p>
        </p:txBody>
      </p:sp>
    </p:spTree>
    <p:extLst>
      <p:ext uri="{BB962C8B-B14F-4D97-AF65-F5344CB8AC3E}">
        <p14:creationId xmlns:p14="http://schemas.microsoft.com/office/powerpoint/2010/main" val="80974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List&lt;T&gt;</a:t>
            </a:r>
            <a:r>
              <a:rPr lang="en-US" noProof="1"/>
              <a:t> holds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noProof="1"/>
              <a:t> of elements (like array, but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extendable</a:t>
            </a:r>
            <a:r>
              <a:rPr lang="en-US" noProof="1"/>
              <a:t>)</a:t>
            </a:r>
          </a:p>
          <a:p>
            <a:r>
              <a:rPr lang="en-US" noProof="1"/>
              <a:t>Provides operations to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noProof="1"/>
              <a:t> /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insert</a:t>
            </a:r>
            <a:r>
              <a:rPr lang="en-US" noProof="1"/>
              <a:t> /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noProof="1"/>
              <a:t> /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find</a:t>
            </a:r>
            <a:r>
              <a:rPr lang="en-US" noProof="1"/>
              <a:t> elements: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adds an element to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en-US" noProof="1"/>
              <a:t>number of elements in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removes an element (returns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noProof="1"/>
              <a:t> 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US" noProof="1"/>
              <a:t>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RemoveAt(index)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en-US" noProof="1"/>
              <a:t>removes element at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Insert(index,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element)</a:t>
            </a:r>
            <a:r>
              <a:rPr lang="en-US" noProof="1"/>
              <a:t> – inserts an element to given position 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determines whether an element is in the list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Sort()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 –</a:t>
            </a:r>
            <a:r>
              <a:rPr lang="en-US" noProof="1"/>
              <a:t> sorts the array </a:t>
            </a:r>
            <a:r>
              <a:rPr lang="en-US" dirty="0"/>
              <a:t>in ascending order 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22509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Appends an Element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b="1" noProof="1"/>
          </a:p>
        </p:txBody>
      </p:sp>
    </p:spTree>
    <p:extLst>
      <p:ext uri="{BB962C8B-B14F-4D97-AF65-F5344CB8AC3E}">
        <p14:creationId xmlns:p14="http://schemas.microsoft.com/office/powerpoint/2010/main" val="36190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11745 3.33333E-6 C 0.16941 3.33333E-6 0.2349 0.08541 0.2349 0.15602 L 0.2349 0.31527 " pathEditMode="relative" rAng="0" ptsTypes="FfFF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5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79 3.33333E-6 0.23542 0.14074 0.23542 0.25625 L 0.23542 0.51527 " pathEditMode="relative" rAng="0" ptsTypes="FfFF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9" grpId="0" animBg="1"/>
      <p:bldP spid="9" grpId="1" animBg="1"/>
      <p:bldP spid="12" grpId="0" animBg="1"/>
      <p:bldP spid="12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7" y="414095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5288008" y="482947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20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Deletes an Element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84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1004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4" grpId="0" animBg="1"/>
      <p:bldP spid="12" grpId="0" animBg="1"/>
      <p:bldP spid="11" grpId="0" animBg="1"/>
      <p:bldP spid="17" grpId="0" animBg="1"/>
      <p:bldP spid="17" grpId="1" animBg="1"/>
      <p:bldP spid="17" grpId="2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9" y="48291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/>
              <a:t>Remove() – Deletes an Element</a:t>
            </a:r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88814" y="46477"/>
            <a:ext cx="9577597" cy="110464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kern="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Inserts an Element at Position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67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0.1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12" grpId="0" animBg="1"/>
      <p:bldP spid="17" grpId="0" animBg="1"/>
      <p:bldP spid="17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819308"/>
            <a:ext cx="9959128" cy="820600"/>
          </a:xfrm>
        </p:spPr>
        <p:txBody>
          <a:bodyPr/>
          <a:lstStyle/>
          <a:p>
            <a:r>
              <a:rPr lang="en-US" dirty="0"/>
              <a:t>Reading Lists from the Console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35884" y="5724772"/>
            <a:ext cx="9959128" cy="719034"/>
          </a:xfrm>
        </p:spPr>
        <p:txBody>
          <a:bodyPr/>
          <a:lstStyle/>
          <a:p>
            <a:r>
              <a:rPr lang="en-US" dirty="0"/>
              <a:t>Using for loop or </a:t>
            </a:r>
            <a:r>
              <a:rPr lang="en-US" b="1" noProof="1">
                <a:latin typeface="Consolas" panose="020B0609020204030204" pitchFamily="49" charset="0"/>
              </a:rPr>
              <a:t>String.Split()</a:t>
            </a:r>
          </a:p>
        </p:txBody>
      </p:sp>
      <p:pic>
        <p:nvPicPr>
          <p:cNvPr id="1026" name="Picture 2" descr="http://integroscrm.com/wp-content/uploads/2015/11/Data_In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94" y="1542632"/>
            <a:ext cx="4397118" cy="2822950"/>
          </a:xfrm>
          <a:prstGeom prst="roundRect">
            <a:avLst>
              <a:gd name="adj" fmla="val 1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542633"/>
            <a:ext cx="3585084" cy="282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1392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Lists can be read 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line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separated values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List Values from a Single Line</a:t>
            </a:r>
            <a:endParaRPr lang="bg-BG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2756121"/>
            <a:ext cx="10458452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values = Console.ReadLine();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values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.ToList()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items.Count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(int.Parse(items[i]));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981200"/>
            <a:ext cx="1045845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802609" y="1752600"/>
            <a:ext cx="3927605" cy="1491393"/>
          </a:xfrm>
          <a:prstGeom prst="wedgeRoundRectCallout">
            <a:avLst>
              <a:gd name="adj1" fmla="val -59724"/>
              <a:gd name="adj2" fmla="val 543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string.Split(' ')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splits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space and produces a collection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167885" y="4267200"/>
            <a:ext cx="3197054" cy="969683"/>
          </a:xfrm>
          <a:prstGeom prst="wedgeRoundRectCallout">
            <a:avLst>
              <a:gd name="adj1" fmla="val -40798"/>
              <a:gd name="adj2" fmla="val -970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 a collection into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36612" y="5561115"/>
            <a:ext cx="10458452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Console.ReadLine()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</a:t>
            </a:r>
            <a:b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.ToList()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3" name="AutoShape 24"/>
          <p:cNvSpPr>
            <a:spLocks noChangeArrowheads="1"/>
          </p:cNvSpPr>
          <p:nvPr/>
        </p:nvSpPr>
        <p:spPr bwMode="auto">
          <a:xfrm>
            <a:off x="9142412" y="5486400"/>
            <a:ext cx="2286000" cy="909234"/>
          </a:xfrm>
          <a:prstGeom prst="wedgeRoundRectCallout">
            <a:avLst>
              <a:gd name="adj1" fmla="val -72135"/>
              <a:gd name="adj2" fmla="val -122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everything at once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78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Lists on the Console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Printing a list</a:t>
            </a:r>
            <a:r>
              <a:rPr lang="bg-BG" dirty="0"/>
              <a:t> </a:t>
            </a:r>
            <a:r>
              <a:rPr lang="en-US" dirty="0"/>
              <a:t>using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Printing a list</a:t>
            </a:r>
            <a:r>
              <a:rPr lang="bg-BG" dirty="0"/>
              <a:t> </a:t>
            </a:r>
            <a:r>
              <a:rPr lang="en-US" dirty="0"/>
              <a:t>using a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String.Join(…)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22412" y="1941944"/>
            <a:ext cx="10944000" cy="17458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"five", "six"};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list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.Count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Console.WriteLine("arr[{0}] = {1}", index,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2412" y="4709523"/>
            <a:ext cx="10944000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"five", "six"};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931926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73517"/>
            <a:ext cx="8938472" cy="774883"/>
          </a:xfrm>
        </p:spPr>
        <p:txBody>
          <a:bodyPr/>
          <a:lstStyle/>
          <a:p>
            <a:pPr lvl="0">
              <a:lnSpc>
                <a:spcPts val="54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Sorting Lists and Arrays</a:t>
            </a:r>
            <a:endParaRPr lang="en-US" dirty="0"/>
          </a:p>
        </p:txBody>
      </p:sp>
      <p:pic>
        <p:nvPicPr>
          <p:cNvPr id="1026" name="Picture 2" descr="https://cdn0.iconfinder.com/data/icons/large-glossy-icons/512/Sorting_1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50340"/>
            <a:ext cx="2481400" cy="24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gal.com/gallery/image/158787/actions_view_sort_ascend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684" y="1676400"/>
            <a:ext cx="3253528" cy="325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0.iconfinder.com/data/icons/large-glossy-icons/256/Sorting_A-Z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564" y="2050340"/>
            <a:ext cx="2505648" cy="250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64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Sorting</a:t>
            </a:r>
            <a:r>
              <a:rPr lang="en-US" dirty="0"/>
              <a:t> a list == reorder its elements incrementally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List items 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comparable</a:t>
            </a:r>
            <a:r>
              <a:rPr lang="en-US" dirty="0"/>
              <a:t>, e.g. numbers, strings, dates, …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Lists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1176" y="2368674"/>
            <a:ext cx="10223296" cy="4060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650" dirty="0"/>
              <a:t>var names = </a:t>
            </a: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new List&lt;string&gt;()</a:t>
            </a:r>
            <a:r>
              <a:rPr lang="en-US" sz="2650" dirty="0"/>
              <a:t> {"Nakov", "Angel",</a:t>
            </a:r>
            <a:br>
              <a:rPr lang="en-US" sz="2650" dirty="0"/>
            </a:br>
            <a:r>
              <a:rPr lang="en-US" sz="2650" dirty="0"/>
              <a:t>  "Ivan", "Atanas", "Boris" };</a:t>
            </a:r>
          </a:p>
          <a:p>
            <a:pPr>
              <a:lnSpc>
                <a:spcPct val="120000"/>
              </a:lnSpc>
            </a:pPr>
            <a:r>
              <a:rPr lang="en-US" sz="2650" dirty="0"/>
              <a:t>names.</a:t>
            </a: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2650" dirty="0"/>
              <a:t>();</a:t>
            </a:r>
          </a:p>
          <a:p>
            <a:pPr>
              <a:lnSpc>
                <a:spcPct val="120000"/>
              </a:lnSpc>
            </a:pPr>
            <a:r>
              <a:rPr lang="en-US" sz="2650" dirty="0"/>
              <a:t>Console.WriteLine(string.Join(", ", names)); </a:t>
            </a:r>
          </a:p>
          <a:p>
            <a:pPr>
              <a:lnSpc>
                <a:spcPct val="120000"/>
              </a:lnSpc>
            </a:pP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650" i="1" dirty="0">
                <a:solidFill>
                  <a:schemeClr val="tx2">
                    <a:lumMod val="75000"/>
                  </a:schemeClr>
                </a:solidFill>
              </a:rPr>
              <a:t>Angel, Atanas, Boris, Ivan, Nakov</a:t>
            </a:r>
          </a:p>
          <a:p>
            <a:pPr>
              <a:lnSpc>
                <a:spcPct val="120000"/>
              </a:lnSpc>
            </a:pPr>
            <a:r>
              <a:rPr lang="en-US" sz="2650" dirty="0"/>
              <a:t>names.</a:t>
            </a: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Sort()</a:t>
            </a:r>
            <a:r>
              <a:rPr lang="en-US" sz="2650" dirty="0"/>
              <a:t>; names.</a:t>
            </a: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Reverse()</a:t>
            </a:r>
            <a:r>
              <a:rPr lang="en-US" sz="2650" dirty="0"/>
              <a:t>;</a:t>
            </a:r>
          </a:p>
          <a:p>
            <a:pPr>
              <a:lnSpc>
                <a:spcPct val="120000"/>
              </a:lnSpc>
            </a:pPr>
            <a:r>
              <a:rPr lang="en-US" sz="2650" dirty="0"/>
              <a:t>Console.WriteLine(string.Join(", ", names));</a:t>
            </a:r>
          </a:p>
          <a:p>
            <a:pPr>
              <a:lnSpc>
                <a:spcPct val="120000"/>
              </a:lnSpc>
            </a:pP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650" i="1" dirty="0">
                <a:solidFill>
                  <a:schemeClr val="tx2">
                    <a:lumMod val="75000"/>
                  </a:schemeClr>
                </a:solidFill>
              </a:rPr>
              <a:t>Nakov, Ivan, Boris, Atanas, Angel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6754272" y="2922381"/>
            <a:ext cx="3012140" cy="1004047"/>
          </a:xfrm>
          <a:prstGeom prst="wedgeRoundRectCallout">
            <a:avLst>
              <a:gd name="adj1" fmla="val -148477"/>
              <a:gd name="adj2" fmla="val 277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natural (ascending) order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7923212" y="4380364"/>
            <a:ext cx="3170240" cy="1020215"/>
          </a:xfrm>
          <a:prstGeom prst="wedgeRoundRectCallout">
            <a:avLst>
              <a:gd name="adj1" fmla="val -82734"/>
              <a:gd name="adj2" fmla="val 259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descending order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8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decimal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dirty="0"/>
              <a:t>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3162" y="2514600"/>
            <a:ext cx="172691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8 2 7 3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612450" y="263477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24589" y="2514600"/>
            <a:ext cx="350945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&lt;= 3 &lt;= 7 &lt;= 8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33162" y="3907947"/>
            <a:ext cx="172691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4 -9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612450" y="401301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24589" y="3907947"/>
            <a:ext cx="350945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-9 &lt;= 2 &lt;=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095832" y="3907947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1 -0.5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808746" y="402878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342116" y="3907947"/>
            <a:ext cx="208629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-0.5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095832" y="2513935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8808746" y="263477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342116" y="2513935"/>
            <a:ext cx="20862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94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1571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27656"/>
            <a:ext cx="8938472" cy="719034"/>
          </a:xfrm>
        </p:spPr>
        <p:txBody>
          <a:bodyPr/>
          <a:lstStyle/>
          <a:p>
            <a:r>
              <a:rPr lang="en-US" dirty="0"/>
              <a:t>Working with Arrays of Elements</a:t>
            </a:r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2800795" y="1305932"/>
            <a:ext cx="7328675" cy="255349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749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Numbers 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6613" y="1428005"/>
            <a:ext cx="10515600" cy="33770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List&lt;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double</a:t>
            </a:r>
            <a:r>
              <a:rPr lang="en-US" sz="3000" dirty="0"/>
              <a:t>&gt; nums = </a:t>
            </a:r>
          </a:p>
          <a:p>
            <a:r>
              <a:rPr lang="en-US" sz="3000" dirty="0"/>
              <a:t>  Console.ReadLine().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3000" dirty="0"/>
              <a:t>(' ')</a:t>
            </a:r>
          </a:p>
          <a:p>
            <a:r>
              <a:rPr lang="en-US" sz="3000" dirty="0"/>
              <a:t>  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double.Parse</a:t>
            </a:r>
            <a:r>
              <a:rPr lang="en-US" sz="3000" dirty="0"/>
              <a:t>).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3000" dirty="0"/>
              <a:t>();</a:t>
            </a:r>
          </a:p>
          <a:p>
            <a:endParaRPr lang="en-US" sz="3000" dirty="0"/>
          </a:p>
          <a:p>
            <a:r>
              <a:rPr lang="en-US" sz="3000" dirty="0"/>
              <a:t>nums.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3000" dirty="0"/>
              <a:t>();</a:t>
            </a:r>
          </a:p>
          <a:p>
            <a:endParaRPr lang="en-US" sz="3000" dirty="0"/>
          </a:p>
          <a:p>
            <a:r>
              <a:rPr lang="en-US" sz="3000" dirty="0"/>
              <a:t>Console.WriteLine(string.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sz="3000" dirty="0"/>
              <a:t>(" &lt;= ", nums));</a:t>
            </a:r>
            <a:endParaRPr lang="en-US" sz="30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380412" y="1583093"/>
            <a:ext cx="2256520" cy="935163"/>
          </a:xfrm>
          <a:prstGeom prst="wedgeRoundRectCallout">
            <a:avLst>
              <a:gd name="adj1" fmla="val -76794"/>
              <a:gd name="adj2" fmla="val 387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list of numbers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4103977" y="3024352"/>
            <a:ext cx="1981200" cy="609600"/>
          </a:xfrm>
          <a:prstGeom prst="wedgeRoundRectCallout">
            <a:avLst>
              <a:gd name="adj1" fmla="val -71902"/>
              <a:gd name="adj2" fmla="val 404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list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7089815" y="3429000"/>
            <a:ext cx="2262726" cy="616973"/>
          </a:xfrm>
          <a:prstGeom prst="wedgeRoundRectCallout">
            <a:avLst>
              <a:gd name="adj1" fmla="val -70681"/>
              <a:gd name="adj2" fmla="val 702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list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10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integers</a:t>
            </a:r>
            <a:r>
              <a:rPr lang="en-US" dirty="0"/>
              <a:t> and print the 3 largest elements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descending order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N Elements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420017" y="2874693"/>
            <a:ext cx="3124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5 3 4 1 2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170612" y="2871684"/>
            <a:ext cx="312128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5 4 3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5530994" y="299252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20017" y="3925634"/>
            <a:ext cx="3124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11 872 673 1 2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170612" y="3922625"/>
            <a:ext cx="3121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872 673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5530994" y="40434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420017" y="4993571"/>
            <a:ext cx="3124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11 52 43 12 1 6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170612" y="4989425"/>
            <a:ext cx="312128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52 43 12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11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530994" y="51102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714089" y="2860139"/>
            <a:ext cx="52704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714089" y="3942060"/>
            <a:ext cx="527048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714089" y="4989425"/>
            <a:ext cx="527048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26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Largest N Elements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755" y="1151121"/>
            <a:ext cx="117348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Console.ReadLine()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.Split().Select(int.Parse).ToList();</a:t>
            </a:r>
            <a:endParaRPr lang="en-US" sz="26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6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sort list (in descending order)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initialize a list for the result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largestNElements.Add(arr[i]);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Console.WriteLine(string.Join(" ", largestNElements)); </a:t>
            </a:r>
          </a:p>
        </p:txBody>
      </p:sp>
    </p:spTree>
    <p:extLst>
      <p:ext uri="{BB962C8B-B14F-4D97-AF65-F5344CB8AC3E}">
        <p14:creationId xmlns:p14="http://schemas.microsoft.com/office/powerpoint/2010/main" val="92364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34390"/>
            <a:ext cx="10363200" cy="820600"/>
          </a:xfrm>
        </p:spPr>
        <p:txBody>
          <a:bodyPr/>
          <a:lstStyle/>
          <a:p>
            <a:r>
              <a:rPr lang="en-US" dirty="0"/>
              <a:t>Lists – Exercises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86" y="9906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0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35732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Arrays</a:t>
            </a:r>
            <a:r>
              <a:rPr lang="en-US" sz="2800" dirty="0"/>
              <a:t> hold a sequence of elements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Elements are numbered from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2800" dirty="0"/>
              <a:t> to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Lists</a:t>
            </a:r>
            <a:r>
              <a:rPr lang="en-US" sz="2800" dirty="0"/>
              <a:t> hold a sequence of elements (variable-length)</a:t>
            </a: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en-US" sz="2800" dirty="0"/>
              <a:t>Can add / remove / insert elements at runtime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480" y="1477175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33679" y="1981200"/>
            <a:ext cx="2344957" cy="2537833"/>
          </a:xfrm>
          <a:prstGeom prst="rect">
            <a:avLst/>
          </a:prstGeom>
        </p:spPr>
      </p:pic>
      <p:pic>
        <p:nvPicPr>
          <p:cNvPr id="7" name="Picture 1" descr="C:\Trash\array.png">
            <a:extLst>
              <a:ext uri="{FF2B5EF4-FFF2-40B4-BE49-F238E27FC236}">
                <a16:creationId xmlns:a16="http://schemas.microsoft.com/office/drawing/2014/main" id="{17DA6AD2-1D06-47A0-A4D6-63FA343DE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7826782" y="4667379"/>
            <a:ext cx="3882323" cy="1352698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CA939E-C898-4576-A04F-D83E88C7FC33}"/>
              </a:ext>
            </a:extLst>
          </p:cNvPr>
          <p:cNvSpPr txBox="1">
            <a:spLocks/>
          </p:cNvSpPr>
          <p:nvPr/>
        </p:nvSpPr>
        <p:spPr>
          <a:xfrm>
            <a:off x="758466" y="2362200"/>
            <a:ext cx="7010398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dirty="0"/>
              <a:t>numbers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int[10]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dirty="0">
                <a:solidFill>
                  <a:schemeClr val="tx2"/>
                </a:solidFill>
              </a:rPr>
              <a:t>nums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= new int[] { 1, 2, 3 };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51DEFC-1EB7-418A-9E1D-07E30F0B4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466" y="4724400"/>
            <a:ext cx="547200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numbers = new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List&lt;int&gt;()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b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(5); // {5}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(3); // {5, 3}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(5) // {3}</a:t>
            </a:r>
          </a:p>
        </p:txBody>
      </p:sp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Progr. Fund</a:t>
            </a:r>
            <a:r>
              <a:rPr lang="en-US" noProof="1" smtClean="0"/>
              <a:t>. – </a:t>
            </a:r>
            <a:r>
              <a:rPr lang="en-US" noProof="1"/>
              <a:t>Arrays and Lists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https://softuni.bg/trainings/1764/fundamentals-of-programming-with-csharp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programming,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 type </a:t>
            </a:r>
            <a:r>
              <a:rPr lang="en-US" dirty="0"/>
              <a:t>(e.g. integers)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fixed size </a:t>
            </a:r>
            <a:r>
              <a:rPr lang="en-US" dirty="0"/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 – cannot be resized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878215" y="4228101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812419" y="4500588"/>
            <a:ext cx="3232994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80412" y="4163326"/>
            <a:ext cx="27432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 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/>
          </p:nvPr>
        </p:nvGraphicFramePr>
        <p:xfrm>
          <a:off x="4791294" y="476308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7362516" y="5346611"/>
            <a:ext cx="2297391" cy="1098305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</a:t>
            </a:r>
            <a:br>
              <a:rPr lang="en-US" sz="2800" dirty="0">
                <a:solidFill>
                  <a:srgbClr val="FFFFFF"/>
                </a:solidFill>
                <a:latin typeface="+mn-lt"/>
              </a:rPr>
            </a:br>
            <a:r>
              <a:rPr lang="en-US" sz="2800" dirty="0">
                <a:solidFill>
                  <a:srgbClr val="FFFFFF"/>
                </a:solidFill>
                <a:latin typeface="+mn-lt"/>
              </a:rPr>
              <a:t>of an array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8382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Allocating</a:t>
            </a:r>
            <a:r>
              <a:rPr lang="en-US" dirty="0"/>
              <a:t> an array of 10 integers: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Accessing</a:t>
            </a:r>
            <a:r>
              <a:rPr lang="en-US" dirty="0"/>
              <a:t> array elements by index: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882588"/>
            <a:ext cx="10515598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800" dirty="0"/>
              <a:t>numbers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int[10]</a:t>
            </a:r>
            <a:r>
              <a:rPr lang="en-US" sz="2800" dirty="0"/>
              <a:t>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379694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for (int i = 0; i &lt; numbers.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2800" dirty="0"/>
              <a:t>; i++)</a:t>
            </a:r>
          </a:p>
          <a:p>
            <a:r>
              <a:rPr lang="en-US" sz="2800" dirty="0"/>
              <a:t>   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2800" dirty="0"/>
              <a:t>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311588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5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2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+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7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;</a:t>
            </a:r>
          </a:p>
          <a:p>
            <a:r>
              <a:rPr lang="en-US" sz="2800" dirty="0"/>
              <a:t>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10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1;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IndexOutOfRangeException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959908" y="643332"/>
            <a:ext cx="2739091" cy="1145878"/>
          </a:xfrm>
          <a:prstGeom prst="wedgeRoundRectCallout">
            <a:avLst>
              <a:gd name="adj1" fmla="val -75011"/>
              <a:gd name="adj2" fmla="val 709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elements are initially ==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061956" y="2106304"/>
            <a:ext cx="3102600" cy="1345366"/>
          </a:xfrm>
          <a:prstGeom prst="wedgeRoundRectCallout">
            <a:avLst>
              <a:gd name="adj1" fmla="val -69957"/>
              <a:gd name="adj2" fmla="val 535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7466016" y="4377735"/>
            <a:ext cx="4038596" cy="997209"/>
          </a:xfrm>
          <a:prstGeom prst="wedgeRoundRectCallout">
            <a:avLst>
              <a:gd name="adj1" fmla="val -61431"/>
              <a:gd name="adj2" fmla="val 599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index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76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The days of week can be stored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Days of Week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1412" y="1896879"/>
            <a:ext cx="4038600" cy="44838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string[] </a:t>
            </a:r>
            <a:r>
              <a:rPr lang="en-US" sz="2800" dirty="0"/>
              <a:t>days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 "Monday",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"Tuesday",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"Wednesday",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"Thursday",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"Friday",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"Saturday",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"Sunday"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2800" dirty="0"/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554685" y="1896879"/>
          <a:ext cx="4492727" cy="4483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347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Expression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Value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36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days[0]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Monday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36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days[1]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Tuesday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36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days[2]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Wednesday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36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days[3]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Thursday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36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days[4]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Friday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36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days[5]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Saturday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236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days[6]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Sunday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5556177" y="3948325"/>
            <a:ext cx="622342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214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number </a:t>
            </a:r>
            <a:r>
              <a:rPr lang="en-US" dirty="0"/>
              <a:t>[1…7]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name </a:t>
            </a:r>
            <a:r>
              <a:rPr lang="en-US" dirty="0"/>
              <a:t>(in English) or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3734971" y="2453106"/>
          <a:ext cx="4718882" cy="335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Image" r:id="rId3" imgW="4088880" imgH="2907720" progId="Photoshop.Image.15">
                  <p:embed/>
                </p:oleObj>
              </mc:Choice>
              <mc:Fallback>
                <p:oleObj name="Image" r:id="rId3" imgW="4088880" imgH="2907720" progId="Photoshop.Image.15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4971" y="2453106"/>
                        <a:ext cx="4718882" cy="335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77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9519" y="1444320"/>
            <a:ext cx="10769786" cy="41182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string[] </a:t>
            </a:r>
            <a:r>
              <a:rPr lang="en-US" sz="2900" dirty="0"/>
              <a:t>days =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sz="2900" dirty="0"/>
              <a:t> "Monday", "Tuesday", "Wednesday", "Thursday", "Friday", "Saturday", "Sunday"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2900" dirty="0"/>
              <a:t>;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int day = int.Parse(Console.ReadLine());</a:t>
            </a:r>
          </a:p>
          <a:p>
            <a:pPr>
              <a:lnSpc>
                <a:spcPct val="110000"/>
              </a:lnSpc>
            </a:pPr>
            <a:endParaRPr lang="en-US" sz="2900" dirty="0"/>
          </a:p>
          <a:p>
            <a:pPr>
              <a:lnSpc>
                <a:spcPct val="110000"/>
              </a:lnSpc>
            </a:pPr>
            <a:r>
              <a:rPr lang="en-US" sz="2900" dirty="0"/>
              <a:t>if (day &gt;= 1 &amp;&amp; day &lt;= 7)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  Console.WriteLine(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days[day - 1]</a:t>
            </a:r>
            <a:r>
              <a:rPr lang="en-US" sz="29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else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  Console.WriteLine("Invalid day!");</a:t>
            </a:r>
          </a:p>
        </p:txBody>
      </p:sp>
    </p:spTree>
    <p:extLst>
      <p:ext uri="{BB962C8B-B14F-4D97-AF65-F5344CB8AC3E}">
        <p14:creationId xmlns:p14="http://schemas.microsoft.com/office/powerpoint/2010/main" val="399279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562</TotalTime>
  <Words>2428</Words>
  <Application>Microsoft Office PowerPoint</Application>
  <PresentationFormat>Custom</PresentationFormat>
  <Paragraphs>491</Paragraphs>
  <Slides>47</Slides>
  <Notes>15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Wingdings 2</vt:lpstr>
      <vt:lpstr>SoftUni 16x9</vt:lpstr>
      <vt:lpstr>Image</vt:lpstr>
      <vt:lpstr>Arrays and Lists</vt:lpstr>
      <vt:lpstr>Table of Contents</vt:lpstr>
      <vt:lpstr>Have a Question?</vt:lpstr>
      <vt:lpstr>Arrays</vt:lpstr>
      <vt:lpstr>What are Arrays?</vt:lpstr>
      <vt:lpstr>Working with Arrays</vt:lpstr>
      <vt:lpstr>Example: Days of Week</vt:lpstr>
      <vt:lpstr>Problem: Day of Week</vt:lpstr>
      <vt:lpstr>Solution: Day of Week</vt:lpstr>
      <vt:lpstr>Value vs. Reference Types</vt:lpstr>
      <vt:lpstr>Value Types</vt:lpstr>
      <vt:lpstr>Reference Types</vt:lpstr>
      <vt:lpstr>Value Types vs. Reference Types</vt:lpstr>
      <vt:lpstr>Value vs. Reference Types</vt:lpstr>
      <vt:lpstr>Reference Types</vt:lpstr>
      <vt:lpstr>Reading and Printing Arrays</vt:lpstr>
      <vt:lpstr>Reading Arrays From the Console</vt:lpstr>
      <vt:lpstr>Reading Array Values From a Single Line</vt:lpstr>
      <vt:lpstr>Printing Arrays on the Console</vt:lpstr>
      <vt:lpstr>Printing Arrays String.Join(…)</vt:lpstr>
      <vt:lpstr>Problem: Rotate Array of Strings</vt:lpstr>
      <vt:lpstr>Solution: Rotate Array of Strings</vt:lpstr>
      <vt:lpstr>Problem: Odd Numbers at Odd Positions </vt:lpstr>
      <vt:lpstr>Solution: Odd Numbers at Odd Positions </vt:lpstr>
      <vt:lpstr>Problem: Array Contains Element</vt:lpstr>
      <vt:lpstr>Solution: Array Contains Element</vt:lpstr>
      <vt:lpstr>Arrays</vt:lpstr>
      <vt:lpstr>Lists</vt:lpstr>
      <vt:lpstr>List&lt;T&gt; – Overview</vt:lpstr>
      <vt:lpstr>List&lt;T&gt; – Data Structure</vt:lpstr>
      <vt:lpstr>Add() – Appends an Element</vt:lpstr>
      <vt:lpstr>Remove() – Deletes an Element</vt:lpstr>
      <vt:lpstr>Remove() – Deletes an Element</vt:lpstr>
      <vt:lpstr>Reading Lists from the Console</vt:lpstr>
      <vt:lpstr>Reading List Values from a Single Line</vt:lpstr>
      <vt:lpstr>Printing Lists on the Console</vt:lpstr>
      <vt:lpstr>Sorting Lists and Arrays</vt:lpstr>
      <vt:lpstr>Sorting Lists</vt:lpstr>
      <vt:lpstr>Problem: Sort Numbers </vt:lpstr>
      <vt:lpstr>Solution: Sort Numbers </vt:lpstr>
      <vt:lpstr>Problem: Largest N Elements</vt:lpstr>
      <vt:lpstr>Solution: Largest N Elements</vt:lpstr>
      <vt:lpstr>Lists – Exercises</vt:lpstr>
      <vt:lpstr>Summary</vt:lpstr>
      <vt:lpstr>Progr. Fund. – Arrays and Lists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Simon Radev</cp:lastModifiedBy>
  <cp:revision>217</cp:revision>
  <dcterms:created xsi:type="dcterms:W3CDTF">2014-01-02T17:00:34Z</dcterms:created>
  <dcterms:modified xsi:type="dcterms:W3CDTF">2017-12-06T19:14:57Z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