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74" r:id="rId3"/>
    <p:sldId id="276" r:id="rId4"/>
    <p:sldId id="436" r:id="rId5"/>
    <p:sldId id="437" r:id="rId6"/>
    <p:sldId id="397" r:id="rId7"/>
    <p:sldId id="446" r:id="rId8"/>
    <p:sldId id="447" r:id="rId9"/>
    <p:sldId id="448" r:id="rId10"/>
    <p:sldId id="449" r:id="rId11"/>
    <p:sldId id="450" r:id="rId12"/>
    <p:sldId id="451" r:id="rId13"/>
    <p:sldId id="349" r:id="rId14"/>
    <p:sldId id="445" r:id="rId15"/>
    <p:sldId id="452" r:id="rId16"/>
    <p:sldId id="45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533" autoAdjust="0"/>
  </p:normalViewPr>
  <p:slideViewPr>
    <p:cSldViewPr>
      <p:cViewPr varScale="1">
        <p:scale>
          <a:sx n="93" d="100"/>
          <a:sy n="93" d="100"/>
        </p:scale>
        <p:origin x="47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23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4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2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75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hyperlink" Target="http://softuni.foundation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1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8" name="Picture 7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270640"/>
            <a:ext cx="2090822" cy="5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5" name="Picture 4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270640"/>
            <a:ext cx="2090822" cy="5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hlinkClick r:id="rId1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270640"/>
            <a:ext cx="2090822" cy="5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0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udge.softuni.bg/Contests/852/Variables-Data-Types-Express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trainings/1764/fundamentals-of-programming-with-csharp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telenor.b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en-US" dirty="0" smtClean="0"/>
              <a:t>First steps in coding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Lets write our first simple program in C#</a:t>
            </a:r>
            <a:endParaRPr lang="en-US" dirty="0"/>
          </a:p>
        </p:txBody>
      </p:sp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en-US" noProof="1" smtClean="0"/>
              <a:t>Technical Trainers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en-US" sz="2000" smtClean="0"/>
              <a:t>Software University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909443" y="3618778"/>
            <a:ext cx="222266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First steps into 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coding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5" name="Picture 4" title="CC-BY-NC-SA License">
            <a:hlinkClick r:id="rId6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65" y="326429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53332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your code in the online judge system: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hlinkClick r:id="rId2"/>
              </a:rPr>
              <a:t>https://judge.softuni.bg/Contests/852/Variables-Data-Types-Expressions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 Judge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2420237"/>
            <a:ext cx="6093841" cy="430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code out 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 smtClean="0"/>
              <a:t> </a:t>
            </a:r>
            <a:r>
              <a:rPr lang="en-US" dirty="0" smtClean="0"/>
              <a:t>method body</a:t>
            </a:r>
            <a:r>
              <a:rPr lang="bg-BG" dirty="0" smtClean="0"/>
              <a:t>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Mistaking the letter casing</a:t>
            </a:r>
            <a:r>
              <a:rPr lang="bg-BG" dirty="0" smtClean="0"/>
              <a:t>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Omitting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/>
              <a:t>in </a:t>
            </a:r>
            <a:r>
              <a:rPr lang="en-US" dirty="0"/>
              <a:t>the end of the line:</a:t>
            </a:r>
          </a:p>
          <a:p>
            <a:endParaRPr lang="en-US" dirty="0"/>
          </a:p>
          <a:p>
            <a:r>
              <a:rPr lang="en-US" dirty="0" smtClean="0"/>
              <a:t>Omitting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 smtClean="0"/>
              <a:t> </a:t>
            </a:r>
            <a:r>
              <a:rPr lang="en-US" dirty="0" smtClean="0"/>
              <a:t>or a bracket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 in C# programs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1855694"/>
            <a:ext cx="5105400" cy="636645"/>
          </a:xfrm>
          <a:prstGeom prst="roundRect">
            <a:avLst>
              <a:gd name="adj" fmla="val 5807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6" y="3250498"/>
            <a:ext cx="5102506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53" y="3250498"/>
            <a:ext cx="4875082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2" y="4632850"/>
            <a:ext cx="5105400" cy="615965"/>
          </a:xfrm>
          <a:prstGeom prst="roundRect">
            <a:avLst>
              <a:gd name="adj" fmla="val 580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1" y="5974152"/>
            <a:ext cx="4888785" cy="550849"/>
          </a:xfrm>
          <a:prstGeom prst="roundRect">
            <a:avLst>
              <a:gd name="adj" fmla="val 5807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5974151"/>
            <a:ext cx="5337970" cy="550847"/>
          </a:xfrm>
          <a:prstGeom prst="roundRect">
            <a:avLst>
              <a:gd name="adj" fmla="val 5807"/>
            </a:avLst>
          </a:prstGeom>
        </p:spPr>
      </p:pic>
    </p:spTree>
    <p:extLst>
      <p:ext uri="{BB962C8B-B14F-4D97-AF65-F5344CB8AC3E}">
        <p14:creationId xmlns:p14="http://schemas.microsoft.com/office/powerpoint/2010/main" val="389833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Programming</a:t>
            </a:r>
            <a:r>
              <a:rPr lang="bg-BG" sz="3200" dirty="0" smtClean="0"/>
              <a:t> </a:t>
            </a:r>
            <a:r>
              <a:rPr lang="en-US" sz="3200" dirty="0" smtClean="0"/>
              <a:t>means to give commands to our computer.</a:t>
            </a:r>
            <a:endParaRPr lang="bg-BG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 computer program is a</a:t>
            </a:r>
            <a:r>
              <a:rPr lang="bg-BG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sequence of commands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You use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programming language </a:t>
            </a:r>
            <a:r>
              <a:rPr lang="bg-BG" sz="3000" dirty="0" smtClean="0"/>
              <a:t>(</a:t>
            </a:r>
            <a:r>
              <a:rPr lang="en-US" sz="3000" dirty="0" smtClean="0"/>
              <a:t>for example</a:t>
            </a:r>
            <a:r>
              <a:rPr lang="bg-BG" sz="3000" dirty="0" smtClean="0"/>
              <a:t> </a:t>
            </a:r>
            <a:r>
              <a:rPr lang="en-US" sz="3000" dirty="0" smtClean="0"/>
              <a:t>C#</a:t>
            </a:r>
            <a:r>
              <a:rPr lang="bg-BG" sz="3000" dirty="0" smtClean="0"/>
              <a:t>)</a:t>
            </a:r>
            <a:r>
              <a:rPr lang="en-US" sz="3000" dirty="0" smtClean="0"/>
              <a:t> +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IDE </a:t>
            </a:r>
            <a:r>
              <a:rPr lang="bg-BG" sz="3000" dirty="0" smtClean="0"/>
              <a:t>(</a:t>
            </a:r>
            <a:r>
              <a:rPr lang="en-US" sz="3000" dirty="0"/>
              <a:t>for example</a:t>
            </a:r>
            <a:r>
              <a:rPr lang="bg-BG" sz="3000" dirty="0" smtClean="0"/>
              <a:t> </a:t>
            </a:r>
            <a:r>
              <a:rPr lang="en-US" sz="3000" dirty="0" smtClean="0"/>
              <a:t>Visual Studio)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 entry point of our program is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495297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Console.WriteLine("Hello");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 in coding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://softuni.bg/trainings/1764/fundamentals-of-programming-with-csharp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165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9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does programming mean</a:t>
            </a:r>
            <a:r>
              <a:rPr lang="bg-BG" dirty="0" smtClean="0"/>
              <a:t>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First program with C# and Visual Studio</a:t>
            </a:r>
          </a:p>
          <a:p>
            <a:pPr marL="712788" lvl="1" indent="-409575"/>
            <a:r>
              <a:rPr lang="en-US" dirty="0" smtClean="0"/>
              <a:t>Creating C# console application</a:t>
            </a:r>
            <a:endParaRPr lang="bg-BG" dirty="0" smtClean="0"/>
          </a:p>
          <a:p>
            <a:pPr marL="712788" lvl="1" indent="-409575"/>
            <a:r>
              <a:rPr lang="en-US" dirty="0" smtClean="0"/>
              <a:t>Executing the program</a:t>
            </a:r>
            <a:endParaRPr lang="bg-BG" dirty="0" smtClean="0"/>
          </a:p>
          <a:p>
            <a:pPr marL="712788" lvl="1" indent="-409575"/>
            <a:r>
              <a:rPr lang="en-US" dirty="0" smtClean="0"/>
              <a:t>Testing in the judge system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What does programming mean?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6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programming mean?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88815" y="1151122"/>
            <a:ext cx="11804822" cy="532587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To give commands to the computer</a:t>
            </a:r>
            <a:r>
              <a:rPr lang="bg-BG" sz="3600" dirty="0" smtClean="0"/>
              <a:t> </a:t>
            </a:r>
            <a:r>
              <a:rPr lang="bg-BG" sz="3600" dirty="0"/>
              <a:t>– </a:t>
            </a:r>
            <a:r>
              <a:rPr lang="en-US" sz="3600" dirty="0" smtClean="0"/>
              <a:t>to</a:t>
            </a:r>
            <a:r>
              <a:rPr lang="bg-BG" sz="3600" dirty="0" smtClean="0"/>
              <a:t> "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communicate</a:t>
            </a:r>
            <a:r>
              <a:rPr lang="bg-BG" sz="3600" dirty="0" smtClean="0"/>
              <a:t>" </a:t>
            </a:r>
            <a:endParaRPr lang="bg-BG" sz="3600" dirty="0"/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Commands are written one after another as text (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source code</a:t>
            </a:r>
            <a:r>
              <a:rPr lang="en-US" sz="3600" dirty="0" smtClean="0"/>
              <a:t>)</a:t>
            </a:r>
            <a:endParaRPr lang="bg-BG" sz="3600" dirty="0"/>
          </a:p>
          <a:p>
            <a:pPr lvl="2">
              <a:lnSpc>
                <a:spcPct val="100000"/>
              </a:lnSpc>
            </a:pPr>
            <a:r>
              <a:rPr lang="en-US" sz="3600" dirty="0" smtClean="0"/>
              <a:t>In a sequence they form a</a:t>
            </a:r>
            <a:r>
              <a:rPr lang="bg-BG" sz="3600" dirty="0" smtClean="0"/>
              <a:t> "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program</a:t>
            </a:r>
            <a:r>
              <a:rPr lang="bg-BG" sz="3600" dirty="0" smtClean="0"/>
              <a:t>"</a:t>
            </a:r>
            <a:endParaRPr lang="en-US" sz="36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800" dirty="0" smtClean="0"/>
              <a:t>Programs are written</a:t>
            </a:r>
            <a:r>
              <a:rPr lang="bg-BG" sz="3800" dirty="0" smtClean="0"/>
              <a:t> </a:t>
            </a:r>
            <a:r>
              <a:rPr lang="en-US" sz="3800" dirty="0" smtClean="0"/>
              <a:t>in a </a:t>
            </a: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</a:rPr>
              <a:t>programming language</a:t>
            </a:r>
            <a:endParaRPr lang="bg-BG" sz="3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800" dirty="0" smtClean="0"/>
              <a:t>For example:</a:t>
            </a:r>
            <a:r>
              <a:rPr lang="bg-BG" sz="3800" dirty="0" smtClean="0"/>
              <a:t> </a:t>
            </a:r>
            <a:r>
              <a:rPr lang="en-US" sz="3800" dirty="0"/>
              <a:t>C#, Java, JavaScript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en-US" sz="3800" dirty="0" smtClean="0"/>
              <a:t>You use </a:t>
            </a: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</a:rPr>
              <a:t>integrated development environment </a:t>
            </a:r>
            <a:r>
              <a:rPr lang="bg-BG" sz="3800" dirty="0" smtClean="0"/>
              <a:t>(</a:t>
            </a:r>
            <a:r>
              <a:rPr lang="en-US" sz="3800" dirty="0" smtClean="0"/>
              <a:t>IntelliJ </a:t>
            </a:r>
            <a:r>
              <a:rPr lang="en-US" sz="3800" dirty="0"/>
              <a:t>IDEA</a:t>
            </a:r>
            <a:r>
              <a:rPr lang="en-US" sz="38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source code </a:t>
            </a:r>
            <a:r>
              <a:rPr lang="en-US" dirty="0" smtClean="0"/>
              <a:t>is compiled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executable file (.exe)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</a:t>
            </a:r>
            <a:r>
              <a:rPr lang="bg-BG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is compiled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Or it is executed directly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For example the</a:t>
            </a:r>
            <a:r>
              <a:rPr lang="bg-BG" dirty="0" smtClean="0"/>
              <a:t> </a:t>
            </a:r>
            <a:r>
              <a:rPr lang="en-US" dirty="0"/>
              <a:t>JavaScript</a:t>
            </a:r>
            <a:r>
              <a:rPr lang="bg-BG" dirty="0"/>
              <a:t> </a:t>
            </a:r>
            <a:r>
              <a:rPr lang="en-US" dirty="0" smtClean="0"/>
              <a:t>source code is interpreted by the web browser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sz="3800" dirty="0"/>
          </a:p>
          <a:p>
            <a:pPr lvl="2">
              <a:lnSpc>
                <a:spcPct val="100000"/>
              </a:lnSpc>
            </a:pP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0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en-US" dirty="0" smtClean="0"/>
              <a:t>Lets write our first program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3" y="1981200"/>
            <a:ext cx="7772400" cy="27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Start Visual Studio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New console project </a:t>
            </a:r>
            <a:r>
              <a:rPr lang="bg-BG" dirty="0" smtClean="0"/>
              <a:t>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console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3124200"/>
            <a:ext cx="5848986" cy="35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9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Source code is written in the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 </a:t>
            </a:r>
            <a:r>
              <a:rPr lang="en-US" sz="3200" noProof="1"/>
              <a:t>method</a:t>
            </a:r>
          </a:p>
          <a:p>
            <a:pPr lvl="1"/>
            <a:r>
              <a:rPr lang="en-US" sz="3000" dirty="0" smtClean="0"/>
              <a:t>Between the curly brackets</a:t>
            </a:r>
            <a:r>
              <a:rPr lang="bg-BG" sz="3000" dirty="0" smtClean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000" dirty="0" smtClean="0"/>
              <a:t>Press</a:t>
            </a:r>
            <a:r>
              <a:rPr lang="bg-BG" sz="3000" dirty="0" smtClean="0"/>
              <a:t> </a:t>
            </a:r>
            <a:r>
              <a:rPr lang="en-US" sz="3000" dirty="0" smtClean="0"/>
              <a:t>[Enter] after the opening bracket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000" dirty="0" smtClean="0"/>
              <a:t>The code you write is indented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44" y="1752600"/>
            <a:ext cx="6386689" cy="389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989599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Write the following code</a:t>
            </a:r>
            <a:r>
              <a:rPr lang="bg-BG" sz="3200" dirty="0" smtClean="0"/>
              <a:t>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</a:t>
            </a:r>
            <a:r>
              <a:rPr lang="bg-BG" dirty="0" smtClean="0"/>
              <a:t>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2" y="1182497"/>
            <a:ext cx="7162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SoftUni");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2261901"/>
            <a:ext cx="808990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the program press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r>
              <a:rPr lang="en-US" dirty="0" smtClean="0"/>
              <a:t>If you did not make any mistakes the program will start</a:t>
            </a:r>
            <a:endParaRPr lang="bg-BG" dirty="0" smtClean="0"/>
          </a:p>
          <a:p>
            <a:r>
              <a:rPr lang="en-US" dirty="0" smtClean="0"/>
              <a:t>The result is going to appear in the console </a:t>
            </a:r>
            <a:r>
              <a:rPr lang="bg-BG" dirty="0" smtClean="0"/>
              <a:t>(</a:t>
            </a:r>
            <a:r>
              <a:rPr lang="en-US" dirty="0" smtClean="0"/>
              <a:t>the black window</a:t>
            </a:r>
            <a:r>
              <a:rPr lang="bg-BG" dirty="0" smtClean="0"/>
              <a:t>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program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3810000"/>
            <a:ext cx="715749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1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633</Words>
  <Application>Microsoft Office PowerPoint</Application>
  <PresentationFormat>Custom</PresentationFormat>
  <Paragraphs>112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First steps in coding</vt:lpstr>
      <vt:lpstr>Content</vt:lpstr>
      <vt:lpstr>What does programming mean?</vt:lpstr>
      <vt:lpstr>What does programming mean?</vt:lpstr>
      <vt:lpstr>Lets write our first program</vt:lpstr>
      <vt:lpstr>Creating a console application</vt:lpstr>
      <vt:lpstr>Writing code</vt:lpstr>
      <vt:lpstr>Writing code (2)</vt:lpstr>
      <vt:lpstr>Executing the program</vt:lpstr>
      <vt:lpstr>Testing in Judge system</vt:lpstr>
      <vt:lpstr>Common mistakes in C# programs</vt:lpstr>
      <vt:lpstr>Summary</vt:lpstr>
      <vt:lpstr>First steps in coding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2017-11-23T15:57:48Z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