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60" r:id="rId4"/>
    <p:sldId id="276" r:id="rId5"/>
    <p:sldId id="451" r:id="rId6"/>
    <p:sldId id="419" r:id="rId7"/>
    <p:sldId id="420" r:id="rId8"/>
    <p:sldId id="461" r:id="rId9"/>
    <p:sldId id="462" r:id="rId10"/>
    <p:sldId id="463" r:id="rId11"/>
    <p:sldId id="464" r:id="rId12"/>
    <p:sldId id="465" r:id="rId13"/>
    <p:sldId id="455" r:id="rId14"/>
    <p:sldId id="466" r:id="rId15"/>
    <p:sldId id="467" r:id="rId16"/>
    <p:sldId id="468" r:id="rId17"/>
    <p:sldId id="469" r:id="rId18"/>
    <p:sldId id="452" r:id="rId19"/>
    <p:sldId id="456" r:id="rId20"/>
    <p:sldId id="426" r:id="rId21"/>
    <p:sldId id="428" r:id="rId22"/>
    <p:sldId id="425" r:id="rId23"/>
    <p:sldId id="440" r:id="rId24"/>
    <p:sldId id="439" r:id="rId25"/>
    <p:sldId id="421" r:id="rId26"/>
    <p:sldId id="454" r:id="rId27"/>
    <p:sldId id="423" r:id="rId28"/>
    <p:sldId id="453" r:id="rId29"/>
    <p:sldId id="447" r:id="rId30"/>
    <p:sldId id="441" r:id="rId31"/>
    <p:sldId id="431" r:id="rId32"/>
    <p:sldId id="429" r:id="rId33"/>
    <p:sldId id="450" r:id="rId34"/>
    <p:sldId id="349" r:id="rId35"/>
    <p:sldId id="458" r:id="rId36"/>
    <p:sldId id="470" r:id="rId37"/>
    <p:sldId id="471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60"/>
            <p14:sldId id="276"/>
          </p14:sldIdLst>
        </p14:section>
        <p14:section name="Променливи и типове данни" id="{5AECA080-1CC6-435F-8E7E-FF13724C1945}">
          <p14:sldIdLst>
            <p14:sldId id="451"/>
            <p14:sldId id="419"/>
            <p14:sldId id="420"/>
            <p14:sldId id="461"/>
            <p14:sldId id="462"/>
            <p14:sldId id="463"/>
            <p14:sldId id="464"/>
            <p14:sldId id="465"/>
          </p14:sldIdLst>
        </p14:section>
        <p14:section name="Четене на потребителски вход" id="{B71512FD-6C8D-4F0E-A3A1-A4356E95118E}">
          <p14:sldIdLst>
            <p14:sldId id="455"/>
            <p14:sldId id="466"/>
            <p14:sldId id="467"/>
            <p14:sldId id="468"/>
            <p14:sldId id="469"/>
          </p14:sldIdLst>
        </p14:section>
        <p14:section name="Прости операции" id="{B64CAFB2-9F31-4569-B9A4-9BE158680A48}">
          <p14:sldIdLst>
            <p14:sldId id="452"/>
            <p14:sldId id="456"/>
            <p14:sldId id="426"/>
            <p14:sldId id="428"/>
            <p14:sldId id="425"/>
            <p14:sldId id="440"/>
            <p14:sldId id="439"/>
            <p14:sldId id="421"/>
            <p14:sldId id="454"/>
            <p14:sldId id="423"/>
            <p14:sldId id="453"/>
            <p14:sldId id="447"/>
            <p14:sldId id="441"/>
            <p14:sldId id="431"/>
            <p14:sldId id="429"/>
            <p14:sldId id="450"/>
          </p14:sldIdLst>
        </p14:section>
        <p14:section name="Обобщение" id="{E8E89E94-E30E-41AC-AE57-78FE94567DF2}">
          <p14:sldIdLst>
            <p14:sldId id="349"/>
            <p14:sldId id="458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2" d="100"/>
          <a:sy n="92" d="100"/>
        </p:scale>
        <p:origin x="106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9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0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5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hyperlink" Target="http://softuni.foundation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1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hlinkClick r:id="rId1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852/Variables-Data-Types-Expressio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telenor.bg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www.indeavr.com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netpeak.net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hyperlink" Target="http://www.superhosting.bg/" TargetMode="External"/><Relationship Id="rId5" Type="http://schemas.openxmlformats.org/officeDocument/2006/relationships/hyperlink" Target="http://smartit.bg/" TargetMode="External"/><Relationship Id="rId1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softuni.bg/trainings/1764/fundamentals-of-programming-with-csharp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www.infragistics.com/" TargetMode="External"/><Relationship Id="rId1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Variables, data types and expressions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console</a:t>
            </a:r>
            <a:r>
              <a:rPr lang="ru-RU" dirty="0" smtClean="0"/>
              <a:t>, </a:t>
            </a:r>
            <a:r>
              <a:rPr lang="en-US" dirty="0" smtClean="0"/>
              <a:t>arithmetic operations</a:t>
            </a:r>
            <a:endParaRPr lang="en-US" dirty="0"/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2903" y="3937658"/>
            <a:ext cx="2133598" cy="2341486"/>
          </a:xfrm>
          <a:prstGeom prst="rect">
            <a:avLst/>
          </a:prstGeom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en-US" noProof="1" smtClean="0"/>
              <a:t>Technical Trainers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en-US" sz="2000" dirty="0" smtClean="0"/>
              <a:t>Software University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18" y="4025457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305036" y="3810979"/>
            <a:ext cx="297985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Variables, data types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 expressions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53332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0.0M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04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special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floating-point</a:t>
            </a:r>
            <a:r>
              <a:rPr lang="en-US" dirty="0"/>
              <a:t> real number type in 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128-bits, precision of 28-29 digits</a:t>
            </a:r>
          </a:p>
          <a:p>
            <a:pPr lvl="1"/>
            <a:r>
              <a:rPr lang="en-US" dirty="0"/>
              <a:t>Used for financial calculations</a:t>
            </a:r>
          </a:p>
          <a:p>
            <a:pPr lvl="1"/>
            <a:r>
              <a:rPr lang="en-US" dirty="0"/>
              <a:t>Almost no round-off errors</a:t>
            </a:r>
          </a:p>
          <a:p>
            <a:pPr lvl="1"/>
            <a:r>
              <a:rPr lang="en-US" dirty="0"/>
              <a:t>Almost no loss of precision</a:t>
            </a:r>
          </a:p>
          <a:p>
            <a:r>
              <a:rPr lang="en-US" dirty="0"/>
              <a:t>The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369764" y="291022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361293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845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en-US" dirty="0" smtClean="0"/>
              <a:t>Reading user input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73" y="704298"/>
            <a:ext cx="6583680" cy="4114800"/>
          </a:xfrm>
          <a:prstGeom prst="rect">
            <a:avLst/>
          </a:prstGeom>
          <a:effectLst>
            <a:innerShdw blurRad="190500">
              <a:schemeClr val="bg1">
                <a:alpha val="98000"/>
              </a:schemeClr>
            </a:innerShdw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console understands only text (string)</a:t>
            </a:r>
            <a:r>
              <a:rPr lang="bg-BG" sz="3200" dirty="0" smtClean="0"/>
              <a:t>.</a:t>
            </a:r>
            <a:endParaRPr lang="bg-BG" sz="3200" dirty="0"/>
          </a:p>
          <a:p>
            <a:pPr lvl="1"/>
            <a:r>
              <a:rPr lang="en-US" sz="3000" dirty="0" smtClean="0"/>
              <a:t>Everything that we receive from the console comes as text (string)</a:t>
            </a:r>
            <a:endParaRPr lang="bg-BG" sz="3000" dirty="0"/>
          </a:p>
          <a:p>
            <a:pPr lvl="1"/>
            <a:r>
              <a:rPr lang="en-US" sz="3000" dirty="0" smtClean="0"/>
              <a:t>Everything that we print on the console gets transformed into text (string)</a:t>
            </a:r>
            <a:endParaRPr lang="bg-BG" sz="3000" dirty="0" smtClean="0"/>
          </a:p>
          <a:p>
            <a:r>
              <a:rPr lang="en-US" dirty="0" smtClean="0"/>
              <a:t>Command for reading from the console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Blocking command</a:t>
            </a:r>
            <a:endParaRPr lang="bg-BG" dirty="0" smtClean="0"/>
          </a:p>
          <a:p>
            <a:pPr lvl="1"/>
            <a:r>
              <a:rPr lang="en-US" dirty="0" smtClean="0"/>
              <a:t>Returns as text (string) the text read from the console.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21124" y="5715000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4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text (string) from the console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 smtClean="0"/>
              <a:t>Example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</a:t>
            </a:r>
            <a:r>
              <a:rPr lang="en-US" dirty="0" smtClean="0"/>
              <a:t>Console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1828800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3541" y="3276600"/>
            <a:ext cx="1083002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4812" y="5144510"/>
            <a:ext cx="3032427" cy="566310"/>
            <a:chOff x="736384" y="4800599"/>
            <a:chExt cx="3032427" cy="56631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Ivan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Ivan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99212" y="5157589"/>
            <a:ext cx="4114981" cy="540149"/>
            <a:chOff x="6460830" y="5143964"/>
            <a:chExt cx="4114981" cy="54014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8866644" y="5143964"/>
              <a:ext cx="1709167" cy="5401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Georgi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460830" y="5143964"/>
              <a:ext cx="1709167" cy="5401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Georgi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8378116" y="53128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8338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9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 integer</a:t>
            </a:r>
            <a:r>
              <a:rPr lang="bg-BG" sz="3200" dirty="0" smtClean="0"/>
              <a:t>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 smtClean="0"/>
              <a:t>Example</a:t>
            </a:r>
            <a:r>
              <a:rPr lang="bg-BG" sz="3200" dirty="0" smtClean="0"/>
              <a:t>: </a:t>
            </a:r>
            <a:r>
              <a:rPr lang="en-US" sz="3200" dirty="0" smtClean="0"/>
              <a:t>calculating the area of a square with side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integer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179167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721753"/>
            <a:ext cx="10668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942" y="6109578"/>
            <a:ext cx="1180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https://judge.softuni.bg/Contests/852/Variables-Data-Types-Expressions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4812" y="5144510"/>
            <a:ext cx="3032427" cy="540149"/>
            <a:chOff x="736384" y="4800599"/>
            <a:chExt cx="3032427" cy="540149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99212" y="5131429"/>
            <a:ext cx="3032427" cy="540149"/>
            <a:chOff x="736384" y="4800599"/>
            <a:chExt cx="3032427" cy="54014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56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 floating point number from the console</a:t>
            </a:r>
            <a:r>
              <a:rPr lang="bg-BG" sz="3200" dirty="0" smtClean="0"/>
              <a:t>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 smtClean="0"/>
              <a:t>Example</a:t>
            </a:r>
            <a:r>
              <a:rPr lang="bg-BG" sz="3200" dirty="0" smtClean="0"/>
              <a:t>: </a:t>
            </a:r>
            <a:r>
              <a:rPr lang="en-US" sz="3200" dirty="0" smtClean="0"/>
              <a:t>converting from inches to </a:t>
            </a:r>
            <a:r>
              <a:rPr lang="en-US" sz="3200" dirty="0" err="1" smtClean="0"/>
              <a:t>cantimeters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floating point number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5309" y="1780640"/>
            <a:ext cx="10668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87991" y="5192558"/>
            <a:ext cx="3032427" cy="540149"/>
            <a:chOff x="736384" y="4800599"/>
            <a:chExt cx="3032427" cy="540149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7.62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17995" y="5173356"/>
            <a:ext cx="3032427" cy="540149"/>
            <a:chOff x="736384" y="4800599"/>
            <a:chExt cx="3032427" cy="540149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2132012" y="497557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525583" y="4800599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25.4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30942" y="6109578"/>
            <a:ext cx="1180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https://judge.softuni.bg/Contests/852/Variables-Data-Types-Expressions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0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7596" y="5005678"/>
            <a:ext cx="10363200" cy="820600"/>
          </a:xfrm>
        </p:spPr>
        <p:txBody>
          <a:bodyPr/>
          <a:lstStyle/>
          <a:p>
            <a:r>
              <a:rPr lang="en-US" dirty="0" smtClean="0"/>
              <a:t>Simple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Manipulating text and numbers</a:t>
            </a:r>
            <a:endParaRPr lang="en-US" dirty="0"/>
          </a:p>
        </p:txBody>
      </p:sp>
      <p:pic>
        <p:nvPicPr>
          <p:cNvPr id="7" name="Picture 6" descr="http://softuni.bg" title="SoftUni Code Wizard">
            <a:extLst>
              <a:ext uri="{FF2B5EF4-FFF2-40B4-BE49-F238E27FC236}">
                <a16:creationId xmlns:a16="http://schemas.microsoft.com/office/drawing/2014/main" id="{BD3D44D4-3C2C-4BCA-9AFF-E75BCC4B3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6795" y="2121744"/>
            <a:ext cx="2514598" cy="2759609"/>
          </a:xfrm>
          <a:prstGeom prst="rect">
            <a:avLst/>
          </a:prstGeom>
        </p:spPr>
      </p:pic>
      <p:pic>
        <p:nvPicPr>
          <p:cNvPr id="8" name="Picture 7" descr="http://softuni.bg" title="SoftUni Code Wizard">
            <a:extLst>
              <a:ext uri="{FF2B5EF4-FFF2-40B4-BE49-F238E27FC236}">
                <a16:creationId xmlns:a16="http://schemas.microsoft.com/office/drawing/2014/main" id="{4843EC17-8A43-494F-8CC4-1B55BF161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1" y="2118749"/>
            <a:ext cx="2515911" cy="2761049"/>
          </a:xfrm>
          <a:prstGeom prst="rect">
            <a:avLst/>
          </a:prstGeom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D851C59F-5E22-4C7E-AF2F-32D50C58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1" y="1828800"/>
            <a:ext cx="685800" cy="585888"/>
          </a:xfrm>
          <a:prstGeom prst="wedgeRoundRectCallout">
            <a:avLst>
              <a:gd name="adj1" fmla="val -71909"/>
              <a:gd name="adj2" fmla="val 1004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endParaRPr lang="bg-BG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BCAD9E-2514-4028-9571-1EFFDFBB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394" y="1807029"/>
            <a:ext cx="685800" cy="585888"/>
          </a:xfrm>
          <a:prstGeom prst="wedgeRoundRectCallout">
            <a:avLst>
              <a:gd name="adj1" fmla="val 52959"/>
              <a:gd name="adj2" fmla="val 97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endParaRPr lang="bg-BG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program which</a:t>
            </a:r>
            <a:r>
              <a:rPr lang="ru-RU" sz="3200" dirty="0" smtClean="0"/>
              <a:t>:</a:t>
            </a:r>
          </a:p>
          <a:p>
            <a:r>
              <a:rPr lang="ru-RU" sz="3200" dirty="0" smtClean="0"/>
              <a:t> </a:t>
            </a:r>
            <a:r>
              <a:rPr lang="en-US" sz="3200" dirty="0" smtClean="0"/>
              <a:t>Reads from the console a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ru-RU" sz="3200" dirty="0" smtClean="0"/>
              <a:t> </a:t>
            </a:r>
            <a:r>
              <a:rPr lang="en-US" sz="3200" dirty="0" smtClean="0"/>
              <a:t>of a person</a:t>
            </a:r>
            <a:r>
              <a:rPr lang="ru-RU" sz="3200" dirty="0" smtClean="0"/>
              <a:t> </a:t>
            </a:r>
            <a:r>
              <a:rPr lang="en-US" sz="3200" dirty="0" smtClean="0"/>
              <a:t>and prints</a:t>
            </a:r>
            <a:r>
              <a:rPr lang="ru-RU" sz="3200" dirty="0" smtClean="0"/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&lt;name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&gt;!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3200" dirty="0" smtClean="0"/>
              <a:t>, </a:t>
            </a:r>
            <a:r>
              <a:rPr lang="en-US" sz="3200" dirty="0" smtClean="0"/>
              <a:t>where</a:t>
            </a:r>
            <a:r>
              <a:rPr lang="bg-BG" sz="3200" dirty="0" smtClean="0"/>
              <a:t> </a:t>
            </a:r>
            <a:r>
              <a:rPr lang="en-US" sz="3200" dirty="0"/>
              <a:t>&lt;name&gt; </a:t>
            </a:r>
            <a:r>
              <a:rPr lang="en-US" sz="3200" dirty="0" smtClean="0"/>
              <a:t>is an input from the user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 by </a:t>
            </a:r>
            <a:r>
              <a:rPr lang="en-US" dirty="0" smtClean="0"/>
              <a:t>Name – Problem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3657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66" y="4313772"/>
            <a:ext cx="4507622" cy="1014767"/>
          </a:xfrm>
          <a:prstGeom prst="wedgeRoundRectCallout">
            <a:avLst>
              <a:gd name="adj1" fmla="val -58387"/>
              <a:gd name="adj2" fmla="val -40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cursor stays on the same row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942" y="6109578"/>
            <a:ext cx="1180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https://judge.softuni.bg/Contests/852/Variables-Data-Types-Expressions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text and a number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Concatenating text and a </a:t>
            </a:r>
            <a:r>
              <a:rPr lang="en-US" dirty="0" smtClean="0"/>
              <a:t>number (operator</a:t>
            </a:r>
            <a:r>
              <a:rPr lang="bg-BG" dirty="0" smtClean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1905000"/>
            <a:ext cx="4507622" cy="745128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7212" y="36746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457358" y="5828676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123321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Adding numbers (operator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Removing numbers (operator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operations:</a:t>
            </a:r>
            <a:r>
              <a:rPr lang="bg-BG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1813" y="280981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Multiplying numbers (operator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Dividing</a:t>
            </a:r>
            <a:r>
              <a:rPr lang="bg-BG" dirty="0" smtClean="0"/>
              <a:t> </a:t>
            </a:r>
            <a:r>
              <a:rPr lang="en-US" dirty="0" smtClean="0"/>
              <a:t>numbers (operator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operations: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1932102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2510" y="279225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170" y="4739993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fractional part is cut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83170" y="5191425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fractional division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83169" y="5646888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dividing by zero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739774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312" y="5183984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Fractional result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dividing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integers</a:t>
            </a:r>
            <a:r>
              <a:rPr lang="en-US" dirty="0" smtClean="0"/>
              <a:t> the result is also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bg-BG" dirty="0" smtClean="0"/>
              <a:t>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When dividing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 </a:t>
            </a:r>
            <a:r>
              <a:rPr lang="en-US" dirty="0" smtClean="0"/>
              <a:t>numbers the result is also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 </a:t>
            </a:r>
            <a:r>
              <a:rPr lang="en-US" dirty="0" smtClean="0"/>
              <a:t>number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numbers – features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2012" y="2398693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result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42012" y="282709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dividing by zero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27812" y="6017828"/>
            <a:ext cx="3142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27812" y="559039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 animBg="1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expressions to calculate a result:</a:t>
            </a:r>
            <a:endParaRPr lang="bg-BG" dirty="0" smtClean="0"/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Calculating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trapezoid area</a:t>
            </a:r>
            <a:r>
              <a:rPr lang="en-US" dirty="0" smtClean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942" y="6109578"/>
            <a:ext cx="1180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https://judge.softuni.bg/Contests/852/Variables-Data-Types-Expressions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en-US" dirty="0" smtClean="0"/>
              <a:t>Tasks with simple calculations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Work live in class </a:t>
            </a:r>
            <a:r>
              <a:rPr lang="bg-BG" dirty="0" smtClean="0"/>
              <a:t>(</a:t>
            </a:r>
            <a:r>
              <a:rPr lang="en-US" noProof="1" smtClean="0"/>
              <a:t>lab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894384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859">
            <a:off x="3403220" y="3024967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2581">
            <a:off x="5582037" y="1704870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7511" y="5011982"/>
            <a:ext cx="10363200" cy="820600"/>
          </a:xfrm>
        </p:spPr>
        <p:txBody>
          <a:bodyPr/>
          <a:lstStyle/>
          <a:p>
            <a:r>
              <a:rPr lang="en-US" dirty="0" smtClean="0"/>
              <a:t>Writing to the Console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Formatting the output</a:t>
            </a:r>
            <a:endParaRPr lang="en-US" dirty="0"/>
          </a:p>
        </p:txBody>
      </p:sp>
      <p:pic>
        <p:nvPicPr>
          <p:cNvPr id="9" name="Picture 8" descr="http://softuni.bg" title="SoftUni Code Wizard">
            <a:extLst>
              <a:ext uri="{FF2B5EF4-FFF2-40B4-BE49-F238E27FC236}">
                <a16:creationId xmlns:a16="http://schemas.microsoft.com/office/drawing/2014/main" id="{210C7B0B-0195-4185-BE61-084D7462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2012" y="2252373"/>
            <a:ext cx="2514598" cy="2759609"/>
          </a:xfrm>
          <a:prstGeom prst="rect">
            <a:avLst/>
          </a:prstGeom>
        </p:spPr>
      </p:pic>
      <p:pic>
        <p:nvPicPr>
          <p:cNvPr id="10" name="Picture 9" descr="http://softuni.bg" title="SoftUni Code Wizard">
            <a:extLst>
              <a:ext uri="{FF2B5EF4-FFF2-40B4-BE49-F238E27FC236}">
                <a16:creationId xmlns:a16="http://schemas.microsoft.com/office/drawing/2014/main" id="{A006F017-44D7-408E-881F-9ABBC401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157657"/>
            <a:ext cx="2515911" cy="2761049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F1322732-37FA-4B1D-A0BF-E5075E2C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1" y="1643435"/>
            <a:ext cx="2133601" cy="787781"/>
          </a:xfrm>
          <a:prstGeom prst="wedgeRoundRectCallout">
            <a:avLst>
              <a:gd name="adj1" fmla="val -60344"/>
              <a:gd name="adj2" fmla="val 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016B4F3-F8CF-4F99-9C37-71DA2175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290" y="2804208"/>
            <a:ext cx="1885722" cy="827970"/>
          </a:xfrm>
          <a:prstGeom prst="wedgeRoundRectCallout">
            <a:avLst>
              <a:gd name="adj1" fmla="val 64021"/>
              <a:gd name="adj2" fmla="val -49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${…}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we write to the console we can concatenate text using the placeholders: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text and numbers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4012" y="3886200"/>
            <a:ext cx="5404512" cy="937287"/>
          </a:xfrm>
          <a:prstGeom prst="wedgeRoundRectCallout">
            <a:avLst>
              <a:gd name="adj1" fmla="val -72926"/>
              <a:gd name="adj2" fmla="val 566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swapped for the third argument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42" y="6109578"/>
            <a:ext cx="1180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https://judge.softuni.bg/Contests/852/Variables-Data-Types-Expressions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we write to the console we can concatenate text using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interpolation: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text and </a:t>
            </a:r>
            <a:r>
              <a:rPr lang="en-US" dirty="0" smtClean="0"/>
              <a:t>numbers </a:t>
            </a:r>
            <a:r>
              <a:rPr lang="bg-BG" dirty="0" smtClean="0"/>
              <a:t>(2)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{firstName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{lastName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4808" y="3915516"/>
            <a:ext cx="5204849" cy="861087"/>
          </a:xfrm>
          <a:prstGeom prst="wedgeRoundRectCallout">
            <a:avLst>
              <a:gd name="adj1" fmla="val -37961"/>
              <a:gd name="adj2" fmla="val 62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${…}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swapped with the value of the variable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lastName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42" y="6109578"/>
            <a:ext cx="1180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https://judge.softuni.bg/Contests/852/Variables-Data-Types-Expressions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round off floating point numbers</a:t>
            </a:r>
            <a:endParaRPr lang="en-US" dirty="0"/>
          </a:p>
          <a:p>
            <a:pPr lvl="1"/>
            <a:r>
              <a:rPr lang="en-US" dirty="0" smtClean="0"/>
              <a:t>Rounding off to the first biggest integer number</a:t>
            </a:r>
            <a:r>
              <a:rPr lang="bg-BG" dirty="0" smtClean="0"/>
              <a:t>:</a:t>
            </a:r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Rounding off to the first </a:t>
            </a:r>
            <a:r>
              <a:rPr lang="en-US" dirty="0" smtClean="0"/>
              <a:t>smaller </a:t>
            </a:r>
            <a:r>
              <a:rPr lang="en-US" dirty="0"/>
              <a:t>integer number </a:t>
            </a:r>
            <a:r>
              <a:rPr lang="bg-BG" dirty="0" smtClean="0"/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Rounding off to the closest number: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  <a:r>
              <a:rPr lang="bg-BG" dirty="0" smtClean="0"/>
              <a:t> </a:t>
            </a:r>
            <a:r>
              <a:rPr lang="en-US" dirty="0" smtClean="0"/>
              <a:t>off floating point numbers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301" y="4370997"/>
            <a:ext cx="4495799" cy="810600"/>
          </a:xfrm>
          <a:prstGeom prst="wedgeRoundRectCallout">
            <a:avLst>
              <a:gd name="adj1" fmla="val -43233"/>
              <a:gd name="adj2" fmla="val 814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of numbers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the decimal separator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en-US" dirty="0" smtClean="0"/>
              <a:t>Areas and perimeters of figures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en-US" dirty="0" smtClean="0"/>
              <a:t>Work live in class </a:t>
            </a:r>
            <a:r>
              <a:rPr lang="bg-BG" dirty="0" smtClean="0"/>
              <a:t>(</a:t>
            </a:r>
            <a:r>
              <a:rPr lang="en-US" noProof="1" smtClean="0"/>
              <a:t>lab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02" y="22860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371579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Variables and data types</a:t>
            </a:r>
            <a:endParaRPr lang="bg-B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Reading user input from the console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operations</a:t>
            </a:r>
          </a:p>
          <a:p>
            <a:pPr marL="723900" lvl="1" indent="-368300"/>
            <a:r>
              <a:rPr lang="en-US" dirty="0" smtClean="0"/>
              <a:t>With text</a:t>
            </a:r>
            <a:endParaRPr lang="bg-BG" dirty="0" smtClean="0"/>
          </a:p>
          <a:p>
            <a:pPr marL="723900" lvl="1" indent="-368300"/>
            <a:r>
              <a:rPr lang="en-US" dirty="0" smtClean="0"/>
              <a:t>With numbers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Writing to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receives the radius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of a circle and calculates its area and perimeter.</a:t>
            </a:r>
            <a:endParaRPr lang="bg-BG" dirty="0" smtClean="0"/>
          </a:p>
          <a:p>
            <a:pPr lvl="1"/>
            <a:r>
              <a:rPr lang="en-US" dirty="0" smtClean="0"/>
              <a:t>Area</a:t>
            </a:r>
            <a:r>
              <a:rPr lang="bg-BG" dirty="0" smtClean="0"/>
              <a:t> </a:t>
            </a:r>
            <a:r>
              <a:rPr lang="bg-BG" dirty="0"/>
              <a:t>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en-US" dirty="0" smtClean="0"/>
              <a:t>Perimeter</a:t>
            </a:r>
            <a:r>
              <a:rPr lang="bg-BG" dirty="0" smtClean="0"/>
              <a:t>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Perimeter and are of a circle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1148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Rectangle</a:t>
            </a:r>
            <a:r>
              <a:rPr lang="bg-BG" sz="3200" dirty="0" smtClean="0"/>
              <a:t> </a:t>
            </a:r>
            <a:r>
              <a:rPr lang="en-US" sz="3200" dirty="0" smtClean="0"/>
              <a:t>is given with its coordinates</a:t>
            </a:r>
            <a:br>
              <a:rPr lang="en-US" sz="3200" dirty="0" smtClean="0"/>
            </a:br>
            <a:r>
              <a:rPr lang="en-US" sz="3200" dirty="0" smtClean="0"/>
              <a:t>of two of its opposite</a:t>
            </a:r>
            <a:r>
              <a:rPr lang="bg-BG" sz="3200" dirty="0" smtClean="0"/>
              <a:t> </a:t>
            </a:r>
            <a:r>
              <a:rPr lang="en-US" sz="3200" dirty="0" smtClean="0"/>
              <a:t>corners</a:t>
            </a:r>
          </a:p>
          <a:p>
            <a:pPr lvl="1"/>
            <a:r>
              <a:rPr lang="en-US" sz="3000" dirty="0" smtClean="0"/>
              <a:t>Calculate 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area </a:t>
            </a:r>
            <a:r>
              <a:rPr lang="en-US" sz="3000" dirty="0" smtClean="0"/>
              <a:t>and the</a:t>
            </a:r>
            <a:r>
              <a:rPr lang="bg-BG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perimeter</a:t>
            </a:r>
            <a:r>
              <a:rPr lang="en-US" sz="3000" dirty="0" smtClean="0"/>
              <a:t> of the rectangle.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Area of a rectangle </a:t>
            </a:r>
            <a:r>
              <a:rPr lang="bg-BG" sz="3700" dirty="0" smtClean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Area of a rectangle </a:t>
            </a:r>
            <a:r>
              <a:rPr lang="bg-BG" sz="3700" dirty="0" smtClean="0"/>
              <a:t>– </a:t>
            </a:r>
            <a:r>
              <a:rPr lang="en-US" sz="3700" dirty="0" smtClean="0"/>
              <a:t>solution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752600"/>
            <a:ext cx="10944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942" y="6109578"/>
            <a:ext cx="1180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https://judge.softuni.bg/Contests/852/Variables-Data-Types-Expressions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text</a:t>
            </a:r>
          </a:p>
          <a:p>
            <a:endParaRPr lang="bg-BG" sz="3200" dirty="0" smtClean="0"/>
          </a:p>
          <a:p>
            <a:r>
              <a:rPr lang="en-US" sz="3200" dirty="0" smtClean="0"/>
              <a:t>Reading an integer</a:t>
            </a:r>
            <a:endParaRPr lang="bg-BG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Calculating numbers</a:t>
            </a:r>
            <a:r>
              <a:rPr lang="bg-BG" sz="3200" dirty="0" smtClean="0"/>
              <a:t>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en-US" sz="3200" dirty="0" smtClean="0"/>
              <a:t>Formatting an output with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placeholders/interpolation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data types and expressions</a:t>
            </a:r>
          </a:p>
        </p:txBody>
      </p:sp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5"/>
          </p:cNvPr>
          <p:cNvPicPr>
            <a:picLocks noChangeAspect="1"/>
          </p:cNvPicPr>
          <p:nvPr/>
        </p:nvPicPr>
        <p:blipFill rotWithShape="1">
          <a:blip r:embed="rId6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9"/>
          </p:cNvPr>
          <p:cNvPicPr>
            <a:picLocks noChangeAspect="1"/>
          </p:cNvPicPr>
          <p:nvPr/>
        </p:nvPicPr>
        <p:blipFill rotWithShape="1">
          <a:blip r:embed="rId10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1"/>
          </p:cNvPr>
          <p:cNvPicPr>
            <a:picLocks noChangeAspect="1"/>
          </p:cNvPicPr>
          <p:nvPr/>
        </p:nvPicPr>
        <p:blipFill rotWithShape="1">
          <a:blip r:embed="rId12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7"/>
          </p:cNvPr>
          <p:cNvPicPr>
            <a:picLocks noChangeAspect="1"/>
          </p:cNvPicPr>
          <p:nvPr/>
        </p:nvPicPr>
        <p:blipFill rotWithShape="1">
          <a:blip r:embed="rId18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19"/>
              </a:rPr>
              <a:t>https://softuni.bg/trainings/1764/fundamentals-of-programming-with-csharp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en-US" dirty="0" smtClean="0"/>
              <a:t>Variables and data 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0"/>
            <a:ext cx="7620000" cy="31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are machines which process data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is persisted in the computer memory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bg-BG" dirty="0" smtClean="0"/>
              <a:t>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Declaring a variable and assigning value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processing the data is again persisted in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variable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store value of a certain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Number</a:t>
            </a:r>
            <a:r>
              <a:rPr lang="bg-BG" dirty="0" smtClean="0"/>
              <a:t>, </a:t>
            </a:r>
            <a:r>
              <a:rPr lang="en-US" dirty="0" smtClean="0"/>
              <a:t>letter</a:t>
            </a:r>
            <a:r>
              <a:rPr lang="bg-BG" dirty="0" smtClean="0"/>
              <a:t>, </a:t>
            </a:r>
            <a:r>
              <a:rPr lang="en-US" dirty="0" smtClean="0"/>
              <a:t>text </a:t>
            </a:r>
            <a:r>
              <a:rPr lang="bg-BG" dirty="0" smtClean="0"/>
              <a:t>(</a:t>
            </a:r>
            <a:r>
              <a:rPr lang="en-US" dirty="0" smtClean="0"/>
              <a:t>string</a:t>
            </a:r>
            <a:r>
              <a:rPr lang="bg-BG" dirty="0" smtClean="0"/>
              <a:t>), </a:t>
            </a:r>
            <a:r>
              <a:rPr lang="en-US" dirty="0" smtClean="0"/>
              <a:t>date</a:t>
            </a:r>
            <a:r>
              <a:rPr lang="bg-BG" dirty="0" smtClean="0"/>
              <a:t>, </a:t>
            </a:r>
            <a:r>
              <a:rPr lang="en-US" dirty="0" smtClean="0"/>
              <a:t>color</a:t>
            </a:r>
            <a:r>
              <a:rPr lang="bg-BG" dirty="0" smtClean="0"/>
              <a:t>, </a:t>
            </a:r>
            <a:r>
              <a:rPr lang="en-US" dirty="0" smtClean="0"/>
              <a:t>picture</a:t>
            </a:r>
            <a:r>
              <a:rPr lang="bg-BG" dirty="0" smtClean="0"/>
              <a:t>, </a:t>
            </a:r>
            <a:r>
              <a:rPr lang="en-US" dirty="0" smtClean="0"/>
              <a:t>list</a:t>
            </a:r>
            <a:r>
              <a:rPr lang="bg-BG" dirty="0" smtClean="0"/>
              <a:t>, …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types </a:t>
            </a:r>
            <a:r>
              <a:rPr lang="en-US" dirty="0" smtClean="0"/>
              <a:t>– examples: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nt 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d</a:t>
            </a:r>
            <a:r>
              <a:rPr lang="en-US" dirty="0" smtClean="0"/>
              <a:t>ouble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 number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c</a:t>
            </a:r>
            <a:r>
              <a:rPr lang="en-US" dirty="0" smtClean="0"/>
              <a:t>har 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symbol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en-US" dirty="0" smtClean="0"/>
              <a:t>DateTime</a:t>
            </a:r>
            <a:r>
              <a:rPr lang="bg-BG" dirty="0" smtClean="0"/>
              <a:t> -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signed 8-bit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unsigned 8-bit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signed 16-bit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unsigned 16-bit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signed 32-bit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unsigned 32-bit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signed 64-bit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unsigned 64-bit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18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58824" y="4114800"/>
            <a:ext cx="1066800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small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small number (up to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large number (up to 4.3 billions)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very big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18.4*10^18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4" y="2265342"/>
            <a:ext cx="8610600" cy="10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7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</a:t>
            </a:r>
            <a:r>
              <a:rPr lang="en-US" dirty="0"/>
              <a:t>(minimal and maximal value)</a:t>
            </a:r>
          </a:p>
          <a:p>
            <a:r>
              <a:rPr lang="en-US" dirty="0"/>
              <a:t>Integers could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incorrect 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28816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88411" y="28816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97811" y="42221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895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2017</Words>
  <Application>Microsoft Office PowerPoint</Application>
  <PresentationFormat>Custom</PresentationFormat>
  <Paragraphs>382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Variables, data types and expressions</vt:lpstr>
      <vt:lpstr>Have a Question?</vt:lpstr>
      <vt:lpstr>Content</vt:lpstr>
      <vt:lpstr>Variables and data types</vt:lpstr>
      <vt:lpstr>Variables</vt:lpstr>
      <vt:lpstr>Data types</vt:lpstr>
      <vt:lpstr>Integer Types</vt:lpstr>
      <vt:lpstr>Centuries – Example</vt:lpstr>
      <vt:lpstr>Beware of Integer Overflow!</vt:lpstr>
      <vt:lpstr>Floating-Point Numbers</vt:lpstr>
      <vt:lpstr>Decimal Floating-Point Type</vt:lpstr>
      <vt:lpstr>Reading user input</vt:lpstr>
      <vt:lpstr>Reading from the Console</vt:lpstr>
      <vt:lpstr>Reading from the Console (2)</vt:lpstr>
      <vt:lpstr>Reading an integer</vt:lpstr>
      <vt:lpstr>Reading a floating point number</vt:lpstr>
      <vt:lpstr>Simple operations</vt:lpstr>
      <vt:lpstr>Greeting by Name – Problem</vt:lpstr>
      <vt:lpstr>Concatenating text and a number</vt:lpstr>
      <vt:lpstr>Arithmetic operations: + and -</vt:lpstr>
      <vt:lpstr>Arithmetic operations: * and /</vt:lpstr>
      <vt:lpstr>Dividing numbers – features</vt:lpstr>
      <vt:lpstr>Expressions</vt:lpstr>
      <vt:lpstr>Tasks with simple calculations</vt:lpstr>
      <vt:lpstr>Writing to the Console</vt:lpstr>
      <vt:lpstr>Concatenating text and numbers</vt:lpstr>
      <vt:lpstr>Concatenating text and numbers (2)</vt:lpstr>
      <vt:lpstr>Rounding off floating point numbers</vt:lpstr>
      <vt:lpstr>Areas and perimeters of figures</vt:lpstr>
      <vt:lpstr>Perimeter and are of a circle</vt:lpstr>
      <vt:lpstr>Area of a rectangle – example</vt:lpstr>
      <vt:lpstr>Area of a rectangle – solution</vt:lpstr>
      <vt:lpstr>Summary</vt:lpstr>
      <vt:lpstr>Variables, data types and expressions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2017-11-23T15:37:49Z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