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512" r:id="rId11"/>
    <p:sldId id="513" r:id="rId12"/>
    <p:sldId id="514" r:id="rId13"/>
    <p:sldId id="515" r:id="rId14"/>
    <p:sldId id="486" r:id="rId15"/>
    <p:sldId id="487" r:id="rId16"/>
    <p:sldId id="488" r:id="rId17"/>
    <p:sldId id="489" r:id="rId18"/>
    <p:sldId id="490" r:id="rId19"/>
    <p:sldId id="491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1" r:id="rId28"/>
    <p:sldId id="464" r:id="rId29"/>
    <p:sldId id="416" r:id="rId30"/>
    <p:sldId id="400" r:id="rId31"/>
    <p:sldId id="39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470"/>
            <p14:sldId id="471"/>
          </p14:sldIdLst>
        </p14:section>
        <p14:section name="Storing Data in a Class" id="{C871C8CF-7BE3-4E0A-953A-D2B7BC397FF6}">
          <p14:sldIdLst>
            <p14:sldId id="512"/>
            <p14:sldId id="513"/>
            <p14:sldId id="514"/>
            <p14:sldId id="515"/>
          </p14:sldIdLst>
        </p14:section>
        <p14:section name="Defining Simple Classes" id="{2B93D077-59AB-4B48-8A44-EADB41A8C7C0}">
          <p14:sldIdLst>
            <p14:sldId id="486"/>
            <p14:sldId id="487"/>
            <p14:sldId id="488"/>
            <p14:sldId id="489"/>
            <p14:sldId id="490"/>
            <p14:sldId id="491"/>
            <p14:sldId id="503"/>
            <p14:sldId id="504"/>
            <p14:sldId id="505"/>
            <p14:sldId id="506"/>
          </p14:sldIdLst>
        </p14:section>
        <p14:section name="Constructors" id="{7E486E51-F20C-4362-9700-A276A4EA5691}">
          <p14:sldIdLst>
            <p14:sldId id="507"/>
            <p14:sldId id="508"/>
            <p14:sldId id="509"/>
            <p14:sldId id="511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93" d="100"/>
          <a:sy n="93" d="100"/>
        </p:scale>
        <p:origin x="20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5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21-Dec-17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21-Dec-17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3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909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3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21-Dec-17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40802" y="3378708"/>
            <a:ext cx="2945976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 of Programming with C#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652A2B-3467-4C59-8AB3-7B08BF1FAC42}"/>
              </a:ext>
            </a:extLst>
          </p:cNvPr>
          <p:cNvGrpSpPr/>
          <p:nvPr/>
        </p:nvGrpSpPr>
        <p:grpSpPr>
          <a:xfrm>
            <a:off x="6780212" y="3807410"/>
            <a:ext cx="5040243" cy="2491578"/>
            <a:chOff x="6457043" y="3921617"/>
            <a:chExt cx="5040243" cy="2491578"/>
          </a:xfrm>
        </p:grpSpPr>
        <p:pic>
          <p:nvPicPr>
            <p:cNvPr id="19" name="Picture 4" descr="C:\Documents\Courses\OOP\OOP Images\bb.png">
              <a:extLst>
                <a:ext uri="{FF2B5EF4-FFF2-40B4-BE49-F238E27FC236}">
                  <a16:creationId xmlns:a16="http://schemas.microsoft.com/office/drawing/2014/main" id="{CB66B8F5-F373-4947-8B8A-0C691CD04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62B4B-363D-4B27-A9A5-E5E9CF8EA5AB}"/>
                </a:ext>
              </a:extLst>
            </p:cNvPr>
            <p:cNvSpPr/>
            <p:nvPr/>
          </p:nvSpPr>
          <p:spPr>
            <a:xfrm>
              <a:off x="7202705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F6F857-9967-4814-9D95-298179B9D6F6}"/>
                </a:ext>
              </a:extLst>
            </p:cNvPr>
            <p:cNvSpPr/>
            <p:nvPr/>
          </p:nvSpPr>
          <p:spPr>
            <a:xfrm>
              <a:off x="7875058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3CA24-7783-47ED-86C2-19A726F27FD4}"/>
                </a:ext>
              </a:extLst>
            </p:cNvPr>
            <p:cNvSpPr/>
            <p:nvPr/>
          </p:nvSpPr>
          <p:spPr>
            <a:xfrm>
              <a:off x="7528491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25" name="Picture 3" descr="C:\Documents\Courses\OOP\OOP Images\objects.png">
              <a:extLst>
                <a:ext uri="{FF2B5EF4-FFF2-40B4-BE49-F238E27FC236}">
                  <a16:creationId xmlns:a16="http://schemas.microsoft.com/office/drawing/2014/main" id="{C9495670-7452-45EF-BC1A-F110A5904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12071E-B5B0-46E3-951C-DAE72D934C52}"/>
                </a:ext>
              </a:extLst>
            </p:cNvPr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26622F-61F3-4CCB-8C66-AEC55E12CE99}"/>
                </a:ext>
              </a:extLst>
            </p:cNvPr>
            <p:cNvSpPr/>
            <p:nvPr/>
          </p:nvSpPr>
          <p:spPr>
            <a:xfrm>
              <a:off x="10797458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C6586B-9CF7-44AA-9817-C1DB3970297D}"/>
                </a:ext>
              </a:extLst>
            </p:cNvPr>
            <p:cNvSpPr/>
            <p:nvPr/>
          </p:nvSpPr>
          <p:spPr>
            <a:xfrm>
              <a:off x="1026677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 smtClean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 smtClean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 smtClean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32581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 smtClean="0"/>
              <a:t>Access modifiers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smtClean="0"/>
              <a:t>int sides;</a:t>
            </a:r>
          </a:p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 smtClean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Roll() { … }</a:t>
            </a:r>
            <a:endParaRPr lang="en-US" sz="4000" dirty="0"/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</a:t>
            </a:r>
            <a:r>
              <a:rPr lang="en-US" sz="2800" dirty="0" smtClean="0">
                <a:solidFill>
                  <a:schemeClr val="tx2"/>
                </a:solidFill>
              </a:rPr>
              <a:t>int sides;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set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this.sides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3059000"/>
            <a:ext cx="2827789" cy="990600"/>
          </a:xfrm>
          <a:prstGeom prst="wedgeRoundRectCallout">
            <a:avLst>
              <a:gd name="adj1" fmla="val -151489"/>
              <a:gd name="adj2" fmla="val 62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04990" y="5458367"/>
            <a:ext cx="2545245" cy="990600"/>
          </a:xfrm>
          <a:prstGeom prst="wedgeRoundRectCallout">
            <a:avLst>
              <a:gd name="adj1" fmla="val -61264"/>
              <a:gd name="adj2" fmla="val -960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92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690728"/>
            <a:ext cx="8938472" cy="719034"/>
          </a:xfrm>
        </p:spPr>
        <p:txBody>
          <a:bodyPr/>
          <a:lstStyle/>
          <a:p>
            <a:r>
              <a:rPr lang="en-US" dirty="0"/>
              <a:t>Bundling Fields Together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11233"/>
            <a:ext cx="2590800" cy="316076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1439808"/>
            <a:ext cx="3048000" cy="2857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classes hold a few fields of data,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064156"/>
            <a:ext cx="1069377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 Point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sz="3000" dirty="0"/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Point()</a:t>
            </a:r>
            <a:r>
              <a:rPr lang="en-US" sz="3000" dirty="0"/>
              <a:t> { X = 5, Y = 7 };</a:t>
            </a:r>
          </a:p>
          <a:p>
            <a:r>
              <a:rPr lang="en-US" sz="3000" dirty="0"/>
              <a:t>Console.WriteLine("Point({0}, {1})",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29786" y="1785765"/>
            <a:ext cx="2044370" cy="542811"/>
          </a:xfrm>
          <a:prstGeom prst="wedgeRoundRectCallout">
            <a:avLst>
              <a:gd name="adj1" fmla="val -66779"/>
              <a:gd name="adj2" fmla="val 49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04629" y="4181763"/>
            <a:ext cx="3571875" cy="1024129"/>
          </a:xfrm>
          <a:prstGeom prst="wedgeRoundRectCallout">
            <a:avLst>
              <a:gd name="adj1" fmla="val -65734"/>
              <a:gd name="adj2" fmla="val 63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Creating </a:t>
            </a:r>
            <a:r>
              <a:rPr lang="bg-BG" sz="2800" dirty="0">
                <a:solidFill>
                  <a:srgbClr val="FFFFFF"/>
                </a:solidFill>
              </a:rPr>
              <a:t>а </a:t>
            </a:r>
            <a:r>
              <a:rPr lang="en-US" sz="2800" dirty="0">
                <a:solidFill>
                  <a:srgbClr val="FFFFFF"/>
                </a:solidFill>
              </a:rPr>
              <a:t>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of 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62" y="2290476"/>
            <a:ext cx="2301545" cy="2157699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84284" y="1889620"/>
            <a:ext cx="2847975" cy="1082180"/>
          </a:xfrm>
          <a:prstGeom prst="wedgeRoundRectCallout">
            <a:avLst>
              <a:gd name="adj1" fmla="val -65257"/>
              <a:gd name="adj2" fmla="val 5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2800" dirty="0">
                <a:solidFill>
                  <a:srgbClr val="FFFFFF"/>
                </a:solidFill>
              </a:rPr>
              <a:t> (hold class data)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double CalcDistance(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p1,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p2)</a:t>
            </a:r>
          </a:p>
          <a:p>
            <a:r>
              <a:rPr lang="en-US" sz="3000" dirty="0"/>
              <a:t>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23211" y="4953000"/>
            <a:ext cx="113861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11.402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512" y="1143000"/>
            <a:ext cx="10541378" cy="4840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Reads both points separately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  Point p1 = ReadPoint();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dirty="0"/>
              <a:t>   Point p2 = ReadPoint();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double distance = CalcDistance(p1, p2);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Console.WriteLine("Distance: {0:f3}", distance);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512" y="914400"/>
            <a:ext cx="1054137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static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500" dirty="0"/>
              <a:t>()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int[] pointInfo = Console.ReadLine().Split()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.Select(int.Parse).ToArray();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500" dirty="0"/>
              <a:t>  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 = new Point();</a:t>
            </a: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point.X</a:t>
            </a:r>
            <a:r>
              <a:rPr lang="en-US" sz="2500" dirty="0"/>
              <a:t> = pointInfo[0];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point.Y</a:t>
            </a:r>
            <a:r>
              <a:rPr lang="en-US" sz="2500" dirty="0"/>
              <a:t> = pointInfo[1];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500" dirty="0"/>
              <a:t>static double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CalcDistance</a:t>
            </a:r>
            <a:r>
              <a:rPr lang="en-US" sz="2500" dirty="0"/>
              <a:t>(Point p1, Point p2)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 deltaX = p2.X - p1.X;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int deltaY = p2.Y - p1.Y;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Math.Sqrt(deltaX * deltaX + deltaY * deltaY)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2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Sale</a:t>
            </a:r>
            <a:r>
              <a:rPr lang="en-US" dirty="0"/>
              <a:t> holding the following data: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quantity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sales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sales by town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000" y="3124200"/>
            <a:ext cx="4821212" cy="28661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beer 1.20 160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chocolate 2.35 86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coffee 0.40 853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apple 0.86 75.44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beer 1.10 88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5616" y="4495800"/>
            <a:ext cx="3651196" cy="14945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-&gt; 96.80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-&gt; 533.20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-&gt; 266.98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5599" y="505255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124200"/>
            <a:ext cx="2816198" cy="1065862"/>
          </a:xfrm>
          <a:prstGeom prst="wedgeRoundRectCallout">
            <a:avLst>
              <a:gd name="adj1" fmla="val -66816"/>
              <a:gd name="adj2" fmla="val 649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Order the results by town 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B66A297-0BAB-44B0-87E6-5A64C0451B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41485"/>
                  </p:ext>
                </p:extLst>
              </p:nvPr>
            </p:nvGraphicFramePr>
            <p:xfrm>
              <a:off x="836612" y="1304548"/>
              <a:ext cx="3961368" cy="2228850"/>
            </p:xfrm>
            <a:graphic>
              <a:graphicData uri="http://schemas.microsoft.com/office/powerpoint/2016/slidezoom">
                <pslz:sldZm>
                  <pslz:sldZmObj sldId="467" cId="1046028847">
                    <pslz:zmPr id="{3793E1DC-FA6C-4C53-B2C1-546592D3926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" action="ppaction://noaction"/>
                <a:extLst>
                  <a:ext uri="{FF2B5EF4-FFF2-40B4-BE49-F238E27FC236}">
                    <a16:creationId xmlns:a16="http://schemas.microsoft.com/office/drawing/2014/main" id="{DB66A297-0BAB-44B0-87E6-5A64C0451B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2" y="1304548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6410EB1-2F51-4616-80C3-BA29628721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6048441"/>
                  </p:ext>
                </p:extLst>
              </p:nvPr>
            </p:nvGraphicFramePr>
            <p:xfrm>
              <a:off x="7389812" y="3914775"/>
              <a:ext cx="3961368" cy="2228850"/>
            </p:xfrm>
            <a:graphic>
              <a:graphicData uri="http://schemas.microsoft.com/office/powerpoint/2016/slidezoom">
                <pslz:sldZm>
                  <pslz:sldZmObj sldId="486" cId="2063357281">
                    <pslz:zmPr id="{A27103AE-D9A9-45C6-81A2-10959BE7CC5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96410EB1-2F51-4616-80C3-BA29628721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9812" y="3914775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834" y="1044720"/>
            <a:ext cx="10877156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class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Sale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string Town { get; set; }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add the other fields …</a:t>
            </a:r>
          </a:p>
          <a:p>
            <a:r>
              <a:rPr lang="en-US" sz="2600" dirty="0"/>
              <a:t>  public decimal Quantity { get; set; }</a:t>
            </a:r>
          </a:p>
          <a:p>
            <a:r>
              <a:rPr lang="en-US" sz="26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static Sale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ReadSale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string[] items = Console.ReadLine().Split();</a:t>
            </a:r>
          </a:p>
          <a:p>
            <a:r>
              <a:rPr lang="en-US" sz="2600" dirty="0"/>
              <a:t>  return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Sale</a:t>
            </a:r>
            <a:r>
              <a:rPr lang="en-US" sz="2600" dirty="0"/>
              <a:t>() {</a:t>
            </a:r>
          </a:p>
          <a:p>
            <a:r>
              <a:rPr lang="en-US" sz="2600" dirty="0"/>
              <a:t>    Town = items[0],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600" dirty="0"/>
              <a:t>, Quantity = decimal.Parse(items[3])</a:t>
            </a:r>
          </a:p>
          <a:p>
            <a:r>
              <a:rPr lang="en-US" sz="2600" dirty="0"/>
              <a:t>  };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7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2" y="1100136"/>
            <a:ext cx="10944000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static Sale[]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ReadSales</a:t>
            </a:r>
            <a:r>
              <a:rPr lang="en-US" dirty="0"/>
              <a:t>()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int n = int.Parse(Console.ReadLine());</a:t>
            </a:r>
          </a:p>
          <a:p>
            <a:pPr>
              <a:lnSpc>
                <a:spcPct val="95000"/>
              </a:lnSpc>
            </a:pPr>
            <a:r>
              <a:rPr lang="en-US" dirty="0"/>
              <a:t>  Sale[] sales = new Sale[n];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TODO: read the sales …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</a:p>
          <a:p>
            <a:pPr>
              <a:lnSpc>
                <a:spcPct val="95000"/>
              </a:lnSpc>
            </a:pPr>
            <a:r>
              <a:rPr lang="en-US" dirty="0"/>
              <a:t>…</a:t>
            </a:r>
          </a:p>
          <a:p>
            <a:pPr>
              <a:lnSpc>
                <a:spcPct val="95000"/>
              </a:lnSpc>
            </a:pPr>
            <a:r>
              <a:rPr lang="en-US" dirty="0"/>
              <a:t>Sale[] sales = ReadSales();</a:t>
            </a:r>
          </a:p>
          <a:p>
            <a:pPr>
              <a:lnSpc>
                <a:spcPct val="95000"/>
              </a:lnSpc>
            </a:pPr>
            <a:r>
              <a:rPr lang="en-US" dirty="0"/>
              <a:t>var towns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s.Town).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dirty="0"/>
              <a:t>().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dirty="0"/>
              <a:t>(t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t);</a:t>
            </a:r>
          </a:p>
          <a:p>
            <a:pPr>
              <a:lnSpc>
                <a:spcPct val="95000"/>
              </a:lnSpc>
            </a:pPr>
            <a:r>
              <a:rPr lang="en-US" dirty="0"/>
              <a:t>foreach (string town in towns)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var salesByTown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dirty="0"/>
              <a:t>(s =&gt; s.Town == town)</a:t>
            </a:r>
          </a:p>
          <a:p>
            <a:pPr>
              <a:lnSpc>
                <a:spcPct val="95000"/>
              </a:lnSpc>
            </a:pPr>
            <a:r>
              <a:rPr lang="en-US" dirty="0"/>
              <a:t>    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 =&gt; s.Price * s.Quantity);</a:t>
            </a:r>
          </a:p>
          <a:p>
            <a:pPr>
              <a:lnSpc>
                <a:spcPct val="95000"/>
              </a:lnSpc>
            </a:pPr>
            <a:r>
              <a:rPr lang="en-US" dirty="0"/>
              <a:t>  Console.WriteLine("{0} -&gt; {1:f2}", town, salesByTown.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());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  <a:endParaRPr 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99187" y="2362200"/>
            <a:ext cx="4953000" cy="1447800"/>
          </a:xfrm>
          <a:prstGeom prst="wedgeRoundRectCallout">
            <a:avLst>
              <a:gd name="adj1" fmla="val -62806"/>
              <a:gd name="adj2" fmla="val 58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you make this faster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&lt;string,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decimal&gt;</a:t>
            </a:r>
            <a:r>
              <a:rPr lang="en-US" sz="2800" noProof="1">
                <a:solidFill>
                  <a:srgbClr val="FFFFFF"/>
                </a:solidFill>
              </a:rPr>
              <a:t>?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1426489"/>
            <a:ext cx="3352800" cy="314325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2" y="712046"/>
            <a:ext cx="2667000" cy="409686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8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public class Dice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private int sides;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</a:t>
            </a:r>
            <a:r>
              <a:rPr lang="en-US" sz="3200" dirty="0">
                <a:solidFill>
                  <a:schemeClr val="tx2"/>
                </a:solidFill>
              </a:rPr>
              <a:t>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75212" y="3410325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Overriding</a:t>
            </a:r>
            <a:r>
              <a:rPr lang="en-US" sz="2800" noProof="1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0412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public class Dice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private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4" y="4369743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2590800"/>
            <a:ext cx="3276600" cy="1051947"/>
          </a:xfrm>
          <a:prstGeom prst="wedgeRoundRectCallout">
            <a:avLst>
              <a:gd name="adj1" fmla="val -97782"/>
              <a:gd name="adj2" fmla="val 1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3297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382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05426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public class </a:t>
            </a:r>
            <a:r>
              <a:rPr lang="en-US" sz="2800" dirty="0">
                <a:solidFill>
                  <a:schemeClr val="tx2"/>
                </a:solidFill>
              </a:rPr>
              <a:t>Dice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private 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Dice()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: this (6)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 smtClean="0">
                <a:solidFill>
                  <a:schemeClr val="tx2"/>
                </a:solidFill>
              </a:rPr>
              <a:t>(int 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75212" y="2438400"/>
            <a:ext cx="3026612" cy="918284"/>
          </a:xfrm>
          <a:prstGeom prst="wedgeRoundRectCallout">
            <a:avLst>
              <a:gd name="adj1" fmla="val -87569"/>
              <a:gd name="adj2" fmla="val 596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513012" y="3618813"/>
            <a:ext cx="228600" cy="8007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000" dirty="0"/>
              <a:t> holds a set of named values</a:t>
            </a:r>
          </a:p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000" dirty="0"/>
              <a:t>define templates for object (data + actions)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Creating and using objects:</a:t>
            </a:r>
            <a:endParaRPr lang="bg-BG" sz="3000" dirty="0"/>
          </a:p>
          <a:p>
            <a:pPr>
              <a:lnSpc>
                <a:spcPct val="95000"/>
              </a:lnSpc>
            </a:pPr>
            <a:endParaRPr lang="en-US" sz="30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Defining and using classes:</a:t>
            </a:r>
            <a:endParaRPr lang="bg-BG" sz="3000" dirty="0"/>
          </a:p>
          <a:p>
            <a:pPr>
              <a:lnSpc>
                <a:spcPct val="95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35A8D1B-3300-4546-B86A-623E55318B43}"/>
              </a:ext>
            </a:extLst>
          </p:cNvPr>
          <p:cNvSpPr txBox="1">
            <a:spLocks/>
          </p:cNvSpPr>
          <p:nvPr/>
        </p:nvSpPr>
        <p:spPr>
          <a:xfrm>
            <a:off x="608012" y="2895600"/>
            <a:ext cx="730008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DateTime d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 dirty="0"/>
              <a:t> DateTime(1980, 6, 14);</a:t>
            </a:r>
          </a:p>
          <a:p>
            <a:r>
              <a:rPr lang="en-US" sz="2600" dirty="0"/>
              <a:t>Console.WriteLine(d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Year);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474E016-FA8C-4CD9-B8A9-EC0BAAB17906}"/>
              </a:ext>
            </a:extLst>
          </p:cNvPr>
          <p:cNvSpPr txBox="1">
            <a:spLocks/>
          </p:cNvSpPr>
          <p:nvPr/>
        </p:nvSpPr>
        <p:spPr>
          <a:xfrm>
            <a:off x="636756" y="4561278"/>
            <a:ext cx="55626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Point </a:t>
            </a:r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6014345-9138-4CB3-934C-8DB7AD5475CE}"/>
              </a:ext>
            </a:extLst>
          </p:cNvPr>
          <p:cNvSpPr txBox="1">
            <a:spLocks/>
          </p:cNvSpPr>
          <p:nvPr/>
        </p:nvSpPr>
        <p:spPr>
          <a:xfrm>
            <a:off x="6551612" y="4561278"/>
            <a:ext cx="533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p1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5, Y = -2 };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p2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noProof="1" smtClean="0"/>
              <a:t>(5, -2);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Programming – </a:t>
            </a:r>
            <a:br>
              <a:rPr lang="en-US" dirty="0" smtClean="0"/>
            </a:br>
            <a:r>
              <a:rPr lang="en-US" dirty="0" smtClean="0"/>
              <a:t>Objects </a:t>
            </a:r>
            <a:r>
              <a:rPr lang="en-US" dirty="0"/>
              <a:t>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123321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30869"/>
          </a:xfrm>
        </p:spPr>
        <p:txBody>
          <a:bodyPr/>
          <a:lstStyle/>
          <a:p>
            <a:r>
              <a:rPr lang="en-US" sz="3600" dirty="0"/>
              <a:t>What is an Object? What is a Class? How to Use Them?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557415"/>
            <a:ext cx="3710728" cy="2876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783078"/>
            <a:ext cx="1984674" cy="3788922"/>
          </a:xfrm>
          <a:prstGeom prst="roundRect">
            <a:avLst>
              <a:gd name="adj" fmla="val 3116"/>
            </a:avLst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2" y="1143000"/>
            <a:ext cx="2089682" cy="2538704"/>
          </a:xfrm>
          <a:prstGeom prst="roundRect">
            <a:avLst>
              <a:gd name="adj" fmla="val 5851"/>
            </a:avLst>
          </a:prstGeom>
          <a:effectLst>
            <a:softEdge rad="3175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1271" t="4971" r="62129"/>
          <a:stretch/>
        </p:blipFill>
        <p:spPr>
          <a:xfrm>
            <a:off x="9595783" y="1522225"/>
            <a:ext cx="1752600" cy="3964175"/>
          </a:xfrm>
          <a:prstGeom prst="roundRect">
            <a:avLst>
              <a:gd name="adj" fmla="val 958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4380" y="2757325"/>
            <a:ext cx="2514601" cy="1977952"/>
            <a:chOff x="9294811" y="2136848"/>
            <a:chExt cx="2133601" cy="197795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1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2505364"/>
            <a:ext cx="2424752" cy="578882"/>
          </a:xfrm>
          <a:prstGeom prst="wedgeRoundRectCallout">
            <a:avLst>
              <a:gd name="adj1" fmla="val -70343"/>
              <a:gd name="adj2" fmla="val 44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49982" y="3429000"/>
            <a:ext cx="2119952" cy="1143000"/>
          </a:xfrm>
          <a:prstGeom prst="wedgeRoundRectCallout">
            <a:avLst>
              <a:gd name="adj1" fmla="val -87113"/>
              <a:gd name="adj2" fmla="val -2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4" y="5769592"/>
            <a:ext cx="10820398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birthday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27, Month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11, 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1996 };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01802" y="4434360"/>
            <a:ext cx="3627411" cy="1091871"/>
          </a:xfrm>
          <a:prstGeom prst="wedgeRoundRectCallout">
            <a:avLst>
              <a:gd name="adj1" fmla="val -76020"/>
              <a:gd name="adj2" fmla="val 75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operator creates a new object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53441" y="2623666"/>
            <a:ext cx="488507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DateTime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2017, 6, 19);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68061" y="815026"/>
            <a:ext cx="2603389" cy="1517357"/>
          </a:xfrm>
          <a:prstGeom prst="wedgeRoundRectCallout">
            <a:avLst>
              <a:gd name="adj1" fmla="val -44332"/>
              <a:gd name="adj2" fmla="val 779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new object of type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012" y="1060125"/>
            <a:ext cx="10682400" cy="541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peterBirthday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(1996, 11, 27);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(1995, 6, 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birth date: {0:d-MMM-yyyy}",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peterBirthday);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27-Nov-1996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Console.WriteLine("Maria's birth date: 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14-Jun-1995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mariaAfter18Months = mariaBirthday.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AddMonths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(18);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after 18 months: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mariaAfter18Months);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14-Dec-1996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ageDiff = peterBirthday.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(mariaBirthday);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older than Peter by: {0} days",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ageDiff.Days);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532 days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9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737</TotalTime>
  <Words>1597</Words>
  <Application>Microsoft Office PowerPoint</Application>
  <PresentationFormat>Custom</PresentationFormat>
  <Paragraphs>363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Classes vs. Objects</vt:lpstr>
      <vt:lpstr>Objects and Classes – Example</vt:lpstr>
      <vt:lpstr>Class Data</vt:lpstr>
      <vt:lpstr>Fields</vt:lpstr>
      <vt:lpstr>Access modifiers</vt:lpstr>
      <vt:lpstr>Properties</vt:lpstr>
      <vt:lpstr>Defining Simple Classes</vt:lpstr>
      <vt:lpstr>Defining Simple Classes</vt:lpstr>
      <vt:lpstr>Problem: Distance between Points</vt:lpstr>
      <vt:lpstr>Solution: Distance between Points</vt:lpstr>
      <vt:lpstr>Solution: Distance between Points</vt:lpstr>
      <vt:lpstr>Solution: Distance between Points(2)</vt:lpstr>
      <vt:lpstr>Problem: Sales Report</vt:lpstr>
      <vt:lpstr>Solution: Sales Report</vt:lpstr>
      <vt:lpstr>Solution: Sales Report (2)</vt:lpstr>
      <vt:lpstr>Defining Simple Classes</vt:lpstr>
      <vt:lpstr>Constructors</vt:lpstr>
      <vt:lpstr>Constructors</vt:lpstr>
      <vt:lpstr>Constructors (2)</vt:lpstr>
      <vt:lpstr>Constructor Chaining</vt:lpstr>
      <vt:lpstr>Summary</vt:lpstr>
      <vt:lpstr>Fundamentals of Programming – 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Simon Radev</cp:lastModifiedBy>
  <cp:revision>146</cp:revision>
  <dcterms:created xsi:type="dcterms:W3CDTF">2014-01-02T17:00:34Z</dcterms:created>
  <dcterms:modified xsi:type="dcterms:W3CDTF">2017-12-21T14:00:06Z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