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embeddedFontLst>
    <p:embeddedFont>
      <p:font typeface="Montserrat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8CE7EE5-4D64-405B-8313-8CA44B538605}">
  <a:tblStyle styleId="{08CE7EE5-4D64-405B-8313-8CA44B53860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.fntdata"/><Relationship Id="rId22" Type="http://schemas.openxmlformats.org/officeDocument/2006/relationships/font" Target="fonts/Montserrat-boldItalic.fntdata"/><Relationship Id="rId21" Type="http://schemas.openxmlformats.org/officeDocument/2006/relationships/font" Target="fonts/Montserrat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Montserrat-regular.fntdata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9ff8da50c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9ff8da50c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917c57b14f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1917c57b14f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695de499b9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1695de499b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917c57b14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917c57b14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917c57b14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917c57b14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9c36240ba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9c36240ba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9cfa9e928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9cfa9e928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9db197b16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9db197b16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917c57b14f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917c57b14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9ff8da50cc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9ff8da50cc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9cfa9e9285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9cfa9e9285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Relationship Id="rId4" Type="http://schemas.openxmlformats.org/officeDocument/2006/relationships/image" Target="../media/image1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Relationship Id="rId4" Type="http://schemas.openxmlformats.org/officeDocument/2006/relationships/image" Target="../media/image14.jpg"/><Relationship Id="rId9" Type="http://schemas.openxmlformats.org/officeDocument/2006/relationships/image" Target="../media/image1.png"/><Relationship Id="rId5" Type="http://schemas.openxmlformats.org/officeDocument/2006/relationships/image" Target="../media/image7.png"/><Relationship Id="rId6" Type="http://schemas.openxmlformats.org/officeDocument/2006/relationships/image" Target="../media/image2.png"/><Relationship Id="rId7" Type="http://schemas.openxmlformats.org/officeDocument/2006/relationships/image" Target="../media/image12.png"/><Relationship Id="rId8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1509150" y="52100"/>
            <a:ext cx="76893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33">
                <a:solidFill>
                  <a:schemeClr val="dk2"/>
                </a:solidFill>
              </a:rPr>
              <a:t>Correlations in Changes of Stock Prices</a:t>
            </a:r>
            <a:endParaRPr sz="3333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2"/>
              </a:solidFill>
            </a:endParaRPr>
          </a:p>
        </p:txBody>
      </p:sp>
      <p:sp>
        <p:nvSpPr>
          <p:cNvPr id="135" name="Google Shape;135;p13"/>
          <p:cNvSpPr txBox="1"/>
          <p:nvPr/>
        </p:nvSpPr>
        <p:spPr>
          <a:xfrm>
            <a:off x="7385900" y="4500925"/>
            <a:ext cx="150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Deliar &amp; Soroush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Google Shape;21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4175" y="39200"/>
            <a:ext cx="7075650" cy="494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3"/>
          <p:cNvSpPr txBox="1"/>
          <p:nvPr>
            <p:ph type="title"/>
          </p:nvPr>
        </p:nvSpPr>
        <p:spPr>
          <a:xfrm>
            <a:off x="1297500" y="393750"/>
            <a:ext cx="7038900" cy="6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 &amp; Future Work</a:t>
            </a:r>
            <a:endParaRPr/>
          </a:p>
        </p:txBody>
      </p:sp>
      <p:sp>
        <p:nvSpPr>
          <p:cNvPr id="220" name="Google Shape;220;p23"/>
          <p:cNvSpPr txBox="1"/>
          <p:nvPr>
            <p:ph idx="1" type="body"/>
          </p:nvPr>
        </p:nvSpPr>
        <p:spPr>
          <a:xfrm>
            <a:off x="1297500" y="1075950"/>
            <a:ext cx="7038900" cy="39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Did we answer all our research questions?</a:t>
            </a:r>
            <a:endParaRPr b="1" sz="1400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Yes, for the most part.</a:t>
            </a:r>
            <a:endParaRPr/>
          </a:p>
          <a:p>
            <a:pPr indent="-298450" lvl="1" marL="13716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Some of our results are obvious, and were predicted beforehand.</a:t>
            </a:r>
            <a:endParaRPr/>
          </a:p>
          <a:p>
            <a:pPr indent="-298450" lvl="1" marL="13716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Other results remain a mystery.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Still need to do:</a:t>
            </a:r>
            <a:endParaRPr/>
          </a:p>
          <a:p>
            <a:pPr indent="-298450" lvl="1" marL="13716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Community Detection / Dive into results.</a:t>
            </a:r>
            <a:endParaRPr/>
          </a:p>
          <a:p>
            <a:pPr indent="-298450" lvl="1" marL="13716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Assortativity/Influence/Homophily</a:t>
            </a:r>
            <a:br>
              <a:rPr lang="en"/>
            </a:b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/>
              <a:t>For the Future:</a:t>
            </a:r>
            <a:endParaRPr b="1" sz="1400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 more data points (Weekly, Daily, or Hourly).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Have better computers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 learned that there is a lot of </a:t>
            </a:r>
            <a:r>
              <a:rPr lang="en"/>
              <a:t>non sensual</a:t>
            </a:r>
            <a:r>
              <a:rPr lang="en"/>
              <a:t> data.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Due to complex nature of markets.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News, natural events, wars, pandemics &amp; many more variables to consider.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4"/>
          <p:cNvSpPr txBox="1"/>
          <p:nvPr>
            <p:ph type="title"/>
          </p:nvPr>
        </p:nvSpPr>
        <p:spPr>
          <a:xfrm>
            <a:off x="3312225" y="2210950"/>
            <a:ext cx="2107800" cy="6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134150" y="0"/>
            <a:ext cx="7038900" cy="59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59875" y="508325"/>
            <a:ext cx="4419900" cy="42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Nodes </a:t>
            </a:r>
            <a:r>
              <a:rPr lang="en"/>
              <a:t>-&gt; Stocks listed on the NYSE or NASDAQ.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Links  </a:t>
            </a:r>
            <a:r>
              <a:rPr lang="en"/>
              <a:t>-&gt; Value in the range [-1, 1] that represents cosine similarity between two nodes.</a:t>
            </a:r>
            <a:br>
              <a:rPr lang="en"/>
            </a:br>
            <a:br>
              <a:rPr lang="en"/>
            </a:br>
            <a:br>
              <a:rPr lang="en"/>
            </a:b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/>
              <a:t>Why?</a:t>
            </a:r>
            <a:endParaRPr b="1" sz="1600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Stock price prediction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Market forecasting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$$</a:t>
            </a:r>
            <a:endParaRPr/>
          </a:p>
        </p:txBody>
      </p:sp>
      <p:pic>
        <p:nvPicPr>
          <p:cNvPr id="142" name="Google Shape;14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79775" y="575376"/>
            <a:ext cx="3311826" cy="37360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58250" y="57075"/>
            <a:ext cx="2253900" cy="6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Network</a:t>
            </a:r>
            <a:endParaRPr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1074125" y="914225"/>
            <a:ext cx="2379600" cy="26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Nodes: </a:t>
            </a:r>
            <a:r>
              <a:rPr lang="en"/>
              <a:t>1898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Links: </a:t>
            </a:r>
            <a:r>
              <a:rPr lang="en"/>
              <a:t>100000</a:t>
            </a:r>
            <a:r>
              <a:rPr lang="en"/>
              <a:t>	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#Connected Components: </a:t>
            </a:r>
            <a:r>
              <a:rPr lang="en"/>
              <a:t>42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&lt;k&gt; : 66.19</a:t>
            </a:r>
            <a:br>
              <a:rPr lang="en"/>
            </a:br>
            <a:br>
              <a:rPr lang="en"/>
            </a:br>
            <a:br>
              <a:rPr lang="en"/>
            </a:b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9" name="Google Shape;14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0150" y="3350150"/>
            <a:ext cx="1884300" cy="168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30150" y="95850"/>
            <a:ext cx="5326075" cy="4951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"/>
          <p:cNvSpPr txBox="1"/>
          <p:nvPr>
            <p:ph type="title"/>
          </p:nvPr>
        </p:nvSpPr>
        <p:spPr>
          <a:xfrm>
            <a:off x="1112875" y="896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Degree Distribution</a:t>
            </a:r>
            <a:endParaRPr/>
          </a:p>
        </p:txBody>
      </p:sp>
      <p:sp>
        <p:nvSpPr>
          <p:cNvPr id="156" name="Google Shape;156;p16"/>
          <p:cNvSpPr txBox="1"/>
          <p:nvPr>
            <p:ph idx="1" type="body"/>
          </p:nvPr>
        </p:nvSpPr>
        <p:spPr>
          <a:xfrm>
            <a:off x="1112875" y="663225"/>
            <a:ext cx="7607700" cy="7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  logarithmically spaced bins , Absolute weights/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Degree trends downwards : small number of hubs and lots of nodes with small degree/</a:t>
            </a:r>
            <a:endParaRPr/>
          </a:p>
        </p:txBody>
      </p:sp>
      <p:pic>
        <p:nvPicPr>
          <p:cNvPr id="157" name="Google Shape;15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9900" y="1884050"/>
            <a:ext cx="4253575" cy="294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8950" y="1850801"/>
            <a:ext cx="4253575" cy="294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Null Model Comparison</a:t>
            </a:r>
            <a:endParaRPr/>
          </a:p>
        </p:txBody>
      </p:sp>
      <p:sp>
        <p:nvSpPr>
          <p:cNvPr id="164" name="Google Shape;164;p17"/>
          <p:cNvSpPr txBox="1"/>
          <p:nvPr>
            <p:ph idx="1" type="body"/>
          </p:nvPr>
        </p:nvSpPr>
        <p:spPr>
          <a:xfrm>
            <a:off x="1297500" y="3248850"/>
            <a:ext cx="7428600" cy="15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en" sz="922"/>
              <a:t>Clustering Coefficient : </a:t>
            </a:r>
            <a:endParaRPr sz="922"/>
          </a:p>
          <a:p>
            <a:pPr indent="-287178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23"/>
              <a:buChar char="-"/>
            </a:pPr>
            <a:r>
              <a:rPr lang="en" sz="922"/>
              <a:t>Our Graph tends to cluster together more, compared to  null models.</a:t>
            </a:r>
            <a:endParaRPr sz="922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lang="en" sz="922"/>
              <a:t>Shortest Path Length:</a:t>
            </a:r>
            <a:endParaRPr sz="922"/>
          </a:p>
          <a:p>
            <a:pPr indent="-287178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23"/>
              <a:buChar char="-"/>
            </a:pPr>
            <a:r>
              <a:rPr lang="en" sz="922"/>
              <a:t>Our Graph has a slightly longer Average shortest path,  so nodes are slightly  further away from each other.</a:t>
            </a:r>
            <a:endParaRPr sz="922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922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358"/>
              <a:buNone/>
            </a:pPr>
            <a:r>
              <a:t/>
            </a:r>
            <a:endParaRPr sz="922"/>
          </a:p>
        </p:txBody>
      </p:sp>
      <p:graphicFrame>
        <p:nvGraphicFramePr>
          <p:cNvPr id="165" name="Google Shape;165;p17"/>
          <p:cNvGraphicFramePr/>
          <p:nvPr/>
        </p:nvGraphicFramePr>
        <p:xfrm>
          <a:off x="1297488" y="1020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{08CE7EE5-4D64-405B-8313-8CA44B538605}</a:tableStyleId>
              </a:tblPr>
              <a:tblGrid>
                <a:gridCol w="1348650"/>
                <a:gridCol w="1348650"/>
                <a:gridCol w="1348650"/>
                <a:gridCol w="1348650"/>
              </a:tblGrid>
              <a:tr h="432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Attribute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Stocks Graph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ER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DP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Average Clustering </a:t>
                      </a:r>
                      <a:r>
                        <a:rPr lang="en">
                          <a:solidFill>
                            <a:schemeClr val="lt1"/>
                          </a:solidFill>
                        </a:rPr>
                        <a:t>coefficient</a:t>
                      </a:r>
                      <a:r>
                        <a:rPr lang="en">
                          <a:solidFill>
                            <a:schemeClr val="lt1"/>
                          </a:solidFill>
                        </a:rPr>
                        <a:t>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0.667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0.062±0.0002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0.428±0.003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Average shortest path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2.728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1.93</a:t>
                      </a:r>
                      <a:r>
                        <a:rPr lang="en">
                          <a:solidFill>
                            <a:schemeClr val="lt1"/>
                          </a:solidFill>
                        </a:rPr>
                        <a:t>8±0.0002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2.189±0.002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8"/>
          <p:cNvSpPr txBox="1"/>
          <p:nvPr>
            <p:ph type="title"/>
          </p:nvPr>
        </p:nvSpPr>
        <p:spPr>
          <a:xfrm>
            <a:off x="1400100" y="243950"/>
            <a:ext cx="6343800" cy="70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RQ </a:t>
            </a:r>
            <a:r>
              <a:rPr lang="en"/>
              <a:t>1&amp;2. Top and Bottom Market Movers</a:t>
            </a:r>
            <a:endParaRPr/>
          </a:p>
        </p:txBody>
      </p:sp>
      <p:sp>
        <p:nvSpPr>
          <p:cNvPr id="171" name="Google Shape;171;p18"/>
          <p:cNvSpPr txBox="1"/>
          <p:nvPr>
            <p:ph idx="1" type="body"/>
          </p:nvPr>
        </p:nvSpPr>
        <p:spPr>
          <a:xfrm>
            <a:off x="415625" y="1283550"/>
            <a:ext cx="3977400" cy="392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24"/>
              <a:t>Top Stocks(2010-2020):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BMO (Bank of Montreal) ,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14/246  banks                                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8/75 I</a:t>
            </a:r>
            <a:r>
              <a:rPr lang="en"/>
              <a:t>nsurance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Machinery 5.8%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Insurance 9.3%</a:t>
            </a:r>
            <a:br>
              <a:rPr lang="en"/>
            </a:br>
            <a:br>
              <a:rPr lang="en"/>
            </a:b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24"/>
              <a:t>Bottom Stocks(2010-2020) </a:t>
            </a:r>
            <a:r>
              <a:rPr lang="en"/>
              <a:t>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AZN (AstraZeneca), NVDA(Nvidia), Ebay(eBay) …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9/246  banks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8/126 Biotechnology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Electronic Equipment, Instruments 7.6%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Biotechnology 6.3%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8"/>
          <p:cNvSpPr txBox="1"/>
          <p:nvPr>
            <p:ph idx="1" type="body"/>
          </p:nvPr>
        </p:nvSpPr>
        <p:spPr>
          <a:xfrm>
            <a:off x="4638925" y="1035150"/>
            <a:ext cx="3977400" cy="392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Top Stocks (2020): </a:t>
            </a:r>
            <a:endParaRPr b="1"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HP(Hewlett-Packard), JPM (JPMorgan Chase) 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8/75 Capital Markets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4/246  banks                                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Capital Markets </a:t>
            </a:r>
            <a:r>
              <a:rPr lang="en"/>
              <a:t>5.3%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Insurance 5.3%</a:t>
            </a:r>
            <a:br>
              <a:rPr lang="en"/>
            </a:br>
            <a:br>
              <a:rPr lang="en"/>
            </a:b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/>
              <a:t>Bottom Stocks(2020):</a:t>
            </a:r>
            <a:endParaRPr b="1"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NVDA(Nvidia), AMZN(Amazon) </a:t>
            </a:r>
            <a:endParaRPr b="1"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11</a:t>
            </a:r>
            <a:r>
              <a:rPr lang="en"/>
              <a:t>/126 Biotechnology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5/75  </a:t>
            </a:r>
            <a:r>
              <a:rPr lang="en"/>
              <a:t>Insurance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Biotechnology 8.7%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Insurance </a:t>
            </a:r>
            <a:r>
              <a:rPr lang="en"/>
              <a:t> 6.6%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3" name="Google Shape;17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92950" y="3625860"/>
            <a:ext cx="1260825" cy="7785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54452" y="1283550"/>
            <a:ext cx="1367200" cy="83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91600" y="4086450"/>
            <a:ext cx="1028400" cy="77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18"/>
          <p:cNvPicPr preferRelativeResize="0"/>
          <p:nvPr/>
        </p:nvPicPr>
        <p:blipFill rotWithShape="1">
          <a:blip r:embed="rId6">
            <a:alphaModFix/>
          </a:blip>
          <a:srcRect b="-231939" l="-408436" r="358060" t="181563"/>
          <a:stretch/>
        </p:blipFill>
        <p:spPr>
          <a:xfrm>
            <a:off x="4713300" y="2614700"/>
            <a:ext cx="1260825" cy="1260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871218" y="823918"/>
            <a:ext cx="892500" cy="89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022350" y="1620975"/>
            <a:ext cx="804600" cy="80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824218" y="3218593"/>
            <a:ext cx="958175" cy="95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1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593067" y="4357500"/>
            <a:ext cx="1084100" cy="43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9"/>
          <p:cNvSpPr txBox="1"/>
          <p:nvPr>
            <p:ph type="title"/>
          </p:nvPr>
        </p:nvSpPr>
        <p:spPr>
          <a:xfrm>
            <a:off x="1297500" y="393750"/>
            <a:ext cx="7038900" cy="56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RQ 3. Intra-Sector Correlation</a:t>
            </a:r>
            <a:endParaRPr/>
          </a:p>
        </p:txBody>
      </p:sp>
      <p:sp>
        <p:nvSpPr>
          <p:cNvPr id="186" name="Google Shape;186;p19"/>
          <p:cNvSpPr txBox="1"/>
          <p:nvPr>
            <p:ph idx="1" type="body"/>
          </p:nvPr>
        </p:nvSpPr>
        <p:spPr>
          <a:xfrm>
            <a:off x="1123725" y="1043425"/>
            <a:ext cx="2188800" cy="47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100"/>
              <a:t>Highest:</a:t>
            </a:r>
            <a:endParaRPr sz="6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7" name="Google Shape;18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64778" y="201125"/>
            <a:ext cx="1988300" cy="190395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19"/>
          <p:cNvSpPr txBox="1"/>
          <p:nvPr>
            <p:ph idx="1" type="body"/>
          </p:nvPr>
        </p:nvSpPr>
        <p:spPr>
          <a:xfrm>
            <a:off x="3662850" y="1043425"/>
            <a:ext cx="2308200" cy="45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Lowest</a:t>
            </a:r>
            <a:r>
              <a:rPr lang="en"/>
              <a:t>:</a:t>
            </a:r>
            <a:endParaRPr/>
          </a:p>
        </p:txBody>
      </p:sp>
      <p:graphicFrame>
        <p:nvGraphicFramePr>
          <p:cNvPr id="189" name="Google Shape;189;p19"/>
          <p:cNvGraphicFramePr/>
          <p:nvPr/>
        </p:nvGraphicFramePr>
        <p:xfrm>
          <a:off x="178900" y="16081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{08CE7EE5-4D64-405B-8313-8CA44B538605}</a:tableStyleId>
              </a:tblPr>
              <a:tblGrid>
                <a:gridCol w="1250275"/>
                <a:gridCol w="1315200"/>
              </a:tblGrid>
              <a:tr h="448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Sector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Similarity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56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Multi-Utilities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0.54096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843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Energy Equipment &amp; Services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0.48544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54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Road &amp; Rail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0.47879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54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Banks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0.39211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90" name="Google Shape;190;p19"/>
          <p:cNvGraphicFramePr/>
          <p:nvPr/>
        </p:nvGraphicFramePr>
        <p:xfrm>
          <a:off x="3524100" y="158629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{08CE7EE5-4D64-405B-8313-8CA44B538605}</a:tableStyleId>
              </a:tblPr>
              <a:tblGrid>
                <a:gridCol w="1611200"/>
                <a:gridCol w="1155025"/>
              </a:tblGrid>
              <a:tr h="402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Sector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Similarity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46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</a:rPr>
                        <a:t>Biotechnology</a:t>
                      </a:r>
                      <a:endParaRPr sz="13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</a:rPr>
                        <a:t>0.11529</a:t>
                      </a:r>
                      <a:endParaRPr sz="13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46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</a:rPr>
                        <a:t>Pharmaceutical</a:t>
                      </a:r>
                      <a:endParaRPr sz="13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</a:rPr>
                        <a:t>0.12828</a:t>
                      </a:r>
                      <a:endParaRPr sz="13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88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</a:rPr>
                        <a:t>Personal Products(19)</a:t>
                      </a:r>
                      <a:endParaRPr sz="13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</a:rPr>
                        <a:t>0.14164</a:t>
                      </a:r>
                      <a:endParaRPr sz="13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99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</a:rPr>
                        <a:t>Health Care Equipment &amp; Supplies</a:t>
                      </a:r>
                      <a:endParaRPr sz="13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</a:rPr>
                        <a:t>0.17026</a:t>
                      </a:r>
                      <a:endParaRPr sz="13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91" name="Google Shape;191;p19"/>
          <p:cNvSpPr txBox="1"/>
          <p:nvPr/>
        </p:nvSpPr>
        <p:spPr>
          <a:xfrm>
            <a:off x="6632500" y="2364525"/>
            <a:ext cx="23082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Average Similarity</a:t>
            </a:r>
            <a:b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b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Max: 0.540964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Avg: 0.308671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Min: 0.115291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7475" y="22613"/>
            <a:ext cx="7165899" cy="509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1"/>
          <p:cNvSpPr txBox="1"/>
          <p:nvPr>
            <p:ph type="title"/>
          </p:nvPr>
        </p:nvSpPr>
        <p:spPr>
          <a:xfrm>
            <a:off x="105255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RQ4 .Inter-Sector Correlation</a:t>
            </a:r>
            <a:endParaRPr/>
          </a:p>
        </p:txBody>
      </p:sp>
      <p:pic>
        <p:nvPicPr>
          <p:cNvPr id="202" name="Google Shape;20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1050" y="168144"/>
            <a:ext cx="3172950" cy="1677131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21"/>
          <p:cNvSpPr txBox="1"/>
          <p:nvPr/>
        </p:nvSpPr>
        <p:spPr>
          <a:xfrm>
            <a:off x="5648925" y="2021625"/>
            <a:ext cx="3383700" cy="19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Average Linkage Clustering (Used in Ravasz algorithm)</a:t>
            </a:r>
            <a:b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Max: 	0.47632</a:t>
            </a:r>
            <a:b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b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Avg</a:t>
            </a: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: 	0.199434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Min: 	0.03722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204" name="Google Shape;204;p21"/>
          <p:cNvGraphicFramePr/>
          <p:nvPr/>
        </p:nvGraphicFramePr>
        <p:xfrm>
          <a:off x="1115725" y="1222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{08CE7EE5-4D64-405B-8313-8CA44B538605}</a:tableStyleId>
              </a:tblPr>
              <a:tblGrid>
                <a:gridCol w="1285050"/>
                <a:gridCol w="1194800"/>
                <a:gridCol w="13752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Sector 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Sector 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Similarity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Hotels, Restaurants &amp; Leisure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525" marB="91425" marR="9525" marL="95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Airlines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 </a:t>
                      </a:r>
                      <a:r>
                        <a:rPr lang="en">
                          <a:solidFill>
                            <a:schemeClr val="lt1"/>
                          </a:solidFill>
                        </a:rPr>
                        <a:t>0.33612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525" marB="91425" marR="9525" marL="95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Machinery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Auto Components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0.38629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Auto Components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Airlines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0.33571178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Banks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Building Products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0.314094218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Aerospace &amp; Defense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Uranium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0.82391 (outlier)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05" name="Google Shape;205;p21"/>
          <p:cNvSpPr txBox="1"/>
          <p:nvPr/>
        </p:nvSpPr>
        <p:spPr>
          <a:xfrm>
            <a:off x="619350" y="2421825"/>
            <a:ext cx="4332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✅</a:t>
            </a:r>
            <a:endParaRPr sz="1500"/>
          </a:p>
        </p:txBody>
      </p:sp>
      <p:sp>
        <p:nvSpPr>
          <p:cNvPr id="206" name="Google Shape;206;p21"/>
          <p:cNvSpPr txBox="1"/>
          <p:nvPr/>
        </p:nvSpPr>
        <p:spPr>
          <a:xfrm>
            <a:off x="619350" y="1798175"/>
            <a:ext cx="4332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✅</a:t>
            </a:r>
            <a:endParaRPr sz="1500"/>
          </a:p>
        </p:txBody>
      </p:sp>
      <p:sp>
        <p:nvSpPr>
          <p:cNvPr id="207" name="Google Shape;207;p21"/>
          <p:cNvSpPr txBox="1"/>
          <p:nvPr/>
        </p:nvSpPr>
        <p:spPr>
          <a:xfrm>
            <a:off x="106275" y="4085725"/>
            <a:ext cx="1130100" cy="11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❓❓❓</a:t>
            </a:r>
            <a:endParaRPr sz="21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</p:txBody>
      </p:sp>
      <p:sp>
        <p:nvSpPr>
          <p:cNvPr id="208" name="Google Shape;208;p21"/>
          <p:cNvSpPr txBox="1"/>
          <p:nvPr/>
        </p:nvSpPr>
        <p:spPr>
          <a:xfrm>
            <a:off x="686550" y="3022125"/>
            <a:ext cx="29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❔</a:t>
            </a:r>
            <a:endParaRPr sz="1700"/>
          </a:p>
        </p:txBody>
      </p:sp>
      <p:sp>
        <p:nvSpPr>
          <p:cNvPr id="209" name="Google Shape;209;p21"/>
          <p:cNvSpPr txBox="1"/>
          <p:nvPr/>
        </p:nvSpPr>
        <p:spPr>
          <a:xfrm>
            <a:off x="686550" y="3607125"/>
            <a:ext cx="29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❔</a:t>
            </a:r>
            <a:endParaRPr sz="17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