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Relationship Id="rId17" Type="http://schemas.openxmlformats.org/officeDocument/2006/relationships/slide" Target="slides/slide10.xml"/>
<Relationship Id="rId18" Type="http://schemas.openxmlformats.org/officeDocument/2006/relationships/slide" Target="slides/slide11.xml"/>
<Relationship Id="rId19" Type="http://schemas.openxmlformats.org/officeDocument/2006/relationships/slide" Target="slides/slide12.xml"/>
<Relationship Id="rId20" Type="http://schemas.openxmlformats.org/officeDocument/2006/relationships/slide" Target="slides/slide13.xml"/>
<Relationship Id="rId21" Type="http://schemas.openxmlformats.org/officeDocument/2006/relationships/slide" Target="slides/slide14.xml"/>
<Relationship Id="rId22" Type="http://schemas.openxmlformats.org/officeDocument/2006/relationships/slide" Target="slides/slide15.xml"/>
<Relationship Id="rId23" Type="http://schemas.openxmlformats.org/officeDocument/2006/relationships/slide" Target="slides/slide16.xml"/>
<Relationship Id="rId24" Type="http://schemas.openxmlformats.org/officeDocument/2006/relationships/slide" Target="slides/slide17.xml"/>
<Relationship Id="rId25" Type="http://schemas.openxmlformats.org/officeDocument/2006/relationships/slide" Target="slides/slide18.xml"/>
<Relationship Id="rId26" Type="http://schemas.openxmlformats.org/officeDocument/2006/relationships/slide" Target="slides/slide19.xml"/>
<Relationship Id="rId27" Type="http://schemas.openxmlformats.org/officeDocument/2006/relationships/slide" Target="slides/slide20.xml"/>
<Relationship Id="rId28" Type="http://schemas.openxmlformats.org/officeDocument/2006/relationships/slide" Target="slides/slide21.xml"/>
<Relationship Id="rId29" Type="http://schemas.openxmlformats.org/officeDocument/2006/relationships/slide" Target="slides/slide22.xml"/>
<Relationship Id="rId30" Type="http://schemas.openxmlformats.org/officeDocument/2006/relationships/slide" Target="slides/slide23.xml"/>
<Relationship Id="rId31" Type="http://schemas.openxmlformats.org/officeDocument/2006/relationships/slide" Target="slides/slide24.xml"/>
<Relationship Id="rId32" Type="http://schemas.openxmlformats.org/officeDocument/2006/relationships/slide" Target="slides/slide25.xml"/>
<Relationship Id="rId33" Type="http://schemas.openxmlformats.org/officeDocument/2006/relationships/slide" Target="slides/slide26.xml"/>
<Relationship Id="rId34" Type="http://schemas.openxmlformats.org/officeDocument/2006/relationships/slide" Target="slides/slide27.xml"/>
<Relationship Id="rId35" Type="http://schemas.openxmlformats.org/officeDocument/2006/relationships/slide" Target="slides/slide28.xml"/>
<Relationship Id="rId36" Type="http://schemas.openxmlformats.org/officeDocument/2006/relationships/slide" Target="slides/slide29.xml"/>
<Relationship Id="rId37" Type="http://schemas.openxmlformats.org/officeDocument/2006/relationships/slide" Target="slides/slide30.xml"/>
<Relationship Id="rId38" Type="http://schemas.openxmlformats.org/officeDocument/2006/relationships/slide" Target="slides/slide31.xml"/>
<Relationship Id="rId39" Type="http://schemas.openxmlformats.org/officeDocument/2006/relationships/slide" Target="slides/slide32.xml"/>
<Relationship Id="rId40" Type="http://schemas.openxmlformats.org/officeDocument/2006/relationships/slide" Target="slides/slide33.xml"/>
<Relationship Id="rId41" Type="http://schemas.openxmlformats.org/officeDocument/2006/relationships/slide" Target="slides/slide34.xml"/>
<Relationship Id="rId42" Type="http://schemas.openxmlformats.org/officeDocument/2006/relationships/slide" Target="slides/slide35.xml"/>
<Relationship Id="rId43" Type="http://schemas.openxmlformats.org/officeDocument/2006/relationships/slide" Target="slides/slide36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1 - Número de RN en 2016, 2017 y 2018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742356"/>
                <a:gridCol w="742356"/>
                <a:gridCol w="742356"/>
                <a:gridCol w="742356"/>
              </a:tblGrid>
              <a:tr h="362888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1,328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6,832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10 - Patología Materna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44198"/>
                <a:gridCol w="866504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97%(1571)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3%(52)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90%(1460)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10%(163)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97%(1579)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91%(1484)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9%(139)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99%(1612)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94%(1519)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6%(104)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93%(1502)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7%(121)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97%(1575)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3%(48)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94%(1528)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6%(95)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11 - Apgar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161729"/>
                <a:gridCol w="788809"/>
                <a:gridCol w="788809"/>
                <a:gridCol w="819983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X..Apgar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X..0.a.3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X..4.a.6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X..7.a.10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recat_apgar1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52(48%)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27(25%)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29(27%)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recat_apgar5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15(14%)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47(44%)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46(43%)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recat_apgar10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10(9%)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12(11%)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86(80%)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12 - Reanimación en Sala de Partos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704908"/>
                <a:gridCol w="1068414"/>
                <a:gridCol w="1053066"/>
                <a:gridCol w="1130761"/>
                <a:gridCol w="1208455"/>
                <a:gridCol w="1208455"/>
                <a:gridCol w="1208455"/>
                <a:gridCol w="1208455"/>
                <a:gridCol w="1208455"/>
                <a:gridCol w="1433353"/>
                <a:gridCol w="1316641"/>
              </a:tblGrid>
              <a:tr h="39058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X..Variable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94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Oxígeno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5%(84)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14%(227)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21%(339)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VPP c/bolsa y Máscara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4%(63)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VPP con Neopuff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3%(45)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12%(193)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Tubo endotraqueal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4%(68)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6%(104)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Masaje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3%(50)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5%(77)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13 - Reanimación en Sala de Partos por Edad Gestacional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59683"/>
                <a:gridCol w="1875714"/>
                <a:gridCol w="1503271"/>
                <a:gridCol w="1604431"/>
                <a:gridCol w="881920"/>
                <a:gridCol w="812002"/>
              </a:tblGrid>
              <a:tr h="39194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X..Oxígeno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X..VPP.c.bolsa.y.Máscara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X..VPP.con.Neopuff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X..Tubo.endotraqueal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X..Masaje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10%(164)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6%(94)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3%(45)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6%(94)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5%(75)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6%(100)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4%(65)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21%(339)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4%(63)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12%(193)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6%(104)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14 - Utilización de Oxígeno durante la Reanimación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76054"/>
                <a:gridCol w="866504"/>
              </a:tblGrid>
              <a:tr h="39031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X..recat_fiO2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X..Detalle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22% a 30%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40%(164)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31% a 39%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10%(39)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 a 59%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25%(103)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 a 89%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90% a 99%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12%(49)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15 - Ductus Arterioso Permeable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68414"/>
                <a:gridCol w="1053066"/>
                <a:gridCol w="1130761"/>
                <a:gridCol w="1208455"/>
                <a:gridCol w="1208455"/>
                <a:gridCol w="1208455"/>
                <a:gridCol w="1208455"/>
                <a:gridCol w="1208455"/>
                <a:gridCol w="1433353"/>
                <a:gridCol w="1021893"/>
              </a:tblGrid>
              <a:tr h="39058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92%(48)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94%(95)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93%(341)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96%(1014)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95%(1498)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5%(80)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100%(368)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100%(1057)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100%(1578)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16 - Tratamiento Ductus Arterioso Permeable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83898"/>
                <a:gridCol w="1984854"/>
              </a:tblGrid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X..No.tratado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X..tabla_salida....orden_col.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17 - Tratamiento Ductus Arterioso Permeable por Edad Gestacional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83898"/>
                <a:gridCol w="1984854"/>
              </a:tblGrid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X..No.tratado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X..tabla_salida....orden_col.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18 - Hemorragia Intracraneana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852521"/>
                <a:gridCol w="1829192"/>
                <a:gridCol w="1868005"/>
                <a:gridCol w="1906819"/>
                <a:gridCol w="1922371"/>
                <a:gridCol w="1782739"/>
                <a:gridCol w="1712889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Tabla.Combinada.Normal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Tabla.Combinada.LMPV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91.8%(45)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8.2%(4)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5%(49)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92.8%(90)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4.1%(4)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10%(97)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95.8%(300)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2.2%(7)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32%(313)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96.1%(487)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2.6%(13)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0.6%(3)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52%(507)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95%(922)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100%(966)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19 - Hemorragia Cerebral por Edad Gestacional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852521"/>
                <a:gridCol w="1829192"/>
                <a:gridCol w="1868005"/>
                <a:gridCol w="1906819"/>
                <a:gridCol w="1922371"/>
                <a:gridCol w="1782739"/>
                <a:gridCol w="1712889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Tabla.Combinada.Normal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Tabla.Combinada.LMPV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95%(537)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1.1%(6)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58%(565)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96.1%(172)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3.4%(6)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0.6%(1)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19%(179)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95.9%(213)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2.3%(5)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0.9%(2)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0.9%(2)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23%(222)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95%(922)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100%(966)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2 - Sin Nombre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728715"/>
                <a:gridCol w="610092"/>
                <a:gridCol w="866504"/>
                <a:gridCol w="990651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X..recat_codigo_unidad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X..Centro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X..Derivado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98%(59)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84%(37)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78%(7)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95%(102)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94%(126)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59%(44)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41%(30)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61%(233)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39%(151)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92%(148)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95%(328)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92%(138)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86%(30)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20 - Ecografías y Hemorragia Cerebral por Unidades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270256"/>
                <a:gridCol w="881783"/>
                <a:gridCol w="858455"/>
                <a:gridCol w="897268"/>
                <a:gridCol w="936081"/>
                <a:gridCol w="951633"/>
                <a:gridCol w="812002"/>
                <a:gridCol w="1316641"/>
              </a:tblGrid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X..Sin.Ecografía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X..Normal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X..HIC.GI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X..HIC.GII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X..HIC.GIII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X..HIC.GIV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X..LMPV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76%(45)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57%(25)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78%(32)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91%(97)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59%(79)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40%(54)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69%(29)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56%(41)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54%(205)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44%(170)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100%(383)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47%(75)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52%(83)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100%(160)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37%(128)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62%(211)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34%(51)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63%(95)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100%(150)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21 - Retinopatía Prematuro por Edad Gestacional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75031"/>
                <a:gridCol w="811933"/>
                <a:gridCol w="850747"/>
                <a:gridCol w="889560"/>
                <a:gridCol w="905112"/>
                <a:gridCol w="944198"/>
              </a:tblGrid>
              <a:tr h="3642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X..Sin.ROP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98%(151)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100%(154)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100%(258)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100%(259)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99%(409)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22 - Retinopatía del Prematuro por Unidad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534376"/>
                <a:gridCol w="975031"/>
                <a:gridCol w="811933"/>
                <a:gridCol w="850747"/>
                <a:gridCol w="889560"/>
                <a:gridCol w="905112"/>
                <a:gridCol w="944198"/>
              </a:tblGrid>
              <a:tr h="3642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X..Edad.Gestacional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X..Sin.ROP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97%(56)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 por Columnas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99%(409)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23 - Sin Nombre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75031"/>
                <a:gridCol w="1130419"/>
                <a:gridCol w="1262411"/>
                <a:gridCol w="1316641"/>
              </a:tblGrid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X..Sin.ROP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X..Grado.I.o.II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X..Grado.III.o.IV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0(0%)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4(100%)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0(0%)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4(100%)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409(99%)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4(1%)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0(0%)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413(100%)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24 - Apoyo Ventilatorio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666368"/>
                <a:gridCol w="1068414"/>
                <a:gridCol w="1053066"/>
                <a:gridCol w="1130761"/>
                <a:gridCol w="1208455"/>
                <a:gridCol w="1208455"/>
                <a:gridCol w="1208455"/>
                <a:gridCol w="1208455"/>
                <a:gridCol w="1208455"/>
                <a:gridCol w="1433353"/>
                <a:gridCol w="944198"/>
              </a:tblGrid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X..Categorías.de.Peso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Apoyo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81%(193)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ARM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76%(148)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100%(196)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29%(88)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59%(177)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100%(301)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ARM+CPAP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24%(29)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68%(81)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 por Columnas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22%(186)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70%(599)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100%(854)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25 - Apoyo Ventilatorio por Unidades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479806"/>
                <a:gridCol w="1068414"/>
                <a:gridCol w="866504"/>
                <a:gridCol w="866504"/>
                <a:gridCol w="1161252"/>
                <a:gridCol w="944198"/>
              </a:tblGrid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X..Unidad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X..Sin.Apoyo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X..ARM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X..ARM.CPAP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58%(25)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62%(46)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33%(31)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57%(4)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37%(23)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40%(59)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40%(59)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100%(146)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32%(29)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47%(42)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59%(95)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100%(161)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59%(26)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 por Columnas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28%(237)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23%(196)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35%(301)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14%(120)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100%(854)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26 - Sin Nombre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664662"/>
              </a:tblGrid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27 - Causa Final de Muerte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3444678"/>
                <a:gridCol w="788809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X..Causas.de.Muerte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X.......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Cardiopatía Congénita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Sepsis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Insuficiencia Respiratoria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Malformación Congénita o Genética no Cardiopatía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Asfixia Perinatal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ANO IMPERFORADO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HTTPRN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Infección Congénita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Metabolopatia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SHOCK HIPOVOLEMICO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28 - Causa Final de Muerte por grupos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36354"/>
                <a:gridCol w="936354"/>
                <a:gridCol w="936354"/>
                <a:gridCol w="983011"/>
                <a:gridCol w="1922439"/>
              </a:tblGrid>
              <a:tr h="39024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X..Grupo.1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X..Grupo.2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X..Grupo.3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X..Grupo.4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X..Por.filas.al.total.General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2.17%(1)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2.17%(1)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2.17%(1)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2.17%(1)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4.35%(2)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2.17%(1)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6.52%(3)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4.35%(2)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13.04%(6)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26.09%(12)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2.17%(1)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2.17%(1)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2.17%(1)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2.17%(1)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4.35%(2)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13.04%(6)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2.17%(1)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19.57%(9)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2.17%(1)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4.35%(2)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2.17%(1)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4.35%(2)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13.04%(6)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2.17%(1)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2.17%(1)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2.17%(1)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10.87%(5)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4.35%(2)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8.7%(4)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26.09%(12)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2.17%(1)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2.17%(1)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13.04%(6)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41.3%(19)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13.04%(6)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32.61%(15)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29 - Displasia Broncopulmonar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122643"/>
                <a:gridCol w="944198"/>
              </a:tblGrid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X..recat_dbp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X..Detalle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Displasia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99%(1483)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Con Displasia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3 - Distribución por grupo de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386832"/>
                <a:gridCol w="610364"/>
                <a:gridCol w="742152"/>
                <a:gridCol w="982943"/>
                <a:gridCol w="617800"/>
                <a:gridCol w="540378"/>
                <a:gridCol w="843243"/>
                <a:gridCol w="843243"/>
                <a:gridCol w="982943"/>
                <a:gridCol w="1052793"/>
                <a:gridCol w="1060501"/>
                <a:gridCol w="1316641"/>
                <a:gridCol w="742083"/>
                <a:gridCol w="726599"/>
                <a:gridCol w="726599"/>
                <a:gridCol w="1347678"/>
                <a:gridCol w="1433148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X..recat_cat_peso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X..Cociente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X..Media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X..D.E.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X..Ambiguo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X..Femenino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X..Masculino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Hasta 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1,629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0/1629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501 a 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1,629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0/1629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751 a 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1,629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0/1629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1001 a 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1,629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0/1629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1251 a 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1,629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0/1629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1501 a 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1,629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55/1629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1639.05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76.04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1751 a 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1,629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106/1629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1908.58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69.3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2001 a 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1,629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375/1629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2249.9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137.34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058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Mayores a 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1,093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1,629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1093/1629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0.67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3277.22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526.32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30 - Utilización de arteria umbilical por días por unidades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509273"/>
                <a:gridCol w="509273"/>
                <a:gridCol w="509273"/>
                <a:gridCol w="509273"/>
                <a:gridCol w="532670"/>
                <a:gridCol w="509273"/>
                <a:gridCol w="509273"/>
                <a:gridCol w="509273"/>
                <a:gridCol w="509273"/>
                <a:gridCol w="586967"/>
                <a:gridCol w="586967"/>
                <a:gridCol w="586967"/>
              </a:tblGrid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31 - Utilización de vena umbilical por días por unidades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509273"/>
                <a:gridCol w="532670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86967"/>
                <a:gridCol w="586967"/>
                <a:gridCol w="586967"/>
                <a:gridCol w="586967"/>
                <a:gridCol w="586967"/>
              </a:tblGrid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32 - Edad de presentación de NEC en días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68414"/>
                <a:gridCol w="1053066"/>
                <a:gridCol w="1130761"/>
                <a:gridCol w="1208455"/>
                <a:gridCol w="1208455"/>
                <a:gridCol w="1208455"/>
                <a:gridCol w="1208455"/>
                <a:gridCol w="1208455"/>
                <a:gridCol w="1433353"/>
              </a:tblGrid>
              <a:tr h="39058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33 - Comparación Fenton Peso Inicio-Alta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039220"/>
                <a:gridCol w="1666027"/>
                <a:gridCol w="1044949"/>
                <a:gridCol w="1060433"/>
                <a:gridCol w="1044949"/>
                <a:gridCol w="1021893"/>
              </a:tblGrid>
              <a:tr h="39024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X..recat_fenton_peso_nacim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PEG SEVERO- 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87%(58)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PEG- 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50%(56)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41%(45)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GEG- 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50%(79)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50%(79)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100%(158)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AEG- 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4%(50)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12%(153)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80%(983)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 por Columnas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10%(164)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13%(203)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69%(1076)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100%(1565)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34 - Encefalopatía Hipóxico Isquémica Grado y Tratamiento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580897"/>
                <a:gridCol w="1526532"/>
                <a:gridCol w="1712889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Tabla.Combinada.Si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85.7%(12)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6.7%(1)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93.3%(14)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55%(41)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35 - Hipertensión Pulmonar Tratamiento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68414"/>
                <a:gridCol w="944198"/>
                <a:gridCol w="944198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X..Apgar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Oxido Nitr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113(94%)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7(6%)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HP_Sinedafil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81(68%)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39(33%)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HP_ECMO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120(100%)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120(100%)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36 - Displasia Broncopulmonar Gravedad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713162"/>
                <a:gridCol w="944198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X..recat_gravedad_dbp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X..Detalle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Displasia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99%(1483)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DBP Leve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DBP Moderada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DBP Grave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4 - Sobrevida por peso al nacer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610364"/>
                <a:gridCol w="843243"/>
                <a:gridCol w="843243"/>
                <a:gridCol w="819778"/>
                <a:gridCol w="858659"/>
              </a:tblGrid>
              <a:tr h="362411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X..Media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X..D.E.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X..Vivo...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X..Vivo.n.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1639.05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76.04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1908.58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69.3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2249.9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137.34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1,091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3278.11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526.32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1,061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5 - Sobrevida por Peso por Unidades Participantes RED SIBEN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68414"/>
                <a:gridCol w="1053066"/>
                <a:gridCol w="1130761"/>
                <a:gridCol w="1208455"/>
                <a:gridCol w="1208455"/>
                <a:gridCol w="1208455"/>
                <a:gridCol w="1208455"/>
                <a:gridCol w="1208455"/>
                <a:gridCol w="1433353"/>
                <a:gridCol w="1782876"/>
                <a:gridCol w="1425508"/>
                <a:gridCol w="1588674"/>
              </a:tblGrid>
              <a:tr h="39058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X..Sobrevida.por.Unidad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X..Pacientes.Vivos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X..Total.de.Pacientes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100%(21/21)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96.88%(31/32)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98%(59)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100%(10/10)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96.88%(31/32)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100%(11/11)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100%(7/7)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100%(27/27)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100%(10/10)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100%(33/33)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98.39%(61/62)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99%(106)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83.33%(5/6)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100%(19/19)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96.33%(105/109)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96%(129)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77.78%(7/9)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95.45%(21/22)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98%(41)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71.43%(5/7)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88.89%(16/18)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84.78%(39/46)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85%(63)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100%(11/11)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100%(66/66)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98.64%(291/295)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99%(380)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87.5%(7/8)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100%(10/10)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88.57%(31/35)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99.07%(107/108)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96%(155)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94.44%(17/18)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98.61%(71/72)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98.4%(246/250)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98%(339)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100%(11/11)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100%(53/53)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98.77%(80/81)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99%(149)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100%(28/28)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6 - Sobrevida por Edad gestacional al nacer, número peso promedio porcentaje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534376"/>
                <a:gridCol w="610092"/>
                <a:gridCol w="812070"/>
                <a:gridCol w="703270"/>
                <a:gridCol w="944198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X..Edad.Gestacional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X..Media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X..D.E.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X..Vivo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2145.42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320.64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98%(252)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2421.21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410.36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2626.14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573.77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98%(195)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2832.03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582.6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94%(170)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3181.48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604.41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96%(217)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3341.51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512.05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96%(228)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3514.62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513.36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97%(225)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3527.5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591.92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664.68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7 - Clasificación Edad Gestacional y Peso – Curvas de Fenton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534376"/>
                <a:gridCol w="1200406"/>
                <a:gridCol w="1200406"/>
                <a:gridCol w="1200406"/>
                <a:gridCol w="1200406"/>
                <a:gridCol w="1200406"/>
                <a:gridCol w="1200406"/>
                <a:gridCol w="1200406"/>
                <a:gridCol w="1246791"/>
              </a:tblGrid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X..Edad.Gestacional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X..22.a.24.sem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X..25.a.27.sem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X..28.a.30.sem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X..31.a.33.sem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X..34.a.36.sem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X..37.a.38.sem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X..39.a.43.sem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GEG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28%(45)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32%(52)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40%(64)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100%(161)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44%(564)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23%(294)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33%(418)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100%(1276)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42%(51)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31%(38)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PEG SEVERO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32%(23)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8 - Fenton y Puntaje Z de Peso - Nacimiento y Alta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06136"/>
                <a:gridCol w="1464185"/>
                <a:gridCol w="1021620"/>
                <a:gridCol w="1479669"/>
                <a:gridCol w="1006136"/>
                <a:gridCol w="1464185"/>
                <a:gridCol w="1627214"/>
                <a:gridCol w="2085264"/>
              </a:tblGrid>
              <a:tr h="36425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-5.33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-4.76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-0.30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-0.01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1.92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-1.54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-1.53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-2.41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-2.23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4.87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9 - Fenton y Puntaje Z de Perímetro Cefálico – Nacimiento y Alta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06136"/>
                <a:gridCol w="1464185"/>
                <a:gridCol w="1021620"/>
                <a:gridCol w="1479669"/>
                <a:gridCol w="1006136"/>
                <a:gridCol w="1464185"/>
                <a:gridCol w="1627214"/>
                <a:gridCol w="2085264"/>
              </a:tblGrid>
              <a:tr h="36425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-1.78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1.85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1.86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-1.62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-2.52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-2.52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-1.93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-2.00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2022-05-30T19:20:21Z</dcterms:modified>
  <cp:category/>
</cp:coreProperties>
</file>