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1 - Número de RN en 2016, 2017 y 2018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742356"/>
                <a:gridCol w="742356"/>
                <a:gridCol w="742356"/>
                <a:gridCol w="742356"/>
              </a:tblGrid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1,328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6,832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10 - Patología Materna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44198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99%(1484)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97%(1452)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95%(1429)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87%(1301)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99%(1477)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97%(1453)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58%(869)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42%(630)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97%(1456)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93%(1394)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11 - Apgar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61729"/>
                <a:gridCol w="866504"/>
                <a:gridCol w="788809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X..0.a.3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X..4.a.6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X..7.a.10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126(20%)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56(9%)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442(71%)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66(11%)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85(14%)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473(76%)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24(4%)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72(12%)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528(85%)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12 - Reanimación en Sala de Partos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0490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316641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X..Variable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c/bolsa y 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con 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Tubo 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13 - Reanimación en Sala de Partos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9683"/>
                <a:gridCol w="1875714"/>
                <a:gridCol w="1503271"/>
                <a:gridCol w="1604431"/>
                <a:gridCol w="881920"/>
                <a:gridCol w="812002"/>
              </a:tblGrid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X..VPP.c.bolsa.y.Máscara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X..VPP.con.Neopuff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X..Tubo.endotraqueal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14 - Utilización de Oxígeno durante la Reanimación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76054"/>
                <a:gridCol w="866504"/>
              </a:tblGrid>
              <a:tr h="39031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X..recat_fiO2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 a 30%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 a 39%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 a 59%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 a 89%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 a 99%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84%(117)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15 -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021893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99%(287)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98%(907)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98%(1371)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100%(1392)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16 - Tratamiento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17 - Tratamiento Ductus Arterioso Permeable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18 - Hemorragia Intracraneana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95.7%(22)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94.7%(36)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6.9%(9)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63%(130)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19 - Hemorragia Cerebral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92.4%(73)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38%(79)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97.9%(46)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88.9%(72)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39%(81)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28715"/>
                <a:gridCol w="610092"/>
                <a:gridCol w="866504"/>
                <a:gridCol w="990651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X..recat_codigo_unidad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X..Centro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X..Derivado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65%(224)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98%(370)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92%(289)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86%(138)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20 - Ecografías y Hemorragia Cerebral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270256"/>
                <a:gridCol w="881783"/>
                <a:gridCol w="858455"/>
                <a:gridCol w="897268"/>
                <a:gridCol w="936081"/>
                <a:gridCol w="951633"/>
                <a:gridCol w="812002"/>
                <a:gridCol w="1316641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X..Sin.Ecografía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76%(279)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92%(291)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21 - Retinopatía Prematuro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811933"/>
                <a:gridCol w="850747"/>
                <a:gridCol w="889560"/>
                <a:gridCol w="905112"/>
                <a:gridCol w="788809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22 - Retinopatía del Prematuro por Unidad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975031"/>
                <a:gridCol w="811933"/>
                <a:gridCol w="850747"/>
                <a:gridCol w="889560"/>
                <a:gridCol w="905112"/>
                <a:gridCol w="788809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23 -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1130419"/>
                <a:gridCol w="1262411"/>
                <a:gridCol w="131664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X..Grado.I.o.II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X..Grado.III.o.IV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24 - Apoyo Ventilatorio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6636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944198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X..Categorías.de.Peso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59%(246)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ARM+CPAP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62%(133)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22%(179)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63%(519)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25 - Apoyo Ventilatorio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79806"/>
                <a:gridCol w="1068414"/>
                <a:gridCol w="866504"/>
                <a:gridCol w="866504"/>
                <a:gridCol w="1161252"/>
                <a:gridCol w="944198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63%(210)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51%(420)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26%(214)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26 -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27 - Causa Final de Muerte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444678"/>
                <a:gridCol w="78880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X..Causas.de.Muerte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X.......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Asfixia Perinatal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Sepsis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Cardiopatía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Respiratoria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Malformación Congénita o Genética no Cardiopatía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Intraventricular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Infección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hernia diafragmatica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sangrado gastrico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ASPIRACION MECONIAL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atresia esofagica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choque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choque séptico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encefalitis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Enterocolitis Necrozante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multiorganica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fallo multiorganico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HIPERTENSION PULM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PQX CASTROQUISIS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SAM HPP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CARDIOGENICO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SIND DE ABSTINENCIA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sindrome malfor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28 - Causa Final de Muerte por grupos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83011"/>
                <a:gridCol w="983011"/>
                <a:gridCol w="983011"/>
                <a:gridCol w="983011"/>
                <a:gridCol w="1922439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X..Por.filas.al.total.General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4.76%(9)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5.29%(10)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5.29%(10)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16.93%(32)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4.23%(8)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8.99%(17)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5.82%(11)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10.05%(19)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9.52%(18)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27.51%(52)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3.7%(7)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6.88%(13)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3.7%(7)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3.17%(6)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3.7%(7)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9.52%(18)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16.4%(31)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12.17%(23)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29.63%(56)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26.98%(51)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31.22%(59)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29 - Displasia Broncopulmonar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22643"/>
                <a:gridCol w="944198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99%(1303)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3 - Distribución por grupo de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386832"/>
                <a:gridCol w="610092"/>
                <a:gridCol w="742152"/>
                <a:gridCol w="982943"/>
                <a:gridCol w="617800"/>
                <a:gridCol w="540378"/>
                <a:gridCol w="843243"/>
                <a:gridCol w="843243"/>
                <a:gridCol w="982943"/>
                <a:gridCol w="1052793"/>
                <a:gridCol w="1060501"/>
                <a:gridCol w="1316641"/>
                <a:gridCol w="742083"/>
                <a:gridCol w="726599"/>
                <a:gridCol w="726599"/>
                <a:gridCol w="1347678"/>
                <a:gridCol w="143314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X..recat_cat_peso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X..Cociente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X..Ambiguo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X..Femenino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X..Masculino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Hasta 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501 a 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751 a 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1001 a 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1251 a 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1501 a 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1641.57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1751 a 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1895.41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79.05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2001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320/1512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2272.55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142.52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Mayores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999/1512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3161.05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458.95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30 - Utilización de arteria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31 - Utilización de vena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32 - Edad de presentación de NEC en días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</a:tblGrid>
              <a:tr h="39058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33 - Comparación Fenton Peso Inicio-Alta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39220"/>
                <a:gridCol w="1666027"/>
                <a:gridCol w="1044949"/>
                <a:gridCol w="1060433"/>
                <a:gridCol w="1044949"/>
                <a:gridCol w="1021893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X..recat_fenton_peso_nacim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83%(783)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64%(803)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34 - Encefalopatía Hipóxico Isquémica Grado y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80897"/>
                <a:gridCol w="1526532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35 - Hipertensión Pulmonar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944198"/>
                <a:gridCol w="94419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Oxido Nitr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109(100%)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HP_Sinedafil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3(3%)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106(97%)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HP_ECMO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109(100%)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109(100%)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36 - Displasia Broncopulmonar Gravedad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13162"/>
                <a:gridCol w="94419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X..recat_gravedad_dbp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99%(1303)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Leve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Moderada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Grave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4 - Sobrevida por peso al nacer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10364"/>
                <a:gridCol w="843243"/>
                <a:gridCol w="843243"/>
                <a:gridCol w="819778"/>
                <a:gridCol w="858659"/>
              </a:tblGrid>
              <a:tr h="36241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1641.72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65.75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1896.08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79.06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2272.17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142.45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3161.02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458.12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5 - Sobrevida por Peso por Unidades Participantes RED SIBEN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782876"/>
                <a:gridCol w="1425508"/>
                <a:gridCol w="1588674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X..Sobrevida.por.Unidad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X..Pacientes.Vivos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X..Total.de.Pacientes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100%(16/16)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93.33%(28/30)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96.88%(62/64)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94.49%(223/236)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95%(329)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81.08%(30/37)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76.47%(26/34)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78.21%(61/78)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74.01%(168/227)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76%(285)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90.91%(10/11)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91.03%(71/78)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96.33%(210/218)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95%(298)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83.33%(5/6)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77.42%(24/31)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83.62%(97/116)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83%(134)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80%(4/5)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63.16%(12/19)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82.93%(34/41)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72.34%(102/141)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74%(152)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100%(24/24)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96.67%(58/60)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6 - Sobrevida por Edad gestacional al nacer, número peso promedio porcentaje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610092"/>
                <a:gridCol w="812070"/>
                <a:gridCol w="703270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1937.42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309.3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91%(110)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2131.23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354.2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91%(117)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2424.93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403.77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87%(177)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2766.52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527.86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86%(226)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3016.95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505.13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87%(224)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3162.02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497.02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86%(238)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3253.63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574.43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86%(159)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696.18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3332.81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506.58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3198.33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621.72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7 - Clasificación Edad Gestacional y Peso – Curvas de Fenton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4679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X..22.a.24.sem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X..25.a.27.sem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X..28.a.30.sem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X..31.a.33.sem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X..34.a.36.sem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X..37.a.38.sem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X..39.a.43.sem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31%(343)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36%(396)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34%(376)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8 - Fenton y Puntaje Z de Peso -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-5.89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9 - Fenton y Puntaje Z de Perímetro Cefálico –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2022-05-30T23:00:28Z</dcterms:modified>
  <cp:category/>
</cp:coreProperties>
</file>