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1 - Número de RN en 2016, 2017 y 2018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2356"/>
                <a:gridCol w="742356"/>
                <a:gridCol w="742356"/>
                <a:gridCol w="742356"/>
              </a:tblGrid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1,328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6,832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10 - Patología Materna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89%(1262)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94%(1328)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79%(1118)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97%(1368)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88%(1244)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85%(1205)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11 - Apgar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1729"/>
                <a:gridCol w="866504"/>
                <a:gridCol w="866504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X..0.a.3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X..4.a.6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X..7.a.10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103(30%)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110(32%)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129(38%)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107(31%)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214(63%)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recat_apgar10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8(2%)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26(8%)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308(90%)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12 - Reanimación en Sala de Partos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0490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316641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c/bolsa y 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VPP con 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Tubo 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13 - Reanimación en Sala de Partos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9683"/>
                <a:gridCol w="1875714"/>
                <a:gridCol w="1503271"/>
                <a:gridCol w="1604431"/>
                <a:gridCol w="881920"/>
                <a:gridCol w="866504"/>
              </a:tblGrid>
              <a:tr h="39194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X..Oxígeno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X..VPP.c.bolsa.y.Máscara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X..VPP.con.Neopuff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X..Tubo.endotraqueal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X..Masaje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13%(179)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11%(152)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48%(676)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36%(504)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40%(561)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14 - Utilización de Oxígeno durante la Reanimación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76054"/>
                <a:gridCol w="866504"/>
              </a:tblGrid>
              <a:tr h="3903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X..recat_fiO2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 a 30%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30%(255)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 a 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 a 59%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 a 89%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 a 99%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15 -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57%(147)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75%(277)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81%(136)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68%(897)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32%(422)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16 - Tratamiento Ductus Arterioso Permeable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17 - Tratamiento Ductus Arterioso Permeable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44198"/>
              </a:tblGrid>
              <a:tr h="3624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No.tratado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18 - Hemorragia Intracraneana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57.2%(115)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15.9%(32)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69.5%(169)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12.8%(31)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79.8%(289)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88.1%(148)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4.8%(8)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87.9%(109)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89.4%(84)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6.4%(6)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7%(94)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19 - Hemorragia Cerebral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2521"/>
                <a:gridCol w="1829192"/>
                <a:gridCol w="1868005"/>
                <a:gridCol w="1906819"/>
                <a:gridCol w="1922371"/>
                <a:gridCol w="1782739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23.5%(8)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14.5%(24)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8.4%(14)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70.7%(301)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5.2%(22)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85.3%(503)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45%(590)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81.4%(57)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74%(964)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28715"/>
                <a:gridCol w="610092"/>
                <a:gridCol w="866504"/>
                <a:gridCol w="990651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X..recat_codigo_unidad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X..Centro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X..Derivado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94%(109)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98%(108)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20 - Ecografías y Hemorragia Cerebral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70256"/>
                <a:gridCol w="881783"/>
                <a:gridCol w="858455"/>
                <a:gridCol w="897268"/>
                <a:gridCol w="936081"/>
                <a:gridCol w="951633"/>
                <a:gridCol w="812002"/>
                <a:gridCol w="1316641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X..Sin.Ecografía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X..Normal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X..HIC.GIV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X..LMPV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65%(28)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80%(65)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21 - Retinopatía Prematuro por Edad Gestacional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68%(53)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91%(97)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89%(164)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22 - Retinopatía del Prematuro por Unidad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975031"/>
                <a:gridCol w="811933"/>
                <a:gridCol w="850747"/>
                <a:gridCol w="889560"/>
                <a:gridCol w="905112"/>
                <a:gridCol w="944198"/>
              </a:tblGrid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X..ROP.IV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96%(74)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87%(54)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72%(42)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81%(39)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77%(686)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11%(98)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23 -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75031"/>
                <a:gridCol w="1130419"/>
                <a:gridCol w="1262411"/>
                <a:gridCol w="131664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X..Sin.ROP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X..Grado.I.o.II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X..Grado.III.o.IV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0(0%)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154(76%)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49(24%)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686(77%)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154(17%)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49(6%)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889(100%)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24 - Apoyo Ventilatorio por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66368"/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X..Categorías.de.Peso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25%(83)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20%(66)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31%(85)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ARM+CPAP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17%(210)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21%(249)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27%(323)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8%(99)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25 - Apoyo Ventilatorio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79806"/>
                <a:gridCol w="1068414"/>
                <a:gridCol w="866504"/>
                <a:gridCol w="866504"/>
                <a:gridCol w="1161252"/>
                <a:gridCol w="102189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X..Sin.Apoyo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X..ARM.CPAP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47%(35)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39%(41)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49%(44)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66%(67)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28%(336)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47%(569)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26 - Sin Nombre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664662"/>
                <a:gridCol w="664662"/>
                <a:gridCol w="664662"/>
                <a:gridCol w="664662"/>
                <a:gridCol w="664662"/>
                <a:gridCol w="664662"/>
                <a:gridCol w="664662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27 - Causa Final de Muerte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444678"/>
                <a:gridCol w="78880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X..Causas.de.Muerte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X.......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Respiratoria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Hemorragia Intraventricular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Enterocolitis Necrozante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Cardiopatía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Malformación Congénita o Genética no Cardiopatía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Asfixia Perinatal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 RENAL AGUDA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ACIDOSIS METABOLICA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APNEA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CHOQUE MIXTO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cierre del 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CIRROSIS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DUCTUS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Estado epiléptico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MULTIORGANICA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ORGANICA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orgánica multi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cardiaco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fallo multisistemico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HIPERPOTASEMIA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HIPOPLASIA PULMONAR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HIPOXIA MIOCARDICA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Infección Congénita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INMADUREZ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INSUFICIENCIA RENAL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NEUMONIA CONNATAL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neumotorax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OSTEOCONDROPLASIA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preamturez extremo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Prematurez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PREMATURIDAD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SHOCK CARDIOGENICO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TRISOMIA 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Tromboembolismo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28 - Causa Final de Muerte por grupos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83011"/>
                <a:gridCol w="983011"/>
                <a:gridCol w="983011"/>
                <a:gridCol w="983011"/>
                <a:gridCol w="1922439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X..Grupo.4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X..Por.filas.al.total.General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3.72%(9)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4.96%(12)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7.85%(19)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2.07%(5)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2.48%(6)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7.02%(17)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2.89%(7)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10.33%(25)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6.2%(15)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10.74%(26)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4.13%(10)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8.26%(20)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1.24%(3)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3.31%(8)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5.79%(14)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11.16%(27)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20.25%(49)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11.98%(29)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29.34%(71)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35.54%(86)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100%(242)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29 - Displasia Broncopulmonar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2643"/>
                <a:gridCol w="866504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3 - Distribución por grupo de peso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386832"/>
                <a:gridCol w="610092"/>
                <a:gridCol w="742152"/>
                <a:gridCol w="982943"/>
                <a:gridCol w="617800"/>
                <a:gridCol w="540378"/>
                <a:gridCol w="812070"/>
                <a:gridCol w="703270"/>
                <a:gridCol w="982943"/>
                <a:gridCol w="1052793"/>
                <a:gridCol w="1060501"/>
                <a:gridCol w="1316641"/>
                <a:gridCol w="742083"/>
                <a:gridCol w="726599"/>
                <a:gridCol w="726599"/>
                <a:gridCol w="1347678"/>
                <a:gridCol w="1433148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X..recat_cat_peso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X..Cociente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X..Ambiguo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X..Femenino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X..Masculino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X..Total.por.Filas.1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Hasta 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501 a 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751 a 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876.46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1001 a 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1251 a 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1501 a 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1751 a 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8096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2001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 a 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13/1417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30 - Utilización de arteria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31 - Utilización de vena umbilical por días por unidades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09273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  <a:gridCol w="586967"/>
              </a:tblGrid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32 - Edad de presentación de NEC en días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53066"/>
                <a:gridCol w="1130761"/>
                <a:gridCol w="1208455"/>
                <a:gridCol w="1208455"/>
                <a:gridCol w="1208455"/>
                <a:gridCol w="1208455"/>
                <a:gridCol w="1208455"/>
                <a:gridCol w="1433353"/>
              </a:tblGrid>
              <a:tr h="39058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33 - Comparación Fenton Peso Inicio-Alta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039220"/>
                <a:gridCol w="1666027"/>
                <a:gridCol w="1044949"/>
                <a:gridCol w="1060433"/>
                <a:gridCol w="1044949"/>
                <a:gridCol w="1021893"/>
              </a:tblGrid>
              <a:tr h="39024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X..recat_fenton_peso_nacim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38%(47)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AEG- 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15%(126)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20%(169)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2%(20)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64%(549)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100%(864)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 por Columnas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24%(271)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20%(231)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53%(610)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100%(1145)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34 - Encefalopatía Hipóxico Isquémica Grado y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80897"/>
                <a:gridCol w="1526532"/>
                <a:gridCol w="1712889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Tabla.Combinada.Total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35 - Hipertensión Pulmonar Tratamiento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788809"/>
                <a:gridCol w="788809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X..Apgar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Oxido Nitr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68(93%)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5(7%)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HP_Sinedafil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37(51%)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36(49%)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HP_ECMO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70(96%)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3(4%)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36 - Displasia Broncopulmonar Gravedad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713162"/>
                <a:gridCol w="866504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X..recat_gravedad_dbp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X..Detalle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Sin Displasia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74%(625)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Leve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Moderada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13%(111)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DBP Grave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8%(70)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4 - Sobrevida por peso al nacer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10092"/>
                <a:gridCol w="812070"/>
                <a:gridCol w="703270"/>
                <a:gridCol w="819778"/>
                <a:gridCol w="858659"/>
              </a:tblGrid>
              <a:tr h="36241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X..Vivo...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X..Vivo.n.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424.29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641.3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875.95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1138.55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1389.93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1628.07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68.09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1863.7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2172.28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616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2694.23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191.74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5 - Sobrevida por Peso por Unidades Participantes RED SIBEN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68414"/>
                <a:gridCol w="1099519"/>
                <a:gridCol w="1177214"/>
                <a:gridCol w="1208455"/>
                <a:gridCol w="1208455"/>
                <a:gridCol w="1208455"/>
                <a:gridCol w="1208455"/>
                <a:gridCol w="1208455"/>
                <a:gridCol w="1433353"/>
                <a:gridCol w="1782876"/>
                <a:gridCol w="1425508"/>
                <a:gridCol w="1588674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X..Hasta.500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X..501.a.750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X..751.a.1000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X..1001.a.1250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X..1251.a.1500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X..1501.a.1750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X..1751.a.2000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X..2001.a.2500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X..Mayores.a.2500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X..Sobrevida.por.Unidad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X..Pacientes.Vivos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X..Total.de.Pacientes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91%(40)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25%(1/4)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41.67%(5/12)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84.62%(11/13)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83.33%(5/6)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86.36%(19/22)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90%(9/10)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84.21%(16/19)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90.91%(20/22)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100%(21/21)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88%(88)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100%(5/5)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42.86%(3/7)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77%(17)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55.56%(5/9)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87.5%(7/8)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73.33%(11/15)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96.15%(25/26)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100%(7/7)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50%(6/12)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80%(12/15)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91.67%(22/24)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91.3%(21/23)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100%(18/18)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100%(14/14)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80%(93)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72.73%(16/22)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87.5%(21/24)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90.63%(29/32)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100%(16/16)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84%(87)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77.78%(7/9)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28.57%(2/7)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75%(9/12)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93.75%(15/16)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74%(32)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45.45%(5/11)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61.54%(16/26)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85.29%(29/34)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92.31%(36/39)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78%(86)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30%(3/10)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80%(8/10)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90%(18/20)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83%(68)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82%(14)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88%(15)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40%(2/5)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73.68%(14/19)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75%(15/20)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96%(24/25)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80%(55)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66.67%(2/3)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58.33%(7/12)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100%(13/13)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76%(25)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16.67%(2/12)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88.89%(8/9)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81.48%(22/27)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33.33%(4/12)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57.14%(4/7)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83.33%(10/12)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100%(17/17)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75%(6/8)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75%(46)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62.5%(5/8)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66.67%(6/9)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94.74%(18/19)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95.24%(20/21)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100%(9/9)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90%(73)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50%(1/2)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50%(3/6)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75%(3/4)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100%(11/11)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100%(8/8)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90%(43)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0%(0/0)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100%(3/3)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100%(2/2)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100%(4/4)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100%(6/6)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100%(1/1)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6 - Sobrevida por Edad gestacional al nacer, número peso promedio porcentaje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610092"/>
                <a:gridCol w="812070"/>
                <a:gridCol w="703270"/>
                <a:gridCol w="866504"/>
              </a:tblGrid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X..FA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X..Media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X..D.E.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X..Vivo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565.67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689.51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26%(9)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726.21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148.68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31%(13)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809.75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167.92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949.37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209.16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64%(56)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1091.2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247.87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75%(101)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1141.55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78%(100)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1289.11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250.47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1439.85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305.88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91%(139)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95%(237)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1821.43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385.25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95%(218)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1372.39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148.85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1407.06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89%(8)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1410.71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99.52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71%(5)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1398.8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80%(4)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7 - Clasificación Edad Gestacional y Peso – Curvas de Fenton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3437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00406"/>
                <a:gridCol w="1246791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X..Edad.Gestacional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X..22.a.24.sem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X..25.a.27.sem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X..28.a.30.sem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X..31.a.33.sem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X..34.a.36.sem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X..37.a.38.sem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X..39.a.43.sem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X..Total.por.Fila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12%(11)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23%(21)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36%(33)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29%(27)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100%(92)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3%(36)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14%(148)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36%(376)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47%(491)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100%(1051)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24%(38)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49%(78)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16%(26)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0%(0)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100%(158)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PEG SEVERO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6%(7)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9%(10)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29%(34)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44%(51)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10%(12)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1%(1)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100%(116)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8 - Fenton y Puntaje Z de Peso -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-4.26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Tabla 9 - Fenton y Puntaje Z de Perímetro Cefálico – Nacimiento y Alta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6136"/>
                <a:gridCol w="1464185"/>
                <a:gridCol w="1021620"/>
                <a:gridCol w="1479669"/>
                <a:gridCol w="1006136"/>
                <a:gridCol w="1464185"/>
                <a:gridCol w="1627214"/>
                <a:gridCol w="2085264"/>
              </a:tblGrid>
              <a:tr h="364252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X..AEG.Nacimiento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X..GEG.Nacimiento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X..PEG.SEVERO.Alta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X..PEG.SEVERO.Nacimiento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-1.81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-2.69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-1.92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2022-06-18T00:36:58Z</dcterms:modified>
  <cp:category/>
</cp:coreProperties>
</file>