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315" r:id="rId3"/>
    <p:sldId id="342" r:id="rId4"/>
    <p:sldId id="325" r:id="rId5"/>
    <p:sldId id="318" r:id="rId6"/>
    <p:sldId id="320" r:id="rId7"/>
    <p:sldId id="356" r:id="rId8"/>
    <p:sldId id="355" r:id="rId9"/>
    <p:sldId id="357" r:id="rId10"/>
    <p:sldId id="358" r:id="rId11"/>
    <p:sldId id="348" r:id="rId12"/>
    <p:sldId id="3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3" autoAdjust="0"/>
  </p:normalViewPr>
  <p:slideViewPr>
    <p:cSldViewPr showGuides="1">
      <p:cViewPr>
        <p:scale>
          <a:sx n="83" d="100"/>
          <a:sy n="83" d="100"/>
        </p:scale>
        <p:origin x="48" y="48"/>
      </p:cViewPr>
      <p:guideLst>
        <p:guide orient="horz" pos="1026"/>
        <p:guide pos="23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14.04.2024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14.04.2024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1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89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9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1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0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4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23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39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24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2444192"/>
            <a:ext cx="107283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1088740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CEB1C7-3CEB-41C0-967D-A5811A09D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8" name="Bild 9" descr="Slogan_FZ_Jülich_grasgrue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28" y="5769260"/>
            <a:ext cx="1894868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2660216"/>
            <a:ext cx="10728324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1124744"/>
            <a:ext cx="10728325" cy="136180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7390AF7B-9835-4AEF-ADBF-224AF53FB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8" name="Bild 9" descr="Slogan_FZ_Jülich_grasgrue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28" y="5769260"/>
            <a:ext cx="1894868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70822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185084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none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</a:t>
            </a:r>
            <a:r>
              <a:rPr lang="de-DE" dirty="0" err="1"/>
              <a:t>präsentation</a:t>
            </a:r>
            <a:endParaRPr lang="de-DE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CE61A76-052A-DD08-DD66-DCBC7D4C1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5979086"/>
            <a:ext cx="1224933" cy="440361"/>
          </a:xfrm>
          <a:prstGeom prst="rect">
            <a:avLst/>
          </a:prstGeom>
        </p:spPr>
      </p:pic>
      <p:pic>
        <p:nvPicPr>
          <p:cNvPr id="7" name="Grafik 19">
            <a:extLst>
              <a:ext uri="{FF2B5EF4-FFF2-40B4-BE49-F238E27FC236}">
                <a16:creationId xmlns:a16="http://schemas.microsoft.com/office/drawing/2014/main" id="{0FFCEB8C-EC81-075C-A415-54E2832CA4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3" y="5949280"/>
            <a:ext cx="2664296" cy="51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05E97-ED85-EAD8-BF71-D0DAA2FCA4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12721" y="5721966"/>
            <a:ext cx="2232248" cy="8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11514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221088"/>
            <a:ext cx="107283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1F0FB68E-EE59-46F0-A3EA-690446700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6423285"/>
            <a:ext cx="2304000" cy="118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11" name="Bild 9" descr="Slogan_FZ_Jülich_grasgrue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28" y="5769260"/>
            <a:ext cx="1894868" cy="8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63143"/>
            <a:ext cx="11449050" cy="421425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0FEB314-58C6-43FB-BF57-07B357AFA1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cap="none"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29624FD4-E8F5-4C76-8AB0-019D7FCEAA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z="2800" cap="none"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000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338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D87DCD3-D230-4056-A20A-D9CBA549C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cap="none"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D9CA0-0D3A-430F-A273-E4F9DC8D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AF11-FB81-42DE-B82C-BAAE6442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563143"/>
            <a:ext cx="11449050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464" y="6381328"/>
            <a:ext cx="1600508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64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24000"/>
            <a:ext cx="11449050" cy="1124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C4F5F8-9F24-424C-8284-2E94052236C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3659" userDrawn="1">
          <p15:clr>
            <a:srgbClr val="F26B43"/>
          </p15:clr>
        </p15:guide>
        <p15:guide id="7" pos="402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delilbasic" TargetMode="External"/><Relationship Id="rId4" Type="http://schemas.openxmlformats.org/officeDocument/2006/relationships/hyperlink" Target="mailto:a.delilbasic@fz-juelich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DF075B-D555-FF81-BB87-108F8CE16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27626" r="-53" b="15957"/>
          <a:stretch/>
        </p:blipFill>
        <p:spPr bwMode="auto">
          <a:xfrm>
            <a:off x="554851" y="387390"/>
            <a:ext cx="11094155" cy="30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A64521-ED94-4240-8AD4-6C3D7A90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9" y="3597684"/>
            <a:ext cx="10728324" cy="6234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0" dirty="0"/>
              <a:t>Quantum ANNEALING FOR SEMANTIC SEGMENTATION IN REMOTE SENSING: POTENTIAL AND LIMITATIONS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3119F-69DD-4BF5-B78E-98C0144F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7" y="5013176"/>
            <a:ext cx="10728325" cy="360000"/>
          </a:xfrm>
        </p:spPr>
        <p:txBody>
          <a:bodyPr/>
          <a:lstStyle/>
          <a:p>
            <a:r>
              <a:rPr lang="en-US" cap="none" dirty="0"/>
              <a:t>April 16</a:t>
            </a:r>
            <a:r>
              <a:rPr lang="en-US" cap="none" noProof="0" dirty="0"/>
              <a:t>, 2024</a:t>
            </a:r>
            <a:r>
              <a:rPr lang="en-US" cap="none" dirty="0"/>
              <a:t>     </a:t>
            </a:r>
            <a:r>
              <a:rPr lang="en-US" cap="none" noProof="0" dirty="0"/>
              <a:t>  </a:t>
            </a:r>
            <a:r>
              <a:rPr lang="en-US" cap="none" dirty="0"/>
              <a:t>Amer Delilbasic</a:t>
            </a:r>
            <a:r>
              <a:rPr lang="en-US" cap="none" noProof="0" dirty="0"/>
              <a:t>, Bertrand Le Saux, Morris Riedel, Kristel Michielsen, Gabriele Cavallaro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FFF684-B650-40AA-89A0-80D31734A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1837" y="4541800"/>
            <a:ext cx="10728325" cy="481564"/>
          </a:xfrm>
        </p:spPr>
        <p:txBody>
          <a:bodyPr/>
          <a:lstStyle/>
          <a:p>
            <a:r>
              <a:rPr lang="en-US" sz="2400" noProof="0" dirty="0"/>
              <a:t>M2GARSS 2024 – Oral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4EAD-43B7-D369-E65C-C9D7DFC30BAF}"/>
              </a:ext>
            </a:extLst>
          </p:cNvPr>
          <p:cNvSpPr txBox="1"/>
          <p:nvPr/>
        </p:nvSpPr>
        <p:spPr>
          <a:xfrm>
            <a:off x="10704512" y="3250268"/>
            <a:ext cx="1031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computerworld.ch</a:t>
            </a:r>
          </a:p>
        </p:txBody>
      </p:sp>
    </p:spTree>
    <p:extLst>
      <p:ext uri="{BB962C8B-B14F-4D97-AF65-F5344CB8AC3E}">
        <p14:creationId xmlns:p14="http://schemas.microsoft.com/office/powerpoint/2010/main" val="12313169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quantum annealing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EAA3A07E-C7BF-C0B8-C3FB-B6CF38D86A44}"/>
              </a:ext>
            </a:extLst>
          </p:cNvPr>
          <p:cNvSpPr/>
          <p:nvPr/>
        </p:nvSpPr>
        <p:spPr>
          <a:xfrm>
            <a:off x="551384" y="1016732"/>
            <a:ext cx="547260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Training set selection</a:t>
            </a: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DB3942B-981C-2DA9-E82B-D7E73FB6ED61}"/>
              </a:ext>
            </a:extLst>
          </p:cNvPr>
          <p:cNvSpPr/>
          <p:nvPr/>
        </p:nvSpPr>
        <p:spPr>
          <a:xfrm>
            <a:off x="551384" y="3356992"/>
            <a:ext cx="547260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Hyperparameter optimization</a:t>
            </a: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AC2F9C4E-B20F-541D-1FF5-AA485F3B4100}"/>
              </a:ext>
            </a:extLst>
          </p:cNvPr>
          <p:cNvSpPr/>
          <p:nvPr/>
        </p:nvSpPr>
        <p:spPr>
          <a:xfrm>
            <a:off x="6168008" y="1016732"/>
            <a:ext cx="547260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Problem embedding</a:t>
            </a: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CFD707E5-92C0-359E-39AC-70AA39484A90}"/>
              </a:ext>
            </a:extLst>
          </p:cNvPr>
          <p:cNvSpPr/>
          <p:nvPr/>
        </p:nvSpPr>
        <p:spPr>
          <a:xfrm>
            <a:off x="6168008" y="3356992"/>
            <a:ext cx="547260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Solutions combination</a:t>
            </a: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9" name="Google Shape;511;g149ab484e39_0_10">
            <a:extLst>
              <a:ext uri="{FF2B5EF4-FFF2-40B4-BE49-F238E27FC236}">
                <a16:creationId xmlns:a16="http://schemas.microsoft.com/office/drawing/2014/main" id="{F6E3B8CB-D25E-8464-C656-A844C7A0EA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4332"/>
          <a:stretch/>
        </p:blipFill>
        <p:spPr>
          <a:xfrm>
            <a:off x="1575828" y="1575625"/>
            <a:ext cx="1296144" cy="13304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EAADF-D10A-CEDB-EDDE-B8203300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783628"/>
            <a:ext cx="975445" cy="91447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96D9621-2126-2C0C-1808-3D0CBB5D2463}"/>
              </a:ext>
            </a:extLst>
          </p:cNvPr>
          <p:cNvSpPr/>
          <p:nvPr/>
        </p:nvSpPr>
        <p:spPr>
          <a:xfrm flipH="1" flipV="1">
            <a:off x="2351584" y="1916832"/>
            <a:ext cx="64008" cy="61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7A6DAE-1BD4-4DE9-CE22-A173FAA75D1B}"/>
              </a:ext>
            </a:extLst>
          </p:cNvPr>
          <p:cNvSpPr/>
          <p:nvPr/>
        </p:nvSpPr>
        <p:spPr>
          <a:xfrm flipH="1" flipV="1">
            <a:off x="2415592" y="2179671"/>
            <a:ext cx="64008" cy="61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67AE1-6997-D31B-2A94-8C43CEF8B7E9}"/>
              </a:ext>
            </a:extLst>
          </p:cNvPr>
          <p:cNvSpPr/>
          <p:nvPr/>
        </p:nvSpPr>
        <p:spPr>
          <a:xfrm flipH="1" flipV="1">
            <a:off x="1919536" y="2384923"/>
            <a:ext cx="64008" cy="61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059A4-1CCE-E08E-6BB0-DCFA0B9D8559}"/>
              </a:ext>
            </a:extLst>
          </p:cNvPr>
          <p:cNvSpPr/>
          <p:nvPr/>
        </p:nvSpPr>
        <p:spPr>
          <a:xfrm flipH="1" flipV="1">
            <a:off x="1775520" y="1816351"/>
            <a:ext cx="64008" cy="61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2A7EDD-3181-AF75-D800-7EF202DAA338}"/>
              </a:ext>
            </a:extLst>
          </p:cNvPr>
          <p:cNvSpPr/>
          <p:nvPr/>
        </p:nvSpPr>
        <p:spPr>
          <a:xfrm flipH="1" flipV="1">
            <a:off x="1978778" y="2780967"/>
            <a:ext cx="64008" cy="61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0CA698-FD85-C62A-1430-3C307A30B49D}"/>
              </a:ext>
            </a:extLst>
          </p:cNvPr>
          <p:cNvCxnSpPr>
            <a:cxnSpLocks/>
          </p:cNvCxnSpPr>
          <p:nvPr/>
        </p:nvCxnSpPr>
        <p:spPr>
          <a:xfrm>
            <a:off x="2395922" y="1960104"/>
            <a:ext cx="1899878" cy="1727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FB6C6-3E01-1196-0905-3B09832CAA46}"/>
              </a:ext>
            </a:extLst>
          </p:cNvPr>
          <p:cNvCxnSpPr>
            <a:cxnSpLocks/>
          </p:cNvCxnSpPr>
          <p:nvPr/>
        </p:nvCxnSpPr>
        <p:spPr>
          <a:xfrm>
            <a:off x="2450949" y="2206350"/>
            <a:ext cx="1844851" cy="322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FD4384-C7F0-1B8C-7182-2D7A5CB3D70C}"/>
              </a:ext>
            </a:extLst>
          </p:cNvPr>
          <p:cNvCxnSpPr>
            <a:cxnSpLocks/>
          </p:cNvCxnSpPr>
          <p:nvPr/>
        </p:nvCxnSpPr>
        <p:spPr>
          <a:xfrm flipV="1">
            <a:off x="1978778" y="2319235"/>
            <a:ext cx="2317022" cy="96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908C5B-662D-25E4-C4EF-ACC54650F1B8}"/>
              </a:ext>
            </a:extLst>
          </p:cNvPr>
          <p:cNvCxnSpPr>
            <a:cxnSpLocks/>
          </p:cNvCxnSpPr>
          <p:nvPr/>
        </p:nvCxnSpPr>
        <p:spPr>
          <a:xfrm>
            <a:off x="1811043" y="1849177"/>
            <a:ext cx="2484757" cy="2368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564677-DF50-D1CE-0F89-E3DC40C48A82}"/>
              </a:ext>
            </a:extLst>
          </p:cNvPr>
          <p:cNvCxnSpPr>
            <a:cxnSpLocks/>
          </p:cNvCxnSpPr>
          <p:nvPr/>
        </p:nvCxnSpPr>
        <p:spPr>
          <a:xfrm flipV="1">
            <a:off x="2032543" y="2384338"/>
            <a:ext cx="2263257" cy="4362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8">
            <a:extLst>
              <a:ext uri="{FF2B5EF4-FFF2-40B4-BE49-F238E27FC236}">
                <a16:creationId xmlns:a16="http://schemas.microsoft.com/office/drawing/2014/main" id="{67581C95-2AC6-068A-E0BB-54968499A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160" y="1739186"/>
            <a:ext cx="1311683" cy="1236686"/>
          </a:xfrm>
          <a:prstGeom prst="rect">
            <a:avLst/>
          </a:prstGeom>
        </p:spPr>
      </p:pic>
      <p:pic>
        <p:nvPicPr>
          <p:cNvPr id="31" name="Immagine 10">
            <a:extLst>
              <a:ext uri="{FF2B5EF4-FFF2-40B4-BE49-F238E27FC236}">
                <a16:creationId xmlns:a16="http://schemas.microsoft.com/office/drawing/2014/main" id="{6F2BE04D-9F0F-35DA-1454-9E004D6DB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6497" y="1740955"/>
            <a:ext cx="1288920" cy="1255997"/>
          </a:xfrm>
          <a:prstGeom prst="rect">
            <a:avLst/>
          </a:prstGeom>
        </p:spPr>
      </p:pic>
      <p:cxnSp>
        <p:nvCxnSpPr>
          <p:cNvPr id="32" name="Connettore 2 15">
            <a:extLst>
              <a:ext uri="{FF2B5EF4-FFF2-40B4-BE49-F238E27FC236}">
                <a16:creationId xmlns:a16="http://schemas.microsoft.com/office/drawing/2014/main" id="{715A4252-6995-B4FA-6F66-254D7A1515A6}"/>
              </a:ext>
            </a:extLst>
          </p:cNvPr>
          <p:cNvCxnSpPr>
            <a:cxnSpLocks/>
          </p:cNvCxnSpPr>
          <p:nvPr/>
        </p:nvCxnSpPr>
        <p:spPr>
          <a:xfrm>
            <a:off x="8544272" y="2315477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10">
            <a:extLst>
              <a:ext uri="{FF2B5EF4-FFF2-40B4-BE49-F238E27FC236}">
                <a16:creationId xmlns:a16="http://schemas.microsoft.com/office/drawing/2014/main" id="{669629AA-FEBE-AF53-3019-C35962A6606D}"/>
              </a:ext>
            </a:extLst>
          </p:cNvPr>
          <p:cNvSpPr txBox="1"/>
          <p:nvPr/>
        </p:nvSpPr>
        <p:spPr>
          <a:xfrm>
            <a:off x="8806218" y="1903091"/>
            <a:ext cx="297554" cy="5016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2800" b="1" dirty="0">
                <a:solidFill>
                  <a:srgbClr val="FF0A01"/>
                </a:solidFill>
              </a:rPr>
              <a:t>?</a:t>
            </a:r>
            <a:endParaRPr lang="it-IT" sz="3200" b="1" dirty="0">
              <a:solidFill>
                <a:srgbClr val="FF0A0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F3DD322-99B9-CFB5-29E5-02CA02B02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16" y="3997027"/>
            <a:ext cx="4907075" cy="12944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F3DDB3-F7D4-3693-FE8D-6415DC5B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4187025"/>
            <a:ext cx="975445" cy="9144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0BBDAA-BA07-BCA9-C150-1A5C1FEFD56C}"/>
              </a:ext>
            </a:extLst>
          </p:cNvPr>
          <p:cNvCxnSpPr>
            <a:cxnSpLocks/>
          </p:cNvCxnSpPr>
          <p:nvPr/>
        </p:nvCxnSpPr>
        <p:spPr>
          <a:xfrm flipH="1">
            <a:off x="8151565" y="4250755"/>
            <a:ext cx="829785" cy="3004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596244-89B2-DA2F-1264-4B7F540CA65C}"/>
              </a:ext>
            </a:extLst>
          </p:cNvPr>
          <p:cNvCxnSpPr>
            <a:cxnSpLocks/>
          </p:cNvCxnSpPr>
          <p:nvPr/>
        </p:nvCxnSpPr>
        <p:spPr>
          <a:xfrm flipH="1">
            <a:off x="8151565" y="4631875"/>
            <a:ext cx="121153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215423-79AE-70E3-B4BA-685D4DD39C84}"/>
              </a:ext>
            </a:extLst>
          </p:cNvPr>
          <p:cNvCxnSpPr>
            <a:cxnSpLocks/>
          </p:cNvCxnSpPr>
          <p:nvPr/>
        </p:nvCxnSpPr>
        <p:spPr>
          <a:xfrm flipH="1" flipV="1">
            <a:off x="8130800" y="4724917"/>
            <a:ext cx="850550" cy="3765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4FA49F8D-EF2E-88A5-5260-800F4A3293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644" y="3809203"/>
            <a:ext cx="557695" cy="5535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491225-A2AD-8DB9-C7B5-D2C4CCAD2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103" y="4407769"/>
            <a:ext cx="557695" cy="55353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ABB8FB5-C85C-EDD9-C433-572EC7C62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012" y="4995910"/>
            <a:ext cx="557695" cy="553533"/>
          </a:xfrm>
          <a:prstGeom prst="rect">
            <a:avLst/>
          </a:prstGeom>
        </p:spPr>
      </p:pic>
      <p:sp>
        <p:nvSpPr>
          <p:cNvPr id="67" name="CasellaDiTesto 10">
            <a:extLst>
              <a:ext uri="{FF2B5EF4-FFF2-40B4-BE49-F238E27FC236}">
                <a16:creationId xmlns:a16="http://schemas.microsoft.com/office/drawing/2014/main" id="{BDB9BF66-23B9-C4FF-9FD6-217A268ECF6D}"/>
              </a:ext>
            </a:extLst>
          </p:cNvPr>
          <p:cNvSpPr txBox="1"/>
          <p:nvPr/>
        </p:nvSpPr>
        <p:spPr>
          <a:xfrm>
            <a:off x="3355112" y="1508865"/>
            <a:ext cx="297554" cy="5016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2800" b="1" dirty="0">
                <a:solidFill>
                  <a:srgbClr val="FF0A01"/>
                </a:solidFill>
              </a:rPr>
              <a:t>?</a:t>
            </a:r>
            <a:endParaRPr lang="it-IT" sz="3200" b="1" dirty="0">
              <a:solidFill>
                <a:srgbClr val="FF0A01"/>
              </a:solidFill>
            </a:endParaRPr>
          </a:p>
        </p:txBody>
      </p:sp>
      <p:sp>
        <p:nvSpPr>
          <p:cNvPr id="68" name="CasellaDiTesto 10">
            <a:extLst>
              <a:ext uri="{FF2B5EF4-FFF2-40B4-BE49-F238E27FC236}">
                <a16:creationId xmlns:a16="http://schemas.microsoft.com/office/drawing/2014/main" id="{8C9F2D5A-C824-A634-32AC-A579C5EE824E}"/>
              </a:ext>
            </a:extLst>
          </p:cNvPr>
          <p:cNvSpPr txBox="1"/>
          <p:nvPr/>
        </p:nvSpPr>
        <p:spPr>
          <a:xfrm>
            <a:off x="5205650" y="3989331"/>
            <a:ext cx="1081681" cy="73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4400" b="1" dirty="0">
                <a:solidFill>
                  <a:srgbClr val="FF0A01"/>
                </a:solidFill>
              </a:rPr>
              <a:t>?</a:t>
            </a:r>
            <a:endParaRPr lang="it-IT" sz="4800" b="1" dirty="0">
              <a:solidFill>
                <a:srgbClr val="FF0A01"/>
              </a:solidFill>
            </a:endParaRPr>
          </a:p>
        </p:txBody>
      </p:sp>
      <p:sp>
        <p:nvSpPr>
          <p:cNvPr id="69" name="CasellaDiTesto 10">
            <a:extLst>
              <a:ext uri="{FF2B5EF4-FFF2-40B4-BE49-F238E27FC236}">
                <a16:creationId xmlns:a16="http://schemas.microsoft.com/office/drawing/2014/main" id="{909DBA53-BC8A-BCB9-7F3E-0CE238513EE0}"/>
              </a:ext>
            </a:extLst>
          </p:cNvPr>
          <p:cNvSpPr txBox="1"/>
          <p:nvPr/>
        </p:nvSpPr>
        <p:spPr>
          <a:xfrm>
            <a:off x="10165083" y="4357124"/>
            <a:ext cx="297554" cy="5016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2800" b="1" dirty="0">
                <a:solidFill>
                  <a:srgbClr val="FF0A01"/>
                </a:solidFill>
              </a:rPr>
              <a:t>?</a:t>
            </a:r>
            <a:endParaRPr lang="it-IT" sz="3200" b="1" dirty="0">
              <a:solidFill>
                <a:srgbClr val="FF0A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5481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1600CDE9-34E3-67A2-DC3D-CC90CD57FCEF}"/>
              </a:ext>
            </a:extLst>
          </p:cNvPr>
          <p:cNvSpPr/>
          <p:nvPr/>
        </p:nvSpPr>
        <p:spPr>
          <a:xfrm>
            <a:off x="479376" y="1362587"/>
            <a:ext cx="10801200" cy="134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Quantum annealing is a </a:t>
            </a:r>
            <a:r>
              <a:rPr lang="en-US" sz="1600" b="1" dirty="0">
                <a:solidFill>
                  <a:schemeClr val="tx1"/>
                </a:solidFill>
              </a:rPr>
              <a:t>powerful but complex algorithm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It can already be tested today </a:t>
            </a:r>
            <a:r>
              <a:rPr lang="en-US" sz="1600" dirty="0">
                <a:solidFill>
                  <a:schemeClr val="tx1"/>
                </a:solidFill>
              </a:rPr>
              <a:t>with quantum annealers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However, its </a:t>
            </a:r>
            <a:r>
              <a:rPr lang="en-US" sz="1600" b="1" dirty="0">
                <a:solidFill>
                  <a:schemeClr val="tx1"/>
                </a:solidFill>
              </a:rPr>
              <a:t>physical implementation and limitations </a:t>
            </a:r>
            <a:r>
              <a:rPr lang="en-US" sz="1600" dirty="0">
                <a:solidFill>
                  <a:schemeClr val="tx1"/>
                </a:solidFill>
              </a:rPr>
              <a:t>make it inconsistent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Several (classical) techniques can </a:t>
            </a:r>
            <a:r>
              <a:rPr lang="en-US" sz="1600" b="1" dirty="0">
                <a:solidFill>
                  <a:schemeClr val="tx1"/>
                </a:solidFill>
              </a:rPr>
              <a:t>help to improve its performance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45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D45EF447-8137-FD85-A7CA-57BEE0B6CDD0}"/>
              </a:ext>
            </a:extLst>
          </p:cNvPr>
          <p:cNvSpPr/>
          <p:nvPr/>
        </p:nvSpPr>
        <p:spPr>
          <a:xfrm>
            <a:off x="2814677" y="2650403"/>
            <a:ext cx="6562646" cy="15571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B4AC975-B808-A9D1-AA8A-65299F99F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3" b="15220"/>
          <a:stretch/>
        </p:blipFill>
        <p:spPr>
          <a:xfrm>
            <a:off x="3006260" y="2906312"/>
            <a:ext cx="1059086" cy="1045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8A9FB-932C-F1BB-4805-0D81140A03FA}"/>
              </a:ext>
            </a:extLst>
          </p:cNvPr>
          <p:cNvSpPr txBox="1"/>
          <p:nvPr/>
        </p:nvSpPr>
        <p:spPr>
          <a:xfrm>
            <a:off x="4256928" y="2767143"/>
            <a:ext cx="4990901" cy="134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1600" b="1" dirty="0"/>
              <a:t>Amer Delilbasic</a:t>
            </a:r>
            <a:br>
              <a:rPr lang="en-US" sz="1600" b="1" dirty="0"/>
            </a:br>
            <a:r>
              <a:rPr lang="en-US" sz="1400" dirty="0"/>
              <a:t>Doctoral Researcher @ Jülich Supercomputing Centre, Germany &amp; University of Iceland</a:t>
            </a:r>
          </a:p>
          <a:p>
            <a:pPr algn="l">
              <a:lnSpc>
                <a:spcPct val="95000"/>
              </a:lnSpc>
            </a:pPr>
            <a:endParaRPr lang="en-US" sz="1400" dirty="0"/>
          </a:p>
          <a:p>
            <a:pPr algn="l">
              <a:lnSpc>
                <a:spcPct val="95000"/>
              </a:lnSpc>
            </a:pPr>
            <a:r>
              <a:rPr lang="en-US" sz="1400" dirty="0">
                <a:hlinkClick r:id="rId4"/>
              </a:rPr>
              <a:t>a.delilbasic@fz-juelich.de</a:t>
            </a:r>
            <a:endParaRPr lang="en-US" sz="1400" dirty="0"/>
          </a:p>
          <a:p>
            <a:pPr algn="l">
              <a:lnSpc>
                <a:spcPct val="95000"/>
              </a:lnSpc>
            </a:pPr>
            <a:r>
              <a:rPr lang="en-US" sz="1400" dirty="0">
                <a:hlinkClick r:id="rId5"/>
              </a:rPr>
              <a:t>linkedin.com/in/delilbasic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13723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0AF85-E777-43F9-995C-9D46568F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656728"/>
          </a:xfrm>
        </p:spPr>
        <p:txBody>
          <a:bodyPr/>
          <a:lstStyle/>
          <a:p>
            <a:r>
              <a:rPr lang="en-US" sz="2800" dirty="0"/>
              <a:t>Driving questions</a:t>
            </a:r>
            <a:endParaRPr lang="en-US" sz="280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3068E6-20EA-43D4-B4AD-ED0E7D77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3C4C36-2917-4BE1-BC2D-A9E5F9F919C3}"/>
              </a:ext>
            </a:extLst>
          </p:cNvPr>
          <p:cNvSpPr/>
          <p:nvPr/>
        </p:nvSpPr>
        <p:spPr>
          <a:xfrm>
            <a:off x="360000" y="2481454"/>
            <a:ext cx="11449050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>
              <a:lnSpc>
                <a:spcPct val="95000"/>
              </a:lnSpc>
            </a:pPr>
            <a:r>
              <a:rPr lang="pt-BR" b="1" dirty="0">
                <a:solidFill>
                  <a:schemeClr val="tx1"/>
                </a:solidFill>
              </a:rPr>
              <a:t>What is quantum annealing?</a:t>
            </a:r>
          </a:p>
        </p:txBody>
      </p:sp>
      <p:sp>
        <p:nvSpPr>
          <p:cNvPr id="7" name="Grafik 6">
            <a:extLst>
              <a:ext uri="{FF2B5EF4-FFF2-40B4-BE49-F238E27FC236}">
                <a16:creationId xmlns:a16="http://schemas.microsoft.com/office/drawing/2014/main" id="{9664AE55-8BD7-4D4F-8F2F-6D997D2AB64E}"/>
              </a:ext>
            </a:extLst>
          </p:cNvPr>
          <p:cNvSpPr/>
          <p:nvPr/>
        </p:nvSpPr>
        <p:spPr>
          <a:xfrm>
            <a:off x="478030" y="2563981"/>
            <a:ext cx="170101" cy="339002"/>
          </a:xfrm>
          <a:custGeom>
            <a:avLst/>
            <a:gdLst>
              <a:gd name="connsiteX0" fmla="*/ -194 w 658120"/>
              <a:gd name="connsiteY0" fmla="*/ 1190768 h 1311598"/>
              <a:gd name="connsiteX1" fmla="*/ 163827 w 658120"/>
              <a:gd name="connsiteY1" fmla="*/ 1257443 h 1311598"/>
              <a:gd name="connsiteX2" fmla="*/ 589975 w 658120"/>
              <a:gd name="connsiteY2" fmla="*/ 822722 h 1311598"/>
              <a:gd name="connsiteX3" fmla="*/ 589975 w 658120"/>
              <a:gd name="connsiteY3" fmla="*/ 488109 h 1311598"/>
              <a:gd name="connsiteX4" fmla="*/ 163827 w 658120"/>
              <a:gd name="connsiteY4" fmla="*/ 53388 h 1311598"/>
              <a:gd name="connsiteX5" fmla="*/ -194 w 658120"/>
              <a:gd name="connsiteY5" fmla="*/ 120063 h 131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20" h="1311598">
                <a:moveTo>
                  <a:pt x="-194" y="1190768"/>
                </a:moveTo>
                <a:cubicBezTo>
                  <a:pt x="-194" y="1320213"/>
                  <a:pt x="73244" y="1350217"/>
                  <a:pt x="163827" y="1257443"/>
                </a:cubicBezTo>
                <a:lnTo>
                  <a:pt x="589975" y="822722"/>
                </a:lnTo>
                <a:cubicBezTo>
                  <a:pt x="680577" y="729587"/>
                  <a:pt x="680577" y="581244"/>
                  <a:pt x="589975" y="488109"/>
                </a:cubicBezTo>
                <a:lnTo>
                  <a:pt x="163827" y="53388"/>
                </a:lnTo>
                <a:cubicBezTo>
                  <a:pt x="73244" y="-39004"/>
                  <a:pt x="-194" y="-9001"/>
                  <a:pt x="-194" y="12006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B7A7D87-CBF3-4F9D-89E3-BE0AF6F6693D}"/>
              </a:ext>
            </a:extLst>
          </p:cNvPr>
          <p:cNvSpPr/>
          <p:nvPr/>
        </p:nvSpPr>
        <p:spPr>
          <a:xfrm>
            <a:off x="360000" y="3243259"/>
            <a:ext cx="11449050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>
              <a:lnSpc>
                <a:spcPct val="95000"/>
              </a:lnSpc>
            </a:pPr>
            <a:r>
              <a:rPr lang="pt-BR" b="1" dirty="0">
                <a:solidFill>
                  <a:schemeClr val="tx1"/>
                </a:solidFill>
              </a:rPr>
              <a:t>How can quantum annealing contribute to semantic segmentation of satellite images?</a:t>
            </a:r>
          </a:p>
        </p:txBody>
      </p:sp>
      <p:sp>
        <p:nvSpPr>
          <p:cNvPr id="9" name="Grafik 6">
            <a:extLst>
              <a:ext uri="{FF2B5EF4-FFF2-40B4-BE49-F238E27FC236}">
                <a16:creationId xmlns:a16="http://schemas.microsoft.com/office/drawing/2014/main" id="{876839E0-0827-4323-A00A-5A416BEF0377}"/>
              </a:ext>
            </a:extLst>
          </p:cNvPr>
          <p:cNvSpPr/>
          <p:nvPr/>
        </p:nvSpPr>
        <p:spPr>
          <a:xfrm>
            <a:off x="478030" y="3325786"/>
            <a:ext cx="170101" cy="339002"/>
          </a:xfrm>
          <a:custGeom>
            <a:avLst/>
            <a:gdLst>
              <a:gd name="connsiteX0" fmla="*/ -194 w 658120"/>
              <a:gd name="connsiteY0" fmla="*/ 1190768 h 1311598"/>
              <a:gd name="connsiteX1" fmla="*/ 163827 w 658120"/>
              <a:gd name="connsiteY1" fmla="*/ 1257443 h 1311598"/>
              <a:gd name="connsiteX2" fmla="*/ 589975 w 658120"/>
              <a:gd name="connsiteY2" fmla="*/ 822722 h 1311598"/>
              <a:gd name="connsiteX3" fmla="*/ 589975 w 658120"/>
              <a:gd name="connsiteY3" fmla="*/ 488109 h 1311598"/>
              <a:gd name="connsiteX4" fmla="*/ 163827 w 658120"/>
              <a:gd name="connsiteY4" fmla="*/ 53388 h 1311598"/>
              <a:gd name="connsiteX5" fmla="*/ -194 w 658120"/>
              <a:gd name="connsiteY5" fmla="*/ 120063 h 131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20" h="1311598">
                <a:moveTo>
                  <a:pt x="-194" y="1190768"/>
                </a:moveTo>
                <a:cubicBezTo>
                  <a:pt x="-194" y="1320213"/>
                  <a:pt x="73244" y="1350217"/>
                  <a:pt x="163827" y="1257443"/>
                </a:cubicBezTo>
                <a:lnTo>
                  <a:pt x="589975" y="822722"/>
                </a:lnTo>
                <a:cubicBezTo>
                  <a:pt x="680577" y="729587"/>
                  <a:pt x="680577" y="581244"/>
                  <a:pt x="589975" y="488109"/>
                </a:cubicBezTo>
                <a:lnTo>
                  <a:pt x="163827" y="53388"/>
                </a:lnTo>
                <a:cubicBezTo>
                  <a:pt x="73244" y="-39004"/>
                  <a:pt x="-194" y="-9001"/>
                  <a:pt x="-194" y="12006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76957B-6DB4-4073-964A-66B86CA4D7EA}"/>
              </a:ext>
            </a:extLst>
          </p:cNvPr>
          <p:cNvSpPr/>
          <p:nvPr/>
        </p:nvSpPr>
        <p:spPr>
          <a:xfrm>
            <a:off x="360000" y="4005064"/>
            <a:ext cx="11449050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pPr>
              <a:lnSpc>
                <a:spcPct val="95000"/>
              </a:lnSpc>
            </a:pPr>
            <a:r>
              <a:rPr lang="pt-BR" b="1" dirty="0">
                <a:solidFill>
                  <a:schemeClr val="tx1"/>
                </a:solidFill>
              </a:rPr>
              <a:t>Which design guidelines should be followed?</a:t>
            </a:r>
          </a:p>
        </p:txBody>
      </p:sp>
      <p:sp>
        <p:nvSpPr>
          <p:cNvPr id="11" name="Grafik 6">
            <a:extLst>
              <a:ext uri="{FF2B5EF4-FFF2-40B4-BE49-F238E27FC236}">
                <a16:creationId xmlns:a16="http://schemas.microsoft.com/office/drawing/2014/main" id="{BB0A6BA2-0E86-4E06-BF8E-BB2B4449AADB}"/>
              </a:ext>
            </a:extLst>
          </p:cNvPr>
          <p:cNvSpPr/>
          <p:nvPr/>
        </p:nvSpPr>
        <p:spPr>
          <a:xfrm>
            <a:off x="478030" y="4087591"/>
            <a:ext cx="170101" cy="339002"/>
          </a:xfrm>
          <a:custGeom>
            <a:avLst/>
            <a:gdLst>
              <a:gd name="connsiteX0" fmla="*/ -194 w 658120"/>
              <a:gd name="connsiteY0" fmla="*/ 1190768 h 1311598"/>
              <a:gd name="connsiteX1" fmla="*/ 163827 w 658120"/>
              <a:gd name="connsiteY1" fmla="*/ 1257443 h 1311598"/>
              <a:gd name="connsiteX2" fmla="*/ 589975 w 658120"/>
              <a:gd name="connsiteY2" fmla="*/ 822722 h 1311598"/>
              <a:gd name="connsiteX3" fmla="*/ 589975 w 658120"/>
              <a:gd name="connsiteY3" fmla="*/ 488109 h 1311598"/>
              <a:gd name="connsiteX4" fmla="*/ 163827 w 658120"/>
              <a:gd name="connsiteY4" fmla="*/ 53388 h 1311598"/>
              <a:gd name="connsiteX5" fmla="*/ -194 w 658120"/>
              <a:gd name="connsiteY5" fmla="*/ 120063 h 131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20" h="1311598">
                <a:moveTo>
                  <a:pt x="-194" y="1190768"/>
                </a:moveTo>
                <a:cubicBezTo>
                  <a:pt x="-194" y="1320213"/>
                  <a:pt x="73244" y="1350217"/>
                  <a:pt x="163827" y="1257443"/>
                </a:cubicBezTo>
                <a:lnTo>
                  <a:pt x="589975" y="822722"/>
                </a:lnTo>
                <a:cubicBezTo>
                  <a:pt x="680577" y="729587"/>
                  <a:pt x="680577" y="581244"/>
                  <a:pt x="589975" y="488109"/>
                </a:cubicBezTo>
                <a:lnTo>
                  <a:pt x="163827" y="53388"/>
                </a:lnTo>
                <a:cubicBezTo>
                  <a:pt x="73244" y="-39004"/>
                  <a:pt x="-194" y="-9001"/>
                  <a:pt x="-194" y="12006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654D58F-CD29-9F9A-1D18-29CF3B7D7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18327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5">
            <a:extLst>
              <a:ext uri="{FF2B5EF4-FFF2-40B4-BE49-F238E27FC236}">
                <a16:creationId xmlns:a16="http://schemas.microsoft.com/office/drawing/2014/main" id="{52377752-C2C1-B31D-69A7-55E882DA2CA7}"/>
              </a:ext>
            </a:extLst>
          </p:cNvPr>
          <p:cNvSpPr/>
          <p:nvPr/>
        </p:nvSpPr>
        <p:spPr>
          <a:xfrm>
            <a:off x="1559496" y="1193014"/>
            <a:ext cx="4244493" cy="2109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Quantum simulation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applications of quantum computing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B83C873D-D95D-953A-E789-956DCB234EA8}"/>
              </a:ext>
            </a:extLst>
          </p:cNvPr>
          <p:cNvSpPr/>
          <p:nvPr/>
        </p:nvSpPr>
        <p:spPr>
          <a:xfrm>
            <a:off x="1559496" y="3378971"/>
            <a:ext cx="4244493" cy="2109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Quantum cryptography</a:t>
            </a:r>
          </a:p>
          <a:p>
            <a:pPr algn="ctr"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DFCAFA54-C4EE-6B71-EDA1-879E17B927ED}"/>
              </a:ext>
            </a:extLst>
          </p:cNvPr>
          <p:cNvSpPr/>
          <p:nvPr/>
        </p:nvSpPr>
        <p:spPr>
          <a:xfrm>
            <a:off x="6364443" y="1196545"/>
            <a:ext cx="4244493" cy="2109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Quantum optimization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BD3F19CE-07CD-7C41-6EDC-D4E02A0F813B}"/>
              </a:ext>
            </a:extLst>
          </p:cNvPr>
          <p:cNvSpPr/>
          <p:nvPr/>
        </p:nvSpPr>
        <p:spPr>
          <a:xfrm>
            <a:off x="6385288" y="3409177"/>
            <a:ext cx="4244493" cy="2082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Quantum machine learning</a:t>
            </a:r>
          </a:p>
        </p:txBody>
      </p:sp>
      <p:pic>
        <p:nvPicPr>
          <p:cNvPr id="3074" name="Picture 2" descr="Quantum Simulation | Quantum Science &amp; Engineering">
            <a:extLst>
              <a:ext uri="{FF2B5EF4-FFF2-40B4-BE49-F238E27FC236}">
                <a16:creationId xmlns:a16="http://schemas.microsoft.com/office/drawing/2014/main" id="{3D13E9B2-88FB-EDC4-E25D-30172F4F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69" y="1720472"/>
            <a:ext cx="2572544" cy="12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47D9DE-968F-B970-A42F-343EC3A7B5BA}"/>
              </a:ext>
            </a:extLst>
          </p:cNvPr>
          <p:cNvSpPr txBox="1"/>
          <p:nvPr/>
        </p:nvSpPr>
        <p:spPr>
          <a:xfrm>
            <a:off x="1649893" y="3117918"/>
            <a:ext cx="40561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https://quantum.cornell.edu/files/2021/11/quantum_simulation-1024x576.jpg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ED889E-6C50-FF9E-FCC2-5033EA1E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22" y="3869653"/>
            <a:ext cx="2580091" cy="12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83565-AAE1-56F5-E56E-17CE81DCEFA8}"/>
              </a:ext>
            </a:extLst>
          </p:cNvPr>
          <p:cNvSpPr txBox="1"/>
          <p:nvPr/>
        </p:nvSpPr>
        <p:spPr>
          <a:xfrm>
            <a:off x="1649892" y="5292150"/>
            <a:ext cx="40561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https://miro.medium.com/v2/resize:fit:760/0*ccRjnUb2QLCYTK5a.jpg</a:t>
            </a:r>
          </a:p>
        </p:txBody>
      </p:sp>
      <p:pic>
        <p:nvPicPr>
          <p:cNvPr id="3078" name="Picture 6" descr="An Introduction To Surrogate Optimization: Intuition, illustration ...">
            <a:extLst>
              <a:ext uri="{FF2B5EF4-FFF2-40B4-BE49-F238E27FC236}">
                <a16:creationId xmlns:a16="http://schemas.microsoft.com/office/drawing/2014/main" id="{AD1467DD-27AB-F793-C391-B2C8B82D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663727"/>
            <a:ext cx="2372220" cy="126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520C8-0505-0660-EC68-44DB98A45F81}"/>
              </a:ext>
            </a:extLst>
          </p:cNvPr>
          <p:cNvSpPr txBox="1"/>
          <p:nvPr/>
        </p:nvSpPr>
        <p:spPr>
          <a:xfrm>
            <a:off x="6494825" y="3038980"/>
            <a:ext cx="40561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https://towardsdatascience.com/an-introduction-to-surrogate-optimization-intuition-illustration-case-study-and-the-code-5d9364aed51b</a:t>
            </a:r>
          </a:p>
        </p:txBody>
      </p:sp>
      <p:pic>
        <p:nvPicPr>
          <p:cNvPr id="3080" name="Picture 8" descr="Layerwise learning for Quantum Neural Networks — The TensorFlow Blog">
            <a:extLst>
              <a:ext uri="{FF2B5EF4-FFF2-40B4-BE49-F238E27FC236}">
                <a16:creationId xmlns:a16="http://schemas.microsoft.com/office/drawing/2014/main" id="{494F7E67-D979-7C59-378C-6C438D669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23" y="3903490"/>
            <a:ext cx="2377731" cy="12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8BE71C-1ADA-281E-967D-1EAF777AC16C}"/>
              </a:ext>
            </a:extLst>
          </p:cNvPr>
          <p:cNvSpPr txBox="1"/>
          <p:nvPr/>
        </p:nvSpPr>
        <p:spPr>
          <a:xfrm>
            <a:off x="6455282" y="5293755"/>
            <a:ext cx="40561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https://blog.tensorflow.org/2020/08/layerwise-learning-for-quantum-neural-networks.html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4E1F2-EE16-85F9-4640-508F3DE7CA83}"/>
              </a:ext>
            </a:extLst>
          </p:cNvPr>
          <p:cNvSpPr/>
          <p:nvPr/>
        </p:nvSpPr>
        <p:spPr>
          <a:xfrm>
            <a:off x="6385289" y="1206584"/>
            <a:ext cx="4244492" cy="21095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4A8A0C27-C691-B416-1D5E-3DCF0B2639F6}"/>
              </a:ext>
            </a:extLst>
          </p:cNvPr>
          <p:cNvSpPr/>
          <p:nvPr/>
        </p:nvSpPr>
        <p:spPr>
          <a:xfrm>
            <a:off x="10391520" y="424061"/>
            <a:ext cx="1633554" cy="51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rgbClr val="C00000"/>
                </a:solidFill>
              </a:rPr>
              <a:t>Quantum annealing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54D54621-E558-3CAD-2D53-460C26041067}"/>
              </a:ext>
            </a:extLst>
          </p:cNvPr>
          <p:cNvSpPr/>
          <p:nvPr/>
        </p:nvSpPr>
        <p:spPr>
          <a:xfrm flipH="1" flipV="1">
            <a:off x="10844646" y="1145391"/>
            <a:ext cx="432048" cy="518336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96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computational models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15/04/2024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10CC06A6-97E9-9070-BAF1-1896C62E6AEF}"/>
              </a:ext>
            </a:extLst>
          </p:cNvPr>
          <p:cNvSpPr/>
          <p:nvPr/>
        </p:nvSpPr>
        <p:spPr>
          <a:xfrm>
            <a:off x="551384" y="1556792"/>
            <a:ext cx="5472608" cy="4032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Quantum circuit model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Model where </a:t>
            </a:r>
            <a:r>
              <a:rPr lang="en-US" sz="1400" b="1" dirty="0">
                <a:solidFill>
                  <a:schemeClr val="tx2"/>
                </a:solidFill>
              </a:rPr>
              <a:t>quantum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gates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2"/>
                </a:solidFill>
              </a:rPr>
              <a:t>measurements</a:t>
            </a:r>
            <a:r>
              <a:rPr lang="en-US" sz="1400" dirty="0">
                <a:solidFill>
                  <a:schemeClr val="tx1"/>
                </a:solidFill>
              </a:rPr>
              <a:t> are applied to qubits</a:t>
            </a:r>
          </a:p>
          <a:p>
            <a:pPr algn="ctr">
              <a:spcAft>
                <a:spcPts val="600"/>
              </a:spcAft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F59D2FD0-03C7-25C8-EC71-D91CEA41ACAC}"/>
                  </a:ext>
                </a:extLst>
              </p:cNvPr>
              <p:cNvSpPr/>
              <p:nvPr/>
            </p:nvSpPr>
            <p:spPr>
              <a:xfrm>
                <a:off x="6202361" y="1556792"/>
                <a:ext cx="5472608" cy="403244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t"/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latin typeface="+mj-lt"/>
                  </a:rPr>
                  <a:t>Adiabatic quantum computation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Model where the time evolution of a quantum system under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adiabatic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conditions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is described by the Hamiltonian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dirty="0">
                    <a:solidFill>
                      <a:schemeClr val="tx1"/>
                    </a:solidFill>
                    <a:latin typeface="+mj-lt"/>
                  </a:rPr>
                  <a:t> and ruled by the Schrödinger’s equation</a:t>
                </a: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1200" b="1" dirty="0">
                  <a:solidFill>
                    <a:schemeClr val="tx1"/>
                  </a:solidFill>
                  <a:latin typeface="+mj-lt"/>
                </a:endParaRPr>
              </a:p>
              <a:p>
                <a:pPr algn="ctr">
                  <a:spcAft>
                    <a:spcPts val="600"/>
                  </a:spcAft>
                </a:pPr>
                <a:endParaRPr lang="pt-BR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F59D2FD0-03C7-25C8-EC71-D91CEA41A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61" y="1556792"/>
                <a:ext cx="5472608" cy="4032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91E19D-3331-98E3-4758-B2CD0B89F975}"/>
              </a:ext>
            </a:extLst>
          </p:cNvPr>
          <p:cNvSpPr txBox="1"/>
          <p:nvPr/>
        </p:nvSpPr>
        <p:spPr>
          <a:xfrm>
            <a:off x="816507" y="5332566"/>
            <a:ext cx="484744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" dirty="0">
                <a:solidFill>
                  <a:schemeClr val="tx1"/>
                </a:solidFill>
              </a:rPr>
              <a:t>Catherine C. McGeoch, Adiabatic Quantum Computation and Quantum Annealing: Theory and Practice , Morgan &amp; Claypool, 2014.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D26B44-C849-8558-BEF9-3AF1C895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46" y="3429000"/>
            <a:ext cx="4774483" cy="1869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F40D4-246E-6FB8-E44B-4CD38CE01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340" y="3469483"/>
            <a:ext cx="5006649" cy="1788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8A685-585B-5E0E-60A9-D563F25DCEF2}"/>
              </a:ext>
            </a:extLst>
          </p:cNvPr>
          <p:cNvSpPr txBox="1"/>
          <p:nvPr/>
        </p:nvSpPr>
        <p:spPr>
          <a:xfrm>
            <a:off x="6514941" y="5298057"/>
            <a:ext cx="484744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" dirty="0">
                <a:solidFill>
                  <a:schemeClr val="tx1"/>
                </a:solidFill>
              </a:rPr>
              <a:t>Catherine C. McGeoch, Adiabatic Quantum Computation and Quantum Annealing: Theory and Practice , Morgan &amp; Claypool, 2014.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021D6-2B86-E0D4-1162-B17820CBCC97}"/>
              </a:ext>
            </a:extLst>
          </p:cNvPr>
          <p:cNvSpPr/>
          <p:nvPr/>
        </p:nvSpPr>
        <p:spPr>
          <a:xfrm>
            <a:off x="6186572" y="1556792"/>
            <a:ext cx="5472608" cy="40324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EB78C05E-82F6-91E5-896B-FD4F6F280CAC}"/>
              </a:ext>
            </a:extLst>
          </p:cNvPr>
          <p:cNvSpPr/>
          <p:nvPr/>
        </p:nvSpPr>
        <p:spPr>
          <a:xfrm>
            <a:off x="10416480" y="630336"/>
            <a:ext cx="1633554" cy="51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rgbClr val="C00000"/>
                </a:solidFill>
              </a:rPr>
              <a:t>Quantum annealing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1AD5400A-6971-0FA1-9C31-824ADFB20671}"/>
              </a:ext>
            </a:extLst>
          </p:cNvPr>
          <p:cNvSpPr/>
          <p:nvPr/>
        </p:nvSpPr>
        <p:spPr>
          <a:xfrm flipH="1" flipV="1">
            <a:off x="10930338" y="1375277"/>
            <a:ext cx="432048" cy="518336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4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annealing for combinatorial optimization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Page </a:t>
            </a:r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05384573-BB13-A0CF-0E7E-225BEA64909D}"/>
              </a:ext>
            </a:extLst>
          </p:cNvPr>
          <p:cNvSpPr/>
          <p:nvPr/>
        </p:nvSpPr>
        <p:spPr>
          <a:xfrm>
            <a:off x="371364" y="2076057"/>
            <a:ext cx="6048672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Special case of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adiabatic quantum computation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Heuristic search for solving specific combinatorial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optimization problems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e.g.,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Quadratic Unconstrained Binary Optimization (QUBO)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Physical implementations offered by D-Wave Systems</a:t>
            </a:r>
            <a:endParaRPr lang="pt-B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hteck 5">
            <a:extLst>
              <a:ext uri="{FF2B5EF4-FFF2-40B4-BE49-F238E27FC236}">
                <a16:creationId xmlns:a16="http://schemas.microsoft.com/office/drawing/2014/main" id="{1C2C7144-0D46-4525-6054-CF7CA331B54F}"/>
              </a:ext>
            </a:extLst>
          </p:cNvPr>
          <p:cNvSpPr/>
          <p:nvPr/>
        </p:nvSpPr>
        <p:spPr>
          <a:xfrm>
            <a:off x="6597791" y="1844824"/>
            <a:ext cx="5050882" cy="3672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D-Wave Advantage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Superconducting quantum annealer, 5000+ qubits, 35000+ couplers</a:t>
            </a:r>
          </a:p>
          <a:p>
            <a:pPr algn="ctr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19" name="Immagine 10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82FD392A-C13C-99D9-72F6-8B41391FB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9" t="21156" r="17248" b="10255"/>
          <a:stretch/>
        </p:blipFill>
        <p:spPr>
          <a:xfrm>
            <a:off x="7711325" y="2706127"/>
            <a:ext cx="2823816" cy="2049349"/>
          </a:xfrm>
          <a:prstGeom prst="rect">
            <a:avLst/>
          </a:prstGeom>
        </p:spPr>
      </p:pic>
      <p:sp>
        <p:nvSpPr>
          <p:cNvPr id="20" name="CasellaDiTesto 3">
            <a:extLst>
              <a:ext uri="{FF2B5EF4-FFF2-40B4-BE49-F238E27FC236}">
                <a16:creationId xmlns:a16="http://schemas.microsoft.com/office/drawing/2014/main" id="{C4FD5E81-5DFC-A2F0-AA4A-991B8E81401F}"/>
              </a:ext>
            </a:extLst>
          </p:cNvPr>
          <p:cNvSpPr txBox="1"/>
          <p:nvPr/>
        </p:nvSpPr>
        <p:spPr>
          <a:xfrm>
            <a:off x="7726055" y="4755729"/>
            <a:ext cx="2794355" cy="180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600" dirty="0">
                <a:latin typeface="+mj-lt"/>
              </a:rPr>
              <a:t>https://www.fz-juelich.de/en/ias/jsc/systems/quantum-computing/juniq-facility</a:t>
            </a:r>
            <a:endParaRPr lang="de-DE" sz="600" dirty="0">
              <a:latin typeface="+mj-lt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FA1B52-0C30-B0F8-1DC4-BE76826E4A10}"/>
              </a:ext>
            </a:extLst>
          </p:cNvPr>
          <p:cNvSpPr txBox="1"/>
          <p:nvPr/>
        </p:nvSpPr>
        <p:spPr>
          <a:xfrm>
            <a:off x="6926991" y="5055440"/>
            <a:ext cx="4392488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100" i="1" dirty="0"/>
              <a:t>JUPSI, a D-Wave Advantage quantum annealer hosted at FZJ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53DDC-05F6-BF79-2C12-627505CDC7C8}"/>
                  </a:ext>
                </a:extLst>
              </p:cNvPr>
              <p:cNvSpPr txBox="1"/>
              <p:nvPr/>
            </p:nvSpPr>
            <p:spPr>
              <a:xfrm>
                <a:off x="1040387" y="4176958"/>
                <a:ext cx="4442382" cy="87280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solidFill>
                            <a:schemeClr val="tx1"/>
                          </a:solidFill>
                        </a:rPr>
                        <m:t>QUBO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tx1"/>
                          </a:solidFill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tx1"/>
                          </a:solidFill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53DDC-05F6-BF79-2C12-627505CD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87" y="4176958"/>
                <a:ext cx="4442382" cy="872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980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QUBO problems into a quantum annealer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4" name="Immagine 8">
            <a:extLst>
              <a:ext uri="{FF2B5EF4-FFF2-40B4-BE49-F238E27FC236}">
                <a16:creationId xmlns:a16="http://schemas.microsoft.com/office/drawing/2014/main" id="{50692E8B-DD72-4F86-CE03-2A9A520F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1" y="1951317"/>
            <a:ext cx="2823086" cy="2661672"/>
          </a:xfrm>
          <a:prstGeom prst="rect">
            <a:avLst/>
          </a:prstGeom>
        </p:spPr>
      </p:pic>
      <p:pic>
        <p:nvPicPr>
          <p:cNvPr id="5" name="Immagine 10">
            <a:extLst>
              <a:ext uri="{FF2B5EF4-FFF2-40B4-BE49-F238E27FC236}">
                <a16:creationId xmlns:a16="http://schemas.microsoft.com/office/drawing/2014/main" id="{5D997350-125B-487C-F464-E2C00FBD1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739" y="1909755"/>
            <a:ext cx="2774092" cy="2703234"/>
          </a:xfrm>
          <a:prstGeom prst="rect">
            <a:avLst/>
          </a:prstGeom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id="{8AEA6EB8-8094-6B7E-9F21-320F552E3BC4}"/>
              </a:ext>
            </a:extLst>
          </p:cNvPr>
          <p:cNvSpPr txBox="1"/>
          <p:nvPr/>
        </p:nvSpPr>
        <p:spPr>
          <a:xfrm>
            <a:off x="3671648" y="3297265"/>
            <a:ext cx="1197764" cy="32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1600" dirty="0"/>
              <a:t>embedding</a:t>
            </a:r>
            <a:endParaRPr lang="it-IT" dirty="0"/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CD01C889-D94A-0C67-DC3F-7C11A60CA8F5}"/>
              </a:ext>
            </a:extLst>
          </p:cNvPr>
          <p:cNvSpPr txBox="1"/>
          <p:nvPr/>
        </p:nvSpPr>
        <p:spPr>
          <a:xfrm>
            <a:off x="1307475" y="4772577"/>
            <a:ext cx="1220206" cy="297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it-IT" sz="1400" dirty="0"/>
              <a:t>QUBO graph</a:t>
            </a:r>
          </a:p>
        </p:txBody>
      </p:sp>
      <p:sp>
        <p:nvSpPr>
          <p:cNvPr id="12" name="CasellaDiTesto 13">
            <a:extLst>
              <a:ext uri="{FF2B5EF4-FFF2-40B4-BE49-F238E27FC236}">
                <a16:creationId xmlns:a16="http://schemas.microsoft.com/office/drawing/2014/main" id="{A5924425-AB16-FBB8-6FB9-BE21C3C71911}"/>
              </a:ext>
            </a:extLst>
          </p:cNvPr>
          <p:cNvSpPr txBox="1"/>
          <p:nvPr/>
        </p:nvSpPr>
        <p:spPr>
          <a:xfrm>
            <a:off x="5193665" y="4736684"/>
            <a:ext cx="2618239" cy="32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it-IT" sz="1600" dirty="0"/>
              <a:t>Hardware graph</a:t>
            </a:r>
            <a:endParaRPr lang="it-IT" sz="1200" dirty="0"/>
          </a:p>
        </p:txBody>
      </p:sp>
      <p:cxnSp>
        <p:nvCxnSpPr>
          <p:cNvPr id="13" name="Connettore 2 15">
            <a:extLst>
              <a:ext uri="{FF2B5EF4-FFF2-40B4-BE49-F238E27FC236}">
                <a16:creationId xmlns:a16="http://schemas.microsoft.com/office/drawing/2014/main" id="{E016EB8F-E079-912D-2C4E-2CD38AA70EBF}"/>
              </a:ext>
            </a:extLst>
          </p:cNvPr>
          <p:cNvCxnSpPr>
            <a:cxnSpLocks/>
          </p:cNvCxnSpPr>
          <p:nvPr/>
        </p:nvCxnSpPr>
        <p:spPr>
          <a:xfrm>
            <a:off x="3885220" y="3276622"/>
            <a:ext cx="770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0D420B-9F8E-F8A3-D510-B07424933DB1}"/>
                  </a:ext>
                </a:extLst>
              </p:cNvPr>
              <p:cNvSpPr txBox="1"/>
              <p:nvPr/>
            </p:nvSpPr>
            <p:spPr>
              <a:xfrm>
                <a:off x="648643" y="5113213"/>
                <a:ext cx="2537870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0D420B-9F8E-F8A3-D510-B0742493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3" y="5113213"/>
                <a:ext cx="2537870" cy="717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B3B2228A-0C16-FB94-30FD-E524386B332F}"/>
              </a:ext>
            </a:extLst>
          </p:cNvPr>
          <p:cNvSpPr txBox="1"/>
          <p:nvPr/>
        </p:nvSpPr>
        <p:spPr>
          <a:xfrm>
            <a:off x="8040216" y="3265878"/>
            <a:ext cx="1071127" cy="32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1600" dirty="0" err="1"/>
              <a:t>annealing</a:t>
            </a:r>
            <a:endParaRPr lang="it-IT" dirty="0"/>
          </a:p>
        </p:txBody>
      </p:sp>
      <p:cxnSp>
        <p:nvCxnSpPr>
          <p:cNvPr id="17" name="Connettore 2 15">
            <a:extLst>
              <a:ext uri="{FF2B5EF4-FFF2-40B4-BE49-F238E27FC236}">
                <a16:creationId xmlns:a16="http://schemas.microsoft.com/office/drawing/2014/main" id="{6AECE50F-6798-4150-506D-B5688B024A52}"/>
              </a:ext>
            </a:extLst>
          </p:cNvPr>
          <p:cNvCxnSpPr>
            <a:cxnSpLocks/>
          </p:cNvCxnSpPr>
          <p:nvPr/>
        </p:nvCxnSpPr>
        <p:spPr>
          <a:xfrm>
            <a:off x="8181780" y="3245235"/>
            <a:ext cx="770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0FDC79E2-DD7B-455B-4820-AAC1145AC2ED}"/>
              </a:ext>
            </a:extLst>
          </p:cNvPr>
          <p:cNvSpPr txBox="1"/>
          <p:nvPr/>
        </p:nvSpPr>
        <p:spPr>
          <a:xfrm>
            <a:off x="9696400" y="3082878"/>
            <a:ext cx="889987" cy="32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r>
              <a:rPr lang="it-IT" sz="1600" dirty="0" err="1"/>
              <a:t>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9532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</a:t>
            </a:r>
            <a:r>
              <a:rPr lang="en-US" dirty="0"/>
              <a:t>s of quantum annealing in Earth observation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F172343E-712C-EDEC-0937-B7E193DA615E}"/>
              </a:ext>
            </a:extLst>
          </p:cNvPr>
          <p:cNvSpPr/>
          <p:nvPr/>
        </p:nvSpPr>
        <p:spPr>
          <a:xfrm>
            <a:off x="572263" y="1448780"/>
            <a:ext cx="10801200" cy="206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Some examples: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SAR system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Satellite acquisition planning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Feature selection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Semantic segmentation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Google Shape;511;g149ab484e39_0_10">
            <a:extLst>
              <a:ext uri="{FF2B5EF4-FFF2-40B4-BE49-F238E27FC236}">
                <a16:creationId xmlns:a16="http://schemas.microsoft.com/office/drawing/2014/main" id="{15FCD66A-9DBD-CB6B-544C-B73B7CC9DF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54" y="2193912"/>
            <a:ext cx="5388360" cy="24831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oogle Shape;514;g149ab484e39_0_10">
            <a:extLst>
              <a:ext uri="{FF2B5EF4-FFF2-40B4-BE49-F238E27FC236}">
                <a16:creationId xmlns:a16="http://schemas.microsoft.com/office/drawing/2014/main" id="{D60D1BBA-CA2F-F795-9AD1-16D3EC658F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7555" y="2132856"/>
            <a:ext cx="1609085" cy="2605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ttore 2 15">
            <a:extLst>
              <a:ext uri="{FF2B5EF4-FFF2-40B4-BE49-F238E27FC236}">
                <a16:creationId xmlns:a16="http://schemas.microsoft.com/office/drawing/2014/main" id="{3B55C917-BBA3-0520-D071-B323FAC3618F}"/>
              </a:ext>
            </a:extLst>
          </p:cNvPr>
          <p:cNvCxnSpPr>
            <a:cxnSpLocks/>
          </p:cNvCxnSpPr>
          <p:nvPr/>
        </p:nvCxnSpPr>
        <p:spPr>
          <a:xfrm>
            <a:off x="3503712" y="3317236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43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656728"/>
          </a:xfrm>
        </p:spPr>
        <p:txBody>
          <a:bodyPr/>
          <a:lstStyle/>
          <a:p>
            <a:r>
              <a:rPr lang="en-US" dirty="0"/>
              <a:t>Quantum annealing for semantic segmentation?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84C3E16E-26FA-43BE-9552-C7146F732DD1}"/>
              </a:ext>
            </a:extLst>
          </p:cNvPr>
          <p:cNvSpPr/>
          <p:nvPr/>
        </p:nvSpPr>
        <p:spPr>
          <a:xfrm>
            <a:off x="479376" y="1362587"/>
            <a:ext cx="10801200" cy="206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Semantic segmentation literature is dominated by </a:t>
            </a:r>
            <a:r>
              <a:rPr lang="en-US" sz="1600" b="1" dirty="0">
                <a:solidFill>
                  <a:schemeClr val="tx1"/>
                </a:solidFill>
              </a:rPr>
              <a:t>machine learning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is a quantum optimization technique relevant?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0904B81D-7DD7-53D4-3FFA-9EA461BA7290}"/>
              </a:ext>
            </a:extLst>
          </p:cNvPr>
          <p:cNvSpPr txBox="1"/>
          <p:nvPr/>
        </p:nvSpPr>
        <p:spPr>
          <a:xfrm>
            <a:off x="1415480" y="3466323"/>
            <a:ext cx="3677727" cy="32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it-IT" sz="1600" b="1" dirty="0"/>
              <a:t>Quantum Support Vector Machine</a:t>
            </a:r>
            <a:endParaRPr lang="it-IT" b="1" dirty="0"/>
          </a:p>
        </p:txBody>
      </p:sp>
      <p:cxnSp>
        <p:nvCxnSpPr>
          <p:cNvPr id="17" name="Connettore 2 15">
            <a:extLst>
              <a:ext uri="{FF2B5EF4-FFF2-40B4-BE49-F238E27FC236}">
                <a16:creationId xmlns:a16="http://schemas.microsoft.com/office/drawing/2014/main" id="{06A7A7C1-2C31-522D-9502-490E4B894590}"/>
              </a:ext>
            </a:extLst>
          </p:cNvPr>
          <p:cNvCxnSpPr>
            <a:cxnSpLocks/>
          </p:cNvCxnSpPr>
          <p:nvPr/>
        </p:nvCxnSpPr>
        <p:spPr>
          <a:xfrm>
            <a:off x="3228773" y="239579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5E2CD90-3180-970B-A452-2821B08A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44" y="2564904"/>
            <a:ext cx="4039910" cy="1947814"/>
          </a:xfrm>
          <a:prstGeom prst="rect">
            <a:avLst/>
          </a:prstGeom>
        </p:spPr>
      </p:pic>
      <p:sp>
        <p:nvSpPr>
          <p:cNvPr id="21" name="CasellaDiTesto 10">
            <a:extLst>
              <a:ext uri="{FF2B5EF4-FFF2-40B4-BE49-F238E27FC236}">
                <a16:creationId xmlns:a16="http://schemas.microsoft.com/office/drawing/2014/main" id="{5D45335A-E5A5-18A0-3303-BD1A236BC2EB}"/>
              </a:ext>
            </a:extLst>
          </p:cNvPr>
          <p:cNvSpPr txBox="1"/>
          <p:nvPr/>
        </p:nvSpPr>
        <p:spPr>
          <a:xfrm>
            <a:off x="862635" y="4054388"/>
            <a:ext cx="4994123" cy="297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it-IT" sz="1400" dirty="0" err="1"/>
              <a:t>popular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for </a:t>
            </a:r>
            <a:r>
              <a:rPr lang="it-IT" sz="1400" dirty="0" err="1"/>
              <a:t>classification</a:t>
            </a:r>
            <a:r>
              <a:rPr lang="it-IT" sz="1400" dirty="0"/>
              <a:t> and </a:t>
            </a:r>
            <a:r>
              <a:rPr lang="it-IT" sz="1400" dirty="0" err="1"/>
              <a:t>regression</a:t>
            </a:r>
            <a:endParaRPr lang="it-IT" sz="1600" dirty="0"/>
          </a:p>
        </p:txBody>
      </p:sp>
      <p:sp>
        <p:nvSpPr>
          <p:cNvPr id="22" name="CasellaDiTesto 10">
            <a:extLst>
              <a:ext uri="{FF2B5EF4-FFF2-40B4-BE49-F238E27FC236}">
                <a16:creationId xmlns:a16="http://schemas.microsoft.com/office/drawing/2014/main" id="{E25F9AB4-23B8-0AB7-693E-D42045A34BF0}"/>
              </a:ext>
            </a:extLst>
          </p:cNvPr>
          <p:cNvSpPr txBox="1"/>
          <p:nvPr/>
        </p:nvSpPr>
        <p:spPr>
          <a:xfrm>
            <a:off x="6102184" y="5076300"/>
            <a:ext cx="4994123" cy="297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it-IT" sz="1400" dirty="0" err="1"/>
              <a:t>Quadratic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!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78011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support vector machine general workflow</a:t>
            </a:r>
            <a:endParaRPr lang="en-US" noProof="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22643DC-E385-41CB-B6AA-694766B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16/05/2023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81D94-89C1-F07A-021D-933B87C2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A52F4D17-1AD6-42D9-B93A-EB002C62F43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DE54B-9D18-AF32-8EB0-B9CACE05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77" y="1844824"/>
            <a:ext cx="1050889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9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Jülich">
  <a:themeElements>
    <a:clrScheme name="CD-Farben Forschungszentrum Jülich">
      <a:dk1>
        <a:srgbClr val="000000"/>
      </a:dk1>
      <a:lt1>
        <a:srgbClr val="FFFFFF"/>
      </a:lt1>
      <a:dk2>
        <a:srgbClr val="023D6B"/>
      </a:dk2>
      <a:lt2>
        <a:srgbClr val="EBEBEB"/>
      </a:lt2>
      <a:accent1>
        <a:srgbClr val="ADBDE3"/>
      </a:accent1>
      <a:accent2>
        <a:srgbClr val="EB5F73"/>
      </a:accent2>
      <a:accent3>
        <a:srgbClr val="AF82B9"/>
      </a:accent3>
      <a:accent4>
        <a:srgbClr val="FAB45A"/>
      </a:accent4>
      <a:accent5>
        <a:srgbClr val="FAEB5A"/>
      </a:accent5>
      <a:accent6>
        <a:srgbClr val="B9D25F"/>
      </a:accent6>
      <a:hlink>
        <a:srgbClr val="ADBDE3"/>
      </a:hlink>
      <a:folHlink>
        <a:srgbClr val="023D6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16x9.potx" id="{96E3BAF4-763A-4252-96EB-429A37E76C9B}" vid="{FC15072B-1A6B-4630-9ABB-3D2D56FD5EF8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Juelich_PowerPoint_16x9</Template>
  <TotalTime>0</TotalTime>
  <Words>536</Words>
  <Application>Microsoft Office PowerPoint</Application>
  <PresentationFormat>Widescreen</PresentationFormat>
  <Paragraphs>111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Jülich</vt:lpstr>
      <vt:lpstr>Quantum ANNEALING FOR SEMANTIC SEGMENTATION IN REMOTE SENSING: POTENTIAL AND LIMITATIONS</vt:lpstr>
      <vt:lpstr>Driving questions</vt:lpstr>
      <vt:lpstr>Main applications of quantum computing</vt:lpstr>
      <vt:lpstr>Quantum computational models</vt:lpstr>
      <vt:lpstr>Quantum annealing for combinatorial optimization</vt:lpstr>
      <vt:lpstr>Embedding QUBO problems into a quantum annealer</vt:lpstr>
      <vt:lpstr>Applications of quantum annealing in Earth observation</vt:lpstr>
      <vt:lpstr>Quantum annealing for semantic segmentation?</vt:lpstr>
      <vt:lpstr>Quantum support vector machine general workflow</vt:lpstr>
      <vt:lpstr>Techniques for quantum annealing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der präsentation</dc:title>
  <dc:creator/>
  <cp:lastModifiedBy>Amer Delilbasic</cp:lastModifiedBy>
  <cp:revision>93</cp:revision>
  <dcterms:created xsi:type="dcterms:W3CDTF">2019-11-11T12:51:38Z</dcterms:created>
  <dcterms:modified xsi:type="dcterms:W3CDTF">2024-04-16T07:48:29Z</dcterms:modified>
</cp:coreProperties>
</file>