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B"/>
    <a:srgbClr val="FFDF79"/>
    <a:srgbClr val="FFF0BE"/>
    <a:srgbClr val="FFEFBD"/>
    <a:srgbClr val="FFF0C1"/>
    <a:srgbClr val="86DB31"/>
    <a:srgbClr val="A2FC10"/>
    <a:srgbClr val="BFFD59"/>
    <a:srgbClr val="E8FBD5"/>
    <a:srgbClr val="E8F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62" autoAdjust="0"/>
  </p:normalViewPr>
  <p:slideViewPr>
    <p:cSldViewPr>
      <p:cViewPr>
        <p:scale>
          <a:sx n="125" d="100"/>
          <a:sy n="125" d="100"/>
        </p:scale>
        <p:origin x="-42" y="112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5F9D-D427-4244-A08F-0EFDB759B6F2}" type="datetimeFigureOut">
              <a:rPr lang="ko-KR" altLang="en-US" smtClean="0"/>
              <a:t>2013-10-25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B4DA-06ED-4857-96B4-0521DB99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B4DA-06ED-4857-96B4-0521DB9969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8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B4DA-06ED-4857-96B4-0521DB9969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3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896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794518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92760" y="3429000"/>
            <a:ext cx="4320480" cy="2209800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78614" y="2924944"/>
            <a:ext cx="69487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6"/>
            <a:ext cx="9906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9577064" cy="513541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726625"/>
            <a:ext cx="9433048" cy="5798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2000"/>
            </a:lvl1pPr>
            <a:lvl2pPr marL="387350" indent="-285750">
              <a:buFont typeface="Wingdings" pitchFamily="2" charset="2"/>
              <a:buChar char="§"/>
              <a:defRPr sz="1800"/>
            </a:lvl2pPr>
            <a:lvl3pPr marL="598488" indent="-285750">
              <a:buFont typeface="맑은 고딕" pitchFamily="50" charset="-127"/>
              <a:buChar char="–"/>
              <a:defRPr sz="1600"/>
            </a:lvl3pPr>
            <a:lvl4pPr marL="776288" indent="-285750">
              <a:buFont typeface="Arial" pitchFamily="34" charset="0"/>
              <a:buChar char="•"/>
              <a:defRPr sz="1400"/>
            </a:lvl4pPr>
            <a:lvl5pPr marL="954088" indent="-285750"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597352"/>
            <a:ext cx="2311400" cy="221109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0B341E94-B0FD-4025-A821-F0F327A7EC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44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988840"/>
            <a:ext cx="89154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>
          <a:xfrm>
            <a:off x="1856656" y="3068960"/>
            <a:ext cx="6120680" cy="30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80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인사노무 업무기준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§"/>
            </a:pPr>
            <a:r>
              <a:rPr lang="ko-KR" altLang="en-US" dirty="0" smtClean="0"/>
              <a:t>업무 구성 및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구성 및 흐름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2480" y="908720"/>
            <a:ext cx="9361040" cy="2139280"/>
          </a:xfrm>
          <a:prstGeom prst="roundRect">
            <a:avLst>
              <a:gd name="adj" fmla="val 83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16496" y="1056545"/>
            <a:ext cx="1080120" cy="1868399"/>
            <a:chOff x="416496" y="1056546"/>
            <a:chExt cx="1080120" cy="143635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16496" y="1056546"/>
              <a:ext cx="1080120" cy="1436350"/>
            </a:xfrm>
            <a:prstGeom prst="roundRect">
              <a:avLst>
                <a:gd name="adj" fmla="val 831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POSCO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2234" y="1465734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MES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52234" y="1700667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EAM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2234" y="1935600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E-Pro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2234" y="2170533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1640632" y="1054640"/>
            <a:ext cx="7848872" cy="1870304"/>
          </a:xfrm>
          <a:prstGeom prst="roundRect">
            <a:avLst>
              <a:gd name="adj" fmla="val 8313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t" anchorCtr="0"/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외주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왼쪽/오른쪽 화살표 13"/>
          <p:cNvSpPr/>
          <p:nvPr/>
        </p:nvSpPr>
        <p:spPr>
          <a:xfrm>
            <a:off x="1360878" y="1710884"/>
            <a:ext cx="432048" cy="288032"/>
          </a:xfrm>
          <a:prstGeom prst="leftRightArrow">
            <a:avLst/>
          </a:prstGeom>
          <a:solidFill>
            <a:srgbClr val="A3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793030" y="1410216"/>
            <a:ext cx="7552457" cy="1423670"/>
            <a:chOff x="1793031" y="1410216"/>
            <a:chExt cx="6569220" cy="1423670"/>
          </a:xfrm>
        </p:grpSpPr>
        <p:grpSp>
          <p:nvGrpSpPr>
            <p:cNvPr id="18" name="그룹 17"/>
            <p:cNvGrpSpPr/>
            <p:nvPr/>
          </p:nvGrpSpPr>
          <p:grpSpPr>
            <a:xfrm>
              <a:off x="3567202" y="2524242"/>
              <a:ext cx="4795049" cy="309644"/>
              <a:chOff x="3512840" y="1998916"/>
              <a:chExt cx="5832648" cy="38764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3512840" y="1998916"/>
                <a:ext cx="5832648" cy="387640"/>
              </a:xfrm>
              <a:prstGeom prst="roundRect">
                <a:avLst>
                  <a:gd name="adj" fmla="val 83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0000" rIns="90000" bIns="90000" rtlCol="0" anchor="ctr" anchorCtr="0"/>
              <a:lstStyle/>
              <a:p>
                <a:r>
                  <a:rPr lang="ko-KR" altLang="en-US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외주사</a:t>
                </a:r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평가 시스템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5647526" y="2040102"/>
                <a:ext cx="1799967" cy="305268"/>
              </a:xfrm>
              <a:prstGeom prst="roundRect">
                <a:avLst>
                  <a:gd name="adj" fmla="val 831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 anchorCtr="0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내부통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7498912" y="2040102"/>
                <a:ext cx="1799967" cy="305268"/>
              </a:xfrm>
              <a:prstGeom prst="roundRect">
                <a:avLst>
                  <a:gd name="adj" fmla="val 831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 anchorCtr="0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성과분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석</a:t>
                </a: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1793031" y="1410216"/>
              <a:ext cx="1607393" cy="1060103"/>
            </a:xfrm>
            <a:prstGeom prst="roundRect">
              <a:avLst>
                <a:gd name="adj" fmla="val 60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업무지원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911564" y="16699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조업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616932" y="16699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운송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911564" y="19142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가공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616932" y="19142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정비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911564" y="2155254"/>
              <a:ext cx="1385252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공통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440832" y="1410216"/>
              <a:ext cx="1530836" cy="1060103"/>
            </a:xfrm>
            <a:prstGeom prst="roundRect">
              <a:avLst>
                <a:gd name="adj" fmla="val 396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둥근헤드라인" pitchFamily="18" charset="-127"/>
                  <a:ea typeface="휴먼둥근헤드라인" pitchFamily="18" charset="-127"/>
                </a:rPr>
                <a:t>인사노무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512840" y="1669972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조직관리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230444" y="1669972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보상관리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512840" y="1851788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인사정보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230444" y="1851788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사회보험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512840" y="203298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발령관리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230444" y="203298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복리후생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512840" y="221420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근태관리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230444" y="221420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연말정산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5097016" y="1410216"/>
              <a:ext cx="1607393" cy="789707"/>
            </a:xfrm>
            <a:prstGeom prst="roundRect">
              <a:avLst>
                <a:gd name="adj" fmla="val 60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재무회계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215549" y="1669972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고정자산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920917" y="1669972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결산관리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215549" y="1829264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예산관리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920917" y="1829264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기준관리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754858" y="1410216"/>
              <a:ext cx="1607393" cy="1060103"/>
            </a:xfrm>
            <a:prstGeom prst="roundRect">
              <a:avLst>
                <a:gd name="adj" fmla="val 60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구매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873391" y="1670810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조업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578759" y="1670810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운송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873391" y="1912729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가공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578759" y="1912729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정비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873391" y="2155254"/>
              <a:ext cx="1385252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공통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215549" y="1986280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회계일반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920917" y="1986280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자금관리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097016" y="2228343"/>
              <a:ext cx="1607393" cy="241976"/>
            </a:xfrm>
            <a:prstGeom prst="roundRect">
              <a:avLst>
                <a:gd name="adj" fmla="val 140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기준관리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왼쪽/오른쪽 화살표 55"/>
            <p:cNvSpPr/>
            <p:nvPr/>
          </p:nvSpPr>
          <p:spPr>
            <a:xfrm rot="16200000">
              <a:off x="4588716" y="2399998"/>
              <a:ext cx="201937" cy="238598"/>
            </a:xfrm>
            <a:prstGeom prst="leftRightArrow">
              <a:avLst>
                <a:gd name="adj1" fmla="val 56570"/>
                <a:gd name="adj2" fmla="val 38977"/>
              </a:avLst>
            </a:prstGeom>
            <a:solidFill>
              <a:srgbClr val="A38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72480" y="3140968"/>
            <a:ext cx="9361040" cy="3528392"/>
          </a:xfrm>
          <a:prstGeom prst="roundRect">
            <a:avLst>
              <a:gd name="adj" fmla="val 439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79093" y="3664074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92860" y="3664074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인사정보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106627" y="3664074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발령관리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106627" y="5608290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보상관리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910860" y="5608290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사회보험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496616" y="5601939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복리후생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79093" y="4677245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근태관리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320394" y="5608290"/>
            <a:ext cx="1250211" cy="360040"/>
          </a:xfrm>
          <a:prstGeom prst="rect">
            <a:avLst/>
          </a:prstGeom>
          <a:gradFill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재무관리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320394" y="3664074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320394" y="4636182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상벌관리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19493" y="3490151"/>
            <a:ext cx="1069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/>
              <a:t>증명서</a:t>
            </a:r>
            <a:endParaRPr lang="en-US" altLang="ko-KR" sz="1000" dirty="0" smtClean="0"/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/>
              <a:t>신원보증</a:t>
            </a:r>
            <a:endParaRPr lang="en-US" altLang="ko-KR" sz="1000" dirty="0" smtClean="0"/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/>
              <a:t>교육결과관리</a:t>
            </a:r>
            <a:endParaRPr lang="en-US" altLang="ko-KR" sz="1000" dirty="0" smtClean="0"/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/>
              <a:t>노동조합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>
            <a:stCxn id="59" idx="3"/>
            <a:endCxn id="60" idx="1"/>
          </p:cNvCxnSpPr>
          <p:nvPr/>
        </p:nvCxnSpPr>
        <p:spPr>
          <a:xfrm>
            <a:off x="1929304" y="3844094"/>
            <a:ext cx="963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0" idx="2"/>
            <a:endCxn id="66" idx="0"/>
          </p:cNvCxnSpPr>
          <p:nvPr/>
        </p:nvCxnSpPr>
        <p:spPr>
          <a:xfrm rot="5400000">
            <a:off x="2084518" y="3243796"/>
            <a:ext cx="653131" cy="2213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2"/>
          <p:cNvCxnSpPr/>
          <p:nvPr/>
        </p:nvCxnSpPr>
        <p:spPr>
          <a:xfrm rot="16200000" flipH="1">
            <a:off x="3812737" y="4044124"/>
            <a:ext cx="1584176" cy="15441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2"/>
          <p:cNvCxnSpPr>
            <a:stCxn id="62" idx="1"/>
            <a:endCxn id="60" idx="3"/>
          </p:cNvCxnSpPr>
          <p:nvPr/>
        </p:nvCxnSpPr>
        <p:spPr>
          <a:xfrm flipH="1">
            <a:off x="4143071" y="3844094"/>
            <a:ext cx="963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72"/>
          <p:cNvCxnSpPr>
            <a:stCxn id="60" idx="0"/>
            <a:endCxn id="68" idx="0"/>
          </p:cNvCxnSpPr>
          <p:nvPr/>
        </p:nvCxnSpPr>
        <p:spPr>
          <a:xfrm rot="5400000" flipH="1" flipV="1">
            <a:off x="5731733" y="1450307"/>
            <a:ext cx="12700" cy="442753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72"/>
          <p:cNvCxnSpPr>
            <a:stCxn id="66" idx="2"/>
            <a:endCxn id="63" idx="2"/>
          </p:cNvCxnSpPr>
          <p:nvPr/>
        </p:nvCxnSpPr>
        <p:spPr>
          <a:xfrm rot="16200000" flipH="1">
            <a:off x="3052444" y="3289040"/>
            <a:ext cx="931045" cy="4427534"/>
          </a:xfrm>
          <a:prstGeom prst="bentConnector3">
            <a:avLst>
              <a:gd name="adj1" fmla="val 132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72"/>
          <p:cNvCxnSpPr>
            <a:stCxn id="65" idx="2"/>
            <a:endCxn id="63" idx="2"/>
          </p:cNvCxnSpPr>
          <p:nvPr/>
        </p:nvCxnSpPr>
        <p:spPr>
          <a:xfrm rot="16200000" flipH="1">
            <a:off x="3923552" y="4160148"/>
            <a:ext cx="6351" cy="3610011"/>
          </a:xfrm>
          <a:prstGeom prst="bentConnector3">
            <a:avLst>
              <a:gd name="adj1" fmla="val 36994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72"/>
          <p:cNvCxnSpPr>
            <a:stCxn id="62" idx="2"/>
            <a:endCxn id="63" idx="0"/>
          </p:cNvCxnSpPr>
          <p:nvPr/>
        </p:nvCxnSpPr>
        <p:spPr>
          <a:xfrm>
            <a:off x="5731733" y="4024114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292577" y="5900715"/>
            <a:ext cx="1110523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급여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퇴직금내역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92577" y="5483163"/>
            <a:ext cx="1110523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계정</a:t>
            </a:r>
            <a:r>
              <a:rPr lang="en-US" altLang="ko-KR" sz="1000" dirty="0" smtClean="0"/>
              <a:t>/C.C</a:t>
            </a:r>
            <a:endParaRPr lang="ko-KR" altLang="en-US" sz="1000" dirty="0"/>
          </a:p>
        </p:txBody>
      </p:sp>
      <p:cxnSp>
        <p:nvCxnSpPr>
          <p:cNvPr id="124" name="직선 화살표 연결선 72"/>
          <p:cNvCxnSpPr/>
          <p:nvPr/>
        </p:nvCxnSpPr>
        <p:spPr>
          <a:xfrm flipH="1">
            <a:off x="6356838" y="5862614"/>
            <a:ext cx="95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72"/>
          <p:cNvCxnSpPr/>
          <p:nvPr/>
        </p:nvCxnSpPr>
        <p:spPr>
          <a:xfrm>
            <a:off x="6356838" y="5714205"/>
            <a:ext cx="95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519493" y="4616147"/>
            <a:ext cx="106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/>
              <a:t>징벌관리</a:t>
            </a:r>
            <a:endParaRPr lang="en-US" altLang="ko-KR" sz="1000" dirty="0" smtClean="0"/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/>
              <a:t>포상관리</a:t>
            </a:r>
            <a:endParaRPr lang="ko-KR" altLang="en-US" sz="1000" dirty="0"/>
          </a:p>
        </p:txBody>
      </p:sp>
      <p:cxnSp>
        <p:nvCxnSpPr>
          <p:cNvPr id="144" name="직선 화살표 연결선 72"/>
          <p:cNvCxnSpPr>
            <a:stCxn id="69" idx="1"/>
          </p:cNvCxnSpPr>
          <p:nvPr/>
        </p:nvCxnSpPr>
        <p:spPr>
          <a:xfrm rot="10800000" flipV="1">
            <a:off x="6076094" y="4816201"/>
            <a:ext cx="1244300" cy="785737"/>
          </a:xfrm>
          <a:prstGeom prst="bentConnector3">
            <a:avLst>
              <a:gd name="adj1" fmla="val 100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149868" y="3849598"/>
            <a:ext cx="956759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발령 인사반영</a:t>
            </a:r>
            <a:endParaRPr lang="ko-KR" alt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783988" y="4029618"/>
            <a:ext cx="725464" cy="65190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dirty="0" smtClean="0"/>
              <a:t>이동발령</a:t>
            </a:r>
            <a:endParaRPr lang="en-US" altLang="ko-KR" sz="1000" dirty="0" smtClean="0"/>
          </a:p>
          <a:p>
            <a:r>
              <a:rPr lang="ko-KR" altLang="en-US" sz="1000" dirty="0" smtClean="0"/>
              <a:t>휴직사항</a:t>
            </a:r>
            <a:endParaRPr lang="en-US" altLang="ko-KR" sz="1000" dirty="0" smtClean="0"/>
          </a:p>
          <a:p>
            <a:r>
              <a:rPr lang="ko-KR" altLang="en-US" sz="1000" dirty="0" smtClean="0"/>
              <a:t>승진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승호</a:t>
            </a:r>
            <a:endParaRPr lang="en-US" altLang="ko-KR" sz="1000" dirty="0" smtClean="0"/>
          </a:p>
          <a:p>
            <a:r>
              <a:rPr lang="ko-KR" altLang="en-US" sz="1000" dirty="0" smtClean="0"/>
              <a:t>퇴직사항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149868" y="3652874"/>
            <a:ext cx="956759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err="1" smtClean="0"/>
              <a:t>사번</a:t>
            </a:r>
            <a:endParaRPr lang="ko-KR" alt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879156" y="4089682"/>
            <a:ext cx="956759" cy="49801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dirty="0" smtClean="0"/>
              <a:t>인사정보</a:t>
            </a:r>
            <a:endParaRPr lang="en-US" altLang="ko-KR" sz="1000" dirty="0" smtClean="0"/>
          </a:p>
          <a:p>
            <a:r>
              <a:rPr lang="ko-KR" altLang="en-US" sz="1000" dirty="0" smtClean="0"/>
              <a:t>가족사항</a:t>
            </a:r>
            <a:endParaRPr lang="en-US" altLang="ko-KR" sz="1000" dirty="0" smtClean="0"/>
          </a:p>
          <a:p>
            <a:r>
              <a:rPr lang="ko-KR" altLang="en-US" sz="1000" dirty="0" smtClean="0"/>
              <a:t>급여반영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802140" y="4355570"/>
            <a:ext cx="121788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인사정보 근태반영</a:t>
            </a:r>
            <a:endParaRPr lang="ko-KR" alt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902825" y="3652874"/>
            <a:ext cx="990036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조직정보</a:t>
            </a:r>
            <a:endParaRPr lang="ko-KR" alt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28172" y="5523965"/>
            <a:ext cx="801389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연차보상</a:t>
            </a:r>
            <a:endParaRPr lang="en-US" altLang="ko-KR" sz="1000" dirty="0" smtClean="0"/>
          </a:p>
          <a:p>
            <a:pPr algn="r"/>
            <a:r>
              <a:rPr lang="ko-KR" altLang="en-US" sz="1000" dirty="0" smtClean="0"/>
              <a:t>근무시간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145482" y="5995835"/>
            <a:ext cx="121788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dirty="0" smtClean="0"/>
              <a:t>급여공제내역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025433" y="5900715"/>
            <a:ext cx="121788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보수총액</a:t>
            </a:r>
            <a:endParaRPr lang="ko-KR" altLang="en-US" sz="1000" dirty="0"/>
          </a:p>
        </p:txBody>
      </p:sp>
      <p:grpSp>
        <p:nvGrpSpPr>
          <p:cNvPr id="162" name="그룹 161"/>
          <p:cNvGrpSpPr/>
          <p:nvPr/>
        </p:nvGrpSpPr>
        <p:grpSpPr>
          <a:xfrm>
            <a:off x="4161597" y="5714205"/>
            <a:ext cx="945556" cy="148409"/>
            <a:chOff x="4301864" y="5623147"/>
            <a:chExt cx="958527" cy="148409"/>
          </a:xfrm>
        </p:grpSpPr>
        <p:cxnSp>
          <p:nvCxnSpPr>
            <p:cNvPr id="160" name="직선 화살표 연결선 72"/>
            <p:cNvCxnSpPr/>
            <p:nvPr/>
          </p:nvCxnSpPr>
          <p:spPr>
            <a:xfrm flipH="1">
              <a:off x="4301864" y="5771556"/>
              <a:ext cx="9585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72"/>
            <p:cNvCxnSpPr/>
            <p:nvPr/>
          </p:nvCxnSpPr>
          <p:spPr>
            <a:xfrm>
              <a:off x="4301864" y="5623147"/>
              <a:ext cx="9585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4025433" y="5483163"/>
            <a:ext cx="121788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사회보험공제</a:t>
            </a:r>
            <a:endParaRPr lang="ko-KR" altLang="en-US" sz="1000" dirty="0"/>
          </a:p>
        </p:txBody>
      </p:sp>
      <p:sp>
        <p:nvSpPr>
          <p:cNvPr id="167" name="자유형 166"/>
          <p:cNvSpPr/>
          <p:nvPr/>
        </p:nvSpPr>
        <p:spPr>
          <a:xfrm>
            <a:off x="368300" y="2470319"/>
            <a:ext cx="9105900" cy="670649"/>
          </a:xfrm>
          <a:custGeom>
            <a:avLst/>
            <a:gdLst>
              <a:gd name="connsiteX0" fmla="*/ 3340100 w 9105900"/>
              <a:gd name="connsiteY0" fmla="*/ 0 h 647700"/>
              <a:gd name="connsiteX1" fmla="*/ 0 w 9105900"/>
              <a:gd name="connsiteY1" fmla="*/ 647700 h 647700"/>
              <a:gd name="connsiteX2" fmla="*/ 9105900 w 9105900"/>
              <a:gd name="connsiteY2" fmla="*/ 647700 h 647700"/>
              <a:gd name="connsiteX3" fmla="*/ 5029200 w 9105900"/>
              <a:gd name="connsiteY3" fmla="*/ 0 h 647700"/>
              <a:gd name="connsiteX4" fmla="*/ 3340100 w 91059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5900" h="647700">
                <a:moveTo>
                  <a:pt x="3340100" y="0"/>
                </a:moveTo>
                <a:lnTo>
                  <a:pt x="0" y="647700"/>
                </a:lnTo>
                <a:lnTo>
                  <a:pt x="9105900" y="647700"/>
                </a:lnTo>
                <a:lnTo>
                  <a:pt x="5029200" y="0"/>
                </a:lnTo>
                <a:lnTo>
                  <a:pt x="334010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 rot="19800000">
            <a:off x="1701940" y="2831299"/>
            <a:ext cx="6267949" cy="21610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600" b="1" dirty="0" err="1" smtClean="0">
                <a:solidFill>
                  <a:srgbClr val="FF0000"/>
                </a:solidFill>
              </a:rPr>
              <a:t>요고</a:t>
            </a:r>
            <a:r>
              <a:rPr lang="ko-KR" altLang="en-US" sz="6600" b="1" dirty="0" err="1">
                <a:solidFill>
                  <a:srgbClr val="FF0000"/>
                </a:solidFill>
              </a:rPr>
              <a:t>는</a:t>
            </a:r>
            <a:r>
              <a:rPr lang="ko-KR" altLang="en-US" sz="6600" b="1" dirty="0">
                <a:solidFill>
                  <a:srgbClr val="FF0000"/>
                </a:solidFill>
              </a:rPr>
              <a:t> </a:t>
            </a:r>
            <a:r>
              <a:rPr lang="ko-KR" altLang="en-US" sz="6600" b="1" dirty="0" smtClean="0">
                <a:solidFill>
                  <a:srgbClr val="FF0000"/>
                </a:solidFill>
              </a:rPr>
              <a:t>구성</a:t>
            </a:r>
            <a:r>
              <a:rPr lang="ko-KR" altLang="en-US" sz="6600" b="1" dirty="0">
                <a:solidFill>
                  <a:srgbClr val="FF0000"/>
                </a:solidFill>
              </a:rPr>
              <a:t>이 </a:t>
            </a:r>
            <a:r>
              <a:rPr lang="ko-KR" altLang="en-US" sz="6600" b="1" dirty="0" err="1" smtClean="0">
                <a:solidFill>
                  <a:srgbClr val="FF0000"/>
                </a:solidFill>
              </a:rPr>
              <a:t>쪼가</a:t>
            </a:r>
            <a:r>
              <a:rPr lang="ko-KR" altLang="en-US" sz="6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600" b="1" dirty="0" err="1" smtClean="0">
                <a:solidFill>
                  <a:srgbClr val="FF0000"/>
                </a:solidFill>
              </a:rPr>
              <a:t>안맞음</a:t>
            </a:r>
            <a:endParaRPr lang="ko-KR" altLang="en-US" sz="6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구성 및 흐름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2480" y="908720"/>
            <a:ext cx="9361040" cy="2139280"/>
          </a:xfrm>
          <a:prstGeom prst="roundRect">
            <a:avLst>
              <a:gd name="adj" fmla="val 83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16496" y="1056545"/>
            <a:ext cx="1080120" cy="1868399"/>
            <a:chOff x="416496" y="1056546"/>
            <a:chExt cx="1080120" cy="143635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16496" y="1056546"/>
              <a:ext cx="1080120" cy="1436350"/>
            </a:xfrm>
            <a:prstGeom prst="roundRect">
              <a:avLst>
                <a:gd name="adj" fmla="val 831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POSCO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2234" y="1465734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MES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52234" y="1700667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EAM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2234" y="1935600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E-Pro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2234" y="2170533"/>
              <a:ext cx="808644" cy="216024"/>
            </a:xfrm>
            <a:prstGeom prst="roundRect">
              <a:avLst>
                <a:gd name="adj" fmla="val 8313"/>
              </a:avLst>
            </a:prstGeom>
            <a:solidFill>
              <a:srgbClr val="EFF4FB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1640632" y="1054640"/>
            <a:ext cx="7848872" cy="1870304"/>
          </a:xfrm>
          <a:prstGeom prst="roundRect">
            <a:avLst>
              <a:gd name="adj" fmla="val 8313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t" anchorCtr="0"/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외주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왼쪽/오른쪽 화살표 13"/>
          <p:cNvSpPr/>
          <p:nvPr/>
        </p:nvSpPr>
        <p:spPr>
          <a:xfrm>
            <a:off x="1360878" y="1710884"/>
            <a:ext cx="432048" cy="288032"/>
          </a:xfrm>
          <a:prstGeom prst="leftRightArrow">
            <a:avLst/>
          </a:prstGeom>
          <a:solidFill>
            <a:srgbClr val="A3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793030" y="1410216"/>
            <a:ext cx="7552457" cy="1423670"/>
            <a:chOff x="1793031" y="1410216"/>
            <a:chExt cx="6569220" cy="1423670"/>
          </a:xfrm>
        </p:grpSpPr>
        <p:grpSp>
          <p:nvGrpSpPr>
            <p:cNvPr id="18" name="그룹 17"/>
            <p:cNvGrpSpPr/>
            <p:nvPr/>
          </p:nvGrpSpPr>
          <p:grpSpPr>
            <a:xfrm>
              <a:off x="3567202" y="2524242"/>
              <a:ext cx="4795049" cy="309644"/>
              <a:chOff x="3512840" y="1998916"/>
              <a:chExt cx="5832648" cy="38764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3512840" y="1998916"/>
                <a:ext cx="5832648" cy="387640"/>
              </a:xfrm>
              <a:prstGeom prst="roundRect">
                <a:avLst>
                  <a:gd name="adj" fmla="val 83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0000" rIns="90000" bIns="90000" rtlCol="0" anchor="ctr" anchorCtr="0"/>
              <a:lstStyle/>
              <a:p>
                <a:r>
                  <a:rPr lang="ko-KR" altLang="en-US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외주사</a:t>
                </a:r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평가 시스템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5647526" y="2040102"/>
                <a:ext cx="1799967" cy="305268"/>
              </a:xfrm>
              <a:prstGeom prst="roundRect">
                <a:avLst>
                  <a:gd name="adj" fmla="val 831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 anchorCtr="0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내부통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7498912" y="2040102"/>
                <a:ext cx="1799967" cy="305268"/>
              </a:xfrm>
              <a:prstGeom prst="roundRect">
                <a:avLst>
                  <a:gd name="adj" fmla="val 8313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18000" rIns="18000" bIns="18000" rtlCol="0" anchor="ctr" anchorCtr="0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성과분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석</a:t>
                </a: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1793031" y="1410216"/>
              <a:ext cx="1607393" cy="1060103"/>
            </a:xfrm>
            <a:prstGeom prst="roundRect">
              <a:avLst>
                <a:gd name="adj" fmla="val 60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업무지원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911564" y="16699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조업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616932" y="16699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운송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911564" y="19142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가공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616932" y="1914272"/>
              <a:ext cx="679884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정비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911564" y="2155254"/>
              <a:ext cx="1385252" cy="226727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공통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440832" y="1410216"/>
              <a:ext cx="1530836" cy="1060103"/>
            </a:xfrm>
            <a:prstGeom prst="roundRect">
              <a:avLst>
                <a:gd name="adj" fmla="val 396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둥근헤드라인" pitchFamily="18" charset="-127"/>
                  <a:ea typeface="휴먼둥근헤드라인" pitchFamily="18" charset="-127"/>
                </a:rPr>
                <a:t>인사노무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512840" y="1669972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조직관리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230444" y="1669972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보상관리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512840" y="1851788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인사정보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230444" y="1851788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사회보험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512840" y="203298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발령관리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230444" y="203298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복리후생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512840" y="221420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근태관리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230444" y="2214209"/>
              <a:ext cx="679884" cy="166934"/>
            </a:xfrm>
            <a:prstGeom prst="roundRect">
              <a:avLst>
                <a:gd name="adj" fmla="val 8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보상관리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5097016" y="1410216"/>
              <a:ext cx="1607393" cy="789707"/>
            </a:xfrm>
            <a:prstGeom prst="roundRect">
              <a:avLst>
                <a:gd name="adj" fmla="val 60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재무회계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215549" y="1669972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고정자산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920917" y="1669972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결산관리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215549" y="1829264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예산관리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920917" y="1829264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기준관리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754858" y="1410216"/>
              <a:ext cx="1607393" cy="1060103"/>
            </a:xfrm>
            <a:prstGeom prst="roundRect">
              <a:avLst>
                <a:gd name="adj" fmla="val 60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구매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873391" y="1670810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조업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578759" y="1670810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운송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873391" y="1912729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가공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578759" y="1912729"/>
              <a:ext cx="679884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정비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873391" y="2155254"/>
              <a:ext cx="1385252" cy="225889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1000" b="1" dirty="0" smtClean="0">
                  <a:solidFill>
                    <a:schemeClr val="bg1">
                      <a:lumMod val="50000"/>
                    </a:schemeClr>
                  </a:solidFill>
                </a:rPr>
                <a:t>공통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215549" y="1986280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회계일반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920917" y="1986280"/>
              <a:ext cx="679884" cy="146695"/>
            </a:xfrm>
            <a:prstGeom prst="roundRect">
              <a:avLst>
                <a:gd name="adj" fmla="val 831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자금관리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097016" y="2228343"/>
              <a:ext cx="1607393" cy="241976"/>
            </a:xfrm>
            <a:prstGeom prst="roundRect">
              <a:avLst>
                <a:gd name="adj" fmla="val 140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t" anchorCtr="0"/>
            <a:lstStyle/>
            <a:p>
              <a:r>
                <a:rPr lang="ko-KR" altLang="en-US" sz="1200" b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기준관리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왼쪽/오른쪽 화살표 55"/>
            <p:cNvSpPr/>
            <p:nvPr/>
          </p:nvSpPr>
          <p:spPr>
            <a:xfrm rot="16200000">
              <a:off x="4588716" y="2399998"/>
              <a:ext cx="201937" cy="238598"/>
            </a:xfrm>
            <a:prstGeom prst="leftRightArrow">
              <a:avLst>
                <a:gd name="adj1" fmla="val 56570"/>
                <a:gd name="adj2" fmla="val 38977"/>
              </a:avLst>
            </a:prstGeom>
            <a:solidFill>
              <a:srgbClr val="A38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272480" y="3140968"/>
            <a:ext cx="9361040" cy="3528392"/>
          </a:xfrm>
          <a:prstGeom prst="roundRect">
            <a:avLst>
              <a:gd name="adj" fmla="val 439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8112157" y="4080936"/>
            <a:ext cx="1110523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자동전표처리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비용배</a:t>
            </a:r>
            <a:r>
              <a:rPr lang="ko-KR" altLang="en-US" sz="1000" dirty="0"/>
              <a:t>분</a:t>
            </a:r>
          </a:p>
        </p:txBody>
      </p:sp>
      <p:sp>
        <p:nvSpPr>
          <p:cNvPr id="167" name="자유형 166"/>
          <p:cNvSpPr/>
          <p:nvPr/>
        </p:nvSpPr>
        <p:spPr>
          <a:xfrm>
            <a:off x="368300" y="2470319"/>
            <a:ext cx="9105900" cy="670649"/>
          </a:xfrm>
          <a:custGeom>
            <a:avLst/>
            <a:gdLst>
              <a:gd name="connsiteX0" fmla="*/ 3340100 w 9105900"/>
              <a:gd name="connsiteY0" fmla="*/ 0 h 647700"/>
              <a:gd name="connsiteX1" fmla="*/ 0 w 9105900"/>
              <a:gd name="connsiteY1" fmla="*/ 647700 h 647700"/>
              <a:gd name="connsiteX2" fmla="*/ 9105900 w 9105900"/>
              <a:gd name="connsiteY2" fmla="*/ 647700 h 647700"/>
              <a:gd name="connsiteX3" fmla="*/ 5029200 w 9105900"/>
              <a:gd name="connsiteY3" fmla="*/ 0 h 647700"/>
              <a:gd name="connsiteX4" fmla="*/ 3340100 w 91059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05900" h="647700">
                <a:moveTo>
                  <a:pt x="3340100" y="0"/>
                </a:moveTo>
                <a:lnTo>
                  <a:pt x="0" y="647700"/>
                </a:lnTo>
                <a:lnTo>
                  <a:pt x="9105900" y="647700"/>
                </a:lnTo>
                <a:lnTo>
                  <a:pt x="5029200" y="0"/>
                </a:lnTo>
                <a:lnTo>
                  <a:pt x="334010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570602" y="6021288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9057456" y="3428999"/>
            <a:ext cx="432048" cy="2952329"/>
          </a:xfrm>
          <a:prstGeom prst="rect">
            <a:avLst/>
          </a:prstGeom>
          <a:gradFill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시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템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68624" y="3427097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채용관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81977" y="4075169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인사관리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81977" y="5387027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평가관리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008682" y="5387027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보상관리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195330" y="4733717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근태관리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195330" y="3427097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복리후생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008682" y="4075169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급여지급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37"/>
          <p:cNvCxnSpPr>
            <a:stCxn id="97" idx="3"/>
            <a:endCxn id="98" idx="0"/>
          </p:cNvCxnSpPr>
          <p:nvPr/>
        </p:nvCxnSpPr>
        <p:spPr>
          <a:xfrm>
            <a:off x="6445541" y="3607117"/>
            <a:ext cx="1188247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89" idx="3"/>
            <a:endCxn id="94" idx="1"/>
          </p:cNvCxnSpPr>
          <p:nvPr/>
        </p:nvCxnSpPr>
        <p:spPr>
          <a:xfrm flipV="1">
            <a:off x="2820813" y="5567047"/>
            <a:ext cx="561164" cy="634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195330" y="6040338"/>
            <a:ext cx="1250211" cy="360040"/>
          </a:xfrm>
          <a:prstGeom prst="rect">
            <a:avLst/>
          </a:prstGeom>
          <a:gradFill rotWithShape="1">
            <a:gsLst>
              <a:gs pos="0">
                <a:srgbClr val="AABFFC">
                  <a:gamma/>
                  <a:tint val="33725"/>
                  <a:invGamma/>
                </a:srgbClr>
              </a:gs>
              <a:gs pos="50000">
                <a:srgbClr val="AABFFC"/>
              </a:gs>
              <a:gs pos="100000">
                <a:srgbClr val="AABFFC">
                  <a:gamma/>
                  <a:tint val="33725"/>
                  <a:invGamma/>
                </a:srgbClr>
              </a:gs>
            </a:gsLst>
            <a:lin ang="2700000" scaled="1"/>
          </a:gradFill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교육관리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꺾인 연결선 113"/>
          <p:cNvCxnSpPr>
            <a:stCxn id="94" idx="3"/>
            <a:endCxn id="113" idx="0"/>
          </p:cNvCxnSpPr>
          <p:nvPr/>
        </p:nvCxnSpPr>
        <p:spPr>
          <a:xfrm>
            <a:off x="4632188" y="5567047"/>
            <a:ext cx="1188248" cy="4732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113" idx="1"/>
            <a:endCxn id="94" idx="2"/>
          </p:cNvCxnSpPr>
          <p:nvPr/>
        </p:nvCxnSpPr>
        <p:spPr>
          <a:xfrm rot="10800000">
            <a:off x="4007084" y="5747068"/>
            <a:ext cx="1188247" cy="4732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13"/>
          <p:cNvCxnSpPr>
            <a:stCxn id="113" idx="3"/>
            <a:endCxn id="95" idx="2"/>
          </p:cNvCxnSpPr>
          <p:nvPr/>
        </p:nvCxnSpPr>
        <p:spPr>
          <a:xfrm flipV="1">
            <a:off x="6445541" y="5747067"/>
            <a:ext cx="1188247" cy="4732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13"/>
          <p:cNvCxnSpPr>
            <a:stCxn id="95" idx="0"/>
            <a:endCxn id="98" idx="2"/>
          </p:cNvCxnSpPr>
          <p:nvPr/>
        </p:nvCxnSpPr>
        <p:spPr>
          <a:xfrm flipV="1">
            <a:off x="7633788" y="4435209"/>
            <a:ext cx="0" cy="951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13"/>
          <p:cNvCxnSpPr>
            <a:stCxn id="96" idx="0"/>
            <a:endCxn id="98" idx="1"/>
          </p:cNvCxnSpPr>
          <p:nvPr/>
        </p:nvCxnSpPr>
        <p:spPr>
          <a:xfrm rot="5400000" flipH="1" flipV="1">
            <a:off x="6175295" y="3900330"/>
            <a:ext cx="478528" cy="1188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129"/>
          <p:cNvCxnSpPr>
            <a:stCxn id="93" idx="3"/>
            <a:endCxn id="97" idx="1"/>
          </p:cNvCxnSpPr>
          <p:nvPr/>
        </p:nvCxnSpPr>
        <p:spPr>
          <a:xfrm flipV="1">
            <a:off x="4632188" y="3607117"/>
            <a:ext cx="563142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13"/>
          <p:cNvCxnSpPr>
            <a:stCxn id="91" idx="3"/>
            <a:endCxn id="93" idx="0"/>
          </p:cNvCxnSpPr>
          <p:nvPr/>
        </p:nvCxnSpPr>
        <p:spPr>
          <a:xfrm>
            <a:off x="2818835" y="3607117"/>
            <a:ext cx="118824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13"/>
          <p:cNvCxnSpPr>
            <a:stCxn id="89" idx="0"/>
            <a:endCxn id="93" idx="1"/>
          </p:cNvCxnSpPr>
          <p:nvPr/>
        </p:nvCxnSpPr>
        <p:spPr>
          <a:xfrm rot="5400000" flipH="1" flipV="1">
            <a:off x="1905793" y="4545105"/>
            <a:ext cx="1766099" cy="11862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13"/>
          <p:cNvCxnSpPr>
            <a:stCxn id="96" idx="1"/>
            <a:endCxn id="93" idx="2"/>
          </p:cNvCxnSpPr>
          <p:nvPr/>
        </p:nvCxnSpPr>
        <p:spPr>
          <a:xfrm rot="10800000">
            <a:off x="4007084" y="4435209"/>
            <a:ext cx="1188247" cy="478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633784" y="4685319"/>
            <a:ext cx="216614" cy="651905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급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준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247488" y="5402940"/>
            <a:ext cx="761700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ko-KR" altLang="en-US" sz="1000" dirty="0" smtClean="0"/>
              <a:t>포상관리</a:t>
            </a:r>
            <a:endParaRPr lang="en-US" altLang="ko-KR" sz="1000" dirty="0" smtClean="0"/>
          </a:p>
          <a:p>
            <a:pPr marL="88900" indent="-88900">
              <a:buFont typeface="Arial" pitchFamily="34" charset="0"/>
              <a:buChar char="•"/>
            </a:pPr>
            <a:r>
              <a:rPr lang="ko-KR" altLang="en-US" sz="1000" dirty="0" smtClean="0"/>
              <a:t>징벌관리</a:t>
            </a:r>
            <a:endParaRPr lang="ko-KR" altLang="en-US" sz="1000" dirty="0"/>
          </a:p>
        </p:txBody>
      </p:sp>
      <p:cxnSp>
        <p:nvCxnSpPr>
          <p:cNvPr id="180" name="직선 화살표 연결선 72"/>
          <p:cNvCxnSpPr/>
          <p:nvPr/>
        </p:nvCxnSpPr>
        <p:spPr>
          <a:xfrm flipV="1">
            <a:off x="3797959" y="4437112"/>
            <a:ext cx="0" cy="949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72"/>
          <p:cNvCxnSpPr/>
          <p:nvPr/>
        </p:nvCxnSpPr>
        <p:spPr>
          <a:xfrm>
            <a:off x="3658788" y="4437112"/>
            <a:ext cx="0" cy="949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687115" y="5157192"/>
            <a:ext cx="767967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평가결과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532059" y="4710320"/>
            <a:ext cx="767967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평가결과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219094" y="6030475"/>
            <a:ext cx="976237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교육결과를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역량평가에 반영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036837" y="4507217"/>
            <a:ext cx="689114" cy="49801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평가자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피평가자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520952" y="5385916"/>
            <a:ext cx="1434408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목표역량에 부합하는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교육과정 설정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838799" y="4259939"/>
            <a:ext cx="976237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세부근태유형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678722" y="3416877"/>
            <a:ext cx="976237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smtClean="0"/>
              <a:t>선택형복리후생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747659" y="3422353"/>
            <a:ext cx="976237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채용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발령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인사정</a:t>
            </a:r>
            <a:r>
              <a:rPr lang="ko-KR" altLang="en-US" sz="1000" dirty="0"/>
              <a:t>보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953172" y="5963478"/>
            <a:ext cx="844787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평가기준</a:t>
            </a:r>
            <a:endParaRPr lang="ko-KR" altLang="en-US" sz="1000" dirty="0"/>
          </a:p>
        </p:txBody>
      </p:sp>
      <p:sp>
        <p:nvSpPr>
          <p:cNvPr id="198" name="직사각형 197"/>
          <p:cNvSpPr/>
          <p:nvPr/>
        </p:nvSpPr>
        <p:spPr>
          <a:xfrm>
            <a:off x="431552" y="3428999"/>
            <a:ext cx="432048" cy="2952329"/>
          </a:xfrm>
          <a:prstGeom prst="rect">
            <a:avLst/>
          </a:prstGeom>
          <a:gradFill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</a:gra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/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제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및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전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8900" indent="-88900" algn="ctr">
              <a:buFont typeface="Wingdings" pitchFamily="2" charset="2"/>
              <a:buNone/>
            </a:pP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략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2" name="직선 화살표 연결선 72"/>
          <p:cNvCxnSpPr>
            <a:endCxn id="91" idx="1"/>
          </p:cNvCxnSpPr>
          <p:nvPr/>
        </p:nvCxnSpPr>
        <p:spPr>
          <a:xfrm flipV="1">
            <a:off x="863600" y="3607117"/>
            <a:ext cx="705024" cy="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72759" y="3429000"/>
            <a:ext cx="704143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인력규모</a:t>
            </a:r>
            <a:endParaRPr lang="ko-KR" altLang="en-US" sz="1000" dirty="0"/>
          </a:p>
        </p:txBody>
      </p:sp>
      <p:cxnSp>
        <p:nvCxnSpPr>
          <p:cNvPr id="207" name="직선 화살표 연결선 72"/>
          <p:cNvCxnSpPr/>
          <p:nvPr/>
        </p:nvCxnSpPr>
        <p:spPr>
          <a:xfrm flipV="1">
            <a:off x="8263259" y="4274762"/>
            <a:ext cx="794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72"/>
          <p:cNvCxnSpPr/>
          <p:nvPr/>
        </p:nvCxnSpPr>
        <p:spPr>
          <a:xfrm flipV="1">
            <a:off x="872759" y="4149719"/>
            <a:ext cx="25092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2759" y="3940154"/>
            <a:ext cx="704143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직무요건</a:t>
            </a:r>
            <a:endParaRPr lang="ko-KR" altLang="en-US" sz="1000" dirty="0"/>
          </a:p>
        </p:txBody>
      </p:sp>
      <p:cxnSp>
        <p:nvCxnSpPr>
          <p:cNvPr id="212" name="직선 화살표 연결선 72"/>
          <p:cNvCxnSpPr/>
          <p:nvPr/>
        </p:nvCxnSpPr>
        <p:spPr>
          <a:xfrm flipV="1">
            <a:off x="863600" y="6220927"/>
            <a:ext cx="705024" cy="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872759" y="6047072"/>
            <a:ext cx="704143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조직체계</a:t>
            </a:r>
            <a:endParaRPr lang="ko-KR" alt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1780980" y="5093757"/>
            <a:ext cx="414728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smtClean="0"/>
              <a:t>부서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 rot="19800000">
            <a:off x="1268784" y="3222037"/>
            <a:ext cx="1812008" cy="8034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기능이 어디에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있을까나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…???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9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구성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0472" y="876100"/>
            <a:ext cx="1575662" cy="835455"/>
            <a:chOff x="344488" y="1556792"/>
            <a:chExt cx="1728192" cy="835455"/>
          </a:xfrm>
        </p:grpSpPr>
        <p:sp>
          <p:nvSpPr>
            <p:cNvPr id="5" name="TextBox 4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/>
                <a:t>조직관리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4488" y="1848064"/>
              <a:ext cx="1728192" cy="544183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직무기준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조직정보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조직일괄개편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165169" y="876100"/>
            <a:ext cx="1575662" cy="666178"/>
            <a:chOff x="344488" y="1556792"/>
            <a:chExt cx="1728192" cy="666178"/>
          </a:xfrm>
        </p:grpSpPr>
        <p:sp>
          <p:nvSpPr>
            <p:cNvPr id="13" name="TextBox 12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발령관리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4488" y="1848064"/>
              <a:ext cx="1728192" cy="374906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발령품의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결재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발령내역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82820" y="876100"/>
            <a:ext cx="1575662" cy="1174009"/>
            <a:chOff x="344488" y="1556792"/>
            <a:chExt cx="1728192" cy="1174009"/>
          </a:xfrm>
        </p:grpSpPr>
        <p:sp>
          <p:nvSpPr>
            <p:cNvPr id="17" name="TextBox 16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인사정보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488" y="1848064"/>
              <a:ext cx="1728192" cy="88273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인사정보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자격면허코드관리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자격이력관리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포상이력관리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징계이력관</a:t>
              </a: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47518" y="874547"/>
            <a:ext cx="1575662" cy="1186709"/>
            <a:chOff x="344488" y="1556792"/>
            <a:chExt cx="1728192" cy="1186709"/>
          </a:xfrm>
        </p:grpSpPr>
        <p:sp>
          <p:nvSpPr>
            <p:cNvPr id="20" name="TextBox 19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근태관리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488" y="1860764"/>
              <a:ext cx="1728192" cy="88273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근태기준관리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근무조관리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시간외근무관리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월차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년차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휴가 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현황조회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129866" y="1628800"/>
            <a:ext cx="1575662" cy="841805"/>
            <a:chOff x="344488" y="1556792"/>
            <a:chExt cx="1728192" cy="841805"/>
          </a:xfrm>
        </p:grpSpPr>
        <p:sp>
          <p:nvSpPr>
            <p:cNvPr id="26" name="TextBox 25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복리후생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488" y="1854414"/>
              <a:ext cx="1728192" cy="544183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경조사관리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대출금관리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학자금관</a:t>
              </a: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29866" y="3845151"/>
            <a:ext cx="1575662" cy="1343286"/>
            <a:chOff x="344488" y="1556792"/>
            <a:chExt cx="1728192" cy="1343286"/>
          </a:xfrm>
        </p:grpSpPr>
        <p:sp>
          <p:nvSpPr>
            <p:cNvPr id="29" name="TextBox 28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기타관리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4488" y="1848064"/>
              <a:ext cx="1728192" cy="1052014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노조관리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증명서관리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교육관리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가변항목관리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평가관리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계약관</a:t>
              </a: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182820" y="2262961"/>
            <a:ext cx="5559994" cy="3839466"/>
            <a:chOff x="344488" y="1556792"/>
            <a:chExt cx="1728192" cy="4504029"/>
          </a:xfrm>
        </p:grpSpPr>
        <p:sp>
          <p:nvSpPr>
            <p:cNvPr id="32" name="TextBox 31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급여관리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4488" y="1848064"/>
              <a:ext cx="1728192" cy="421275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00472" y="2262961"/>
            <a:ext cx="1575662" cy="835455"/>
            <a:chOff x="344488" y="1556792"/>
            <a:chExt cx="1728192" cy="835455"/>
          </a:xfrm>
        </p:grpSpPr>
        <p:sp>
          <p:nvSpPr>
            <p:cNvPr id="35" name="TextBox 34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사회보험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4488" y="1848064"/>
              <a:ext cx="1728192" cy="544183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건강보험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국민연금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고용보험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00472" y="3212976"/>
            <a:ext cx="1575662" cy="1174009"/>
            <a:chOff x="344488" y="1556792"/>
            <a:chExt cx="1728192" cy="1174009"/>
          </a:xfrm>
        </p:grpSpPr>
        <p:sp>
          <p:nvSpPr>
            <p:cNvPr id="38" name="TextBox 37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급여수준조사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4488" y="1848064"/>
              <a:ext cx="1728192" cy="88273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연도별 인당연봉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근속별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 인당평균연봉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성과급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j-lt"/>
                </a:rPr>
                <a:t>,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격려금지급실적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임원 인당연봉집계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임원급여수</a:t>
              </a: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준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00472" y="5833905"/>
            <a:ext cx="1575662" cy="835455"/>
            <a:chOff x="344488" y="1556792"/>
            <a:chExt cx="1728192" cy="835455"/>
          </a:xfrm>
        </p:grpSpPr>
        <p:sp>
          <p:nvSpPr>
            <p:cNvPr id="41" name="TextBox 40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err="1" smtClean="0"/>
                <a:t>연말정산산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4488" y="1848064"/>
              <a:ext cx="1728192" cy="544183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연말정산기준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정상사항등록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연말정산처리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121730" y="5340198"/>
            <a:ext cx="1575662" cy="1343286"/>
            <a:chOff x="344488" y="1556792"/>
            <a:chExt cx="1728192" cy="1343286"/>
          </a:xfrm>
        </p:grpSpPr>
        <p:sp>
          <p:nvSpPr>
            <p:cNvPr id="44" name="TextBox 43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일용직관리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488" y="1848064"/>
              <a:ext cx="1728192" cy="1052014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기준관리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인사관리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근태관리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급여관리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근로소득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사회보</a:t>
              </a:r>
              <a:r>
                <a:rPr lang="ko-KR" altLang="en-US" sz="1100" dirty="0">
                  <a:solidFill>
                    <a:schemeClr val="tx1"/>
                  </a:solidFill>
                  <a:latin typeface="+mj-lt"/>
                </a:rPr>
                <a:t>험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00472" y="4624495"/>
            <a:ext cx="1575662" cy="1004732"/>
            <a:chOff x="344488" y="1556792"/>
            <a:chExt cx="1728192" cy="1004732"/>
          </a:xfrm>
        </p:grpSpPr>
        <p:sp>
          <p:nvSpPr>
            <p:cNvPr id="58" name="TextBox 57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err="1" smtClean="0"/>
                <a:t>원천세관리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4488" y="1848064"/>
              <a:ext cx="1728192" cy="713460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원천세마감관리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기타소득등록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원천세신고자료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사업소세신고자료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129866" y="876100"/>
            <a:ext cx="1575662" cy="678878"/>
            <a:chOff x="344488" y="1556792"/>
            <a:chExt cx="1728192" cy="678878"/>
          </a:xfrm>
        </p:grpSpPr>
        <p:sp>
          <p:nvSpPr>
            <p:cNvPr id="61" name="TextBox 60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전표관리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4488" y="1860764"/>
              <a:ext cx="1728192" cy="374906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계정과목매핑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+mj-lt"/>
                </a:rPr>
                <a:t>원가구분별전표관</a:t>
              </a:r>
              <a:r>
                <a:rPr lang="ko-KR" altLang="en-US" sz="1100" dirty="0" err="1">
                  <a:solidFill>
                    <a:schemeClr val="tx1"/>
                  </a:solidFill>
                  <a:latin typeface="+mj-lt"/>
                </a:rPr>
                <a:t>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129866" y="2550348"/>
            <a:ext cx="1575662" cy="1174009"/>
            <a:chOff x="344488" y="1556792"/>
            <a:chExt cx="1728192" cy="1174009"/>
          </a:xfrm>
        </p:grpSpPr>
        <p:sp>
          <p:nvSpPr>
            <p:cNvPr id="64" name="TextBox 63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rgbClr val="808080"/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퇴직금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4488" y="1848064"/>
              <a:ext cx="1728192" cy="882737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퇴직금기준관리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퇴직금계산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퇴직금조회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퇴직보험관리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1100" dirty="0" smtClean="0">
                  <a:solidFill>
                    <a:schemeClr val="tx1"/>
                  </a:solidFill>
                  <a:latin typeface="+mj-lt"/>
                </a:rPr>
                <a:t>퇴직연금</a:t>
              </a:r>
              <a:endParaRPr lang="en-US" altLang="ko-KR" sz="11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451590" y="2700122"/>
            <a:ext cx="1584176" cy="1158620"/>
            <a:chOff x="344488" y="1556792"/>
            <a:chExt cx="1728192" cy="1158620"/>
          </a:xfrm>
        </p:grpSpPr>
        <p:sp>
          <p:nvSpPr>
            <p:cNvPr id="67" name="TextBox 66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급여기준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4488" y="1848064"/>
              <a:ext cx="1728192" cy="867348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급여환경설정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호봉기준관리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지급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공제항목관리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일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할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계산지급율관리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상여기준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지급비율관리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세금계산기준관리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451590" y="3925749"/>
            <a:ext cx="1584176" cy="881621"/>
            <a:chOff x="344488" y="1556792"/>
            <a:chExt cx="1728192" cy="881621"/>
          </a:xfrm>
        </p:grpSpPr>
        <p:sp>
          <p:nvSpPr>
            <p:cNvPr id="70" name="TextBox 69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급여기본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4488" y="1848064"/>
              <a:ext cx="1728192" cy="590349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급여기준관리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계약정보관리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개인기본급관리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최저임금기준정보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206351" y="2700122"/>
            <a:ext cx="1584176" cy="1158620"/>
            <a:chOff x="344488" y="1556792"/>
            <a:chExt cx="1728192" cy="1158620"/>
          </a:xfrm>
        </p:grpSpPr>
        <p:sp>
          <p:nvSpPr>
            <p:cNvPr id="73" name="TextBox 72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급여기초작업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4488" y="1848064"/>
              <a:ext cx="1728192" cy="867348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급상여일자관리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지급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공제 예외관리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상여 대상관리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기초원장관리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지급관리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여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상여계산내역관리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961112" y="2700122"/>
            <a:ext cx="1584176" cy="1158620"/>
            <a:chOff x="344488" y="1556792"/>
            <a:chExt cx="1728192" cy="1158620"/>
          </a:xfrm>
        </p:grpSpPr>
        <p:sp>
          <p:nvSpPr>
            <p:cNvPr id="79" name="TextBox 78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급여기준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4488" y="1848064"/>
              <a:ext cx="1728192" cy="867348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급여환경설정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호봉기준관리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지급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공제항목관리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일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할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계산지급율관리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상여기준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지급비율관리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세금계산기준관리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451590" y="5151376"/>
            <a:ext cx="1584176" cy="743122"/>
            <a:chOff x="344488" y="1556792"/>
            <a:chExt cx="1728192" cy="743122"/>
          </a:xfrm>
        </p:grpSpPr>
        <p:sp>
          <p:nvSpPr>
            <p:cNvPr id="82" name="TextBox 81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급여계산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4488" y="1848064"/>
              <a:ext cx="1728192" cy="451850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급여계산실행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지급공제비교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미공제내역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206351" y="5151376"/>
            <a:ext cx="1584176" cy="743122"/>
            <a:chOff x="344488" y="1556792"/>
            <a:chExt cx="1728192" cy="743122"/>
          </a:xfrm>
        </p:grpSpPr>
        <p:sp>
          <p:nvSpPr>
            <p:cNvPr id="86" name="TextBox 85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소급계산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4488" y="1848064"/>
              <a:ext cx="1728192" cy="451850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소급대상자관리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소급금액집계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소급금액관리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961112" y="3925749"/>
            <a:ext cx="1584176" cy="1158620"/>
            <a:chOff x="344488" y="1556792"/>
            <a:chExt cx="1728192" cy="1158620"/>
          </a:xfrm>
        </p:grpSpPr>
        <p:sp>
          <p:nvSpPr>
            <p:cNvPr id="89" name="TextBox 88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1300" dirty="0" smtClean="0"/>
                <a:t>인건비시뮬레이션</a:t>
              </a:r>
              <a:endParaRPr lang="ko-KR" altLang="en-US" sz="13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4488" y="1848064"/>
              <a:ext cx="1728192" cy="867348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인건비계획기준관리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임금인상후인건비비교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임금인상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/4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대보험추이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임금인상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초과근로추이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채용후인건비추이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인건비추정시뮬레이션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206351" y="3925749"/>
            <a:ext cx="1584176" cy="1158620"/>
            <a:chOff x="344488" y="1556792"/>
            <a:chExt cx="1728192" cy="1158620"/>
          </a:xfrm>
        </p:grpSpPr>
        <p:sp>
          <p:nvSpPr>
            <p:cNvPr id="92" name="TextBox 91"/>
            <p:cNvSpPr txBox="1"/>
            <p:nvPr/>
          </p:nvSpPr>
          <p:spPr>
            <a:xfrm>
              <a:off x="344488" y="1556792"/>
              <a:ext cx="172819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ctr" anchorCtr="0">
              <a:no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 smtClean="0"/>
                <a:t>급여지급내역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4488" y="1848064"/>
              <a:ext cx="1728192" cy="867348"/>
            </a:xfrm>
            <a:prstGeom prst="rect">
              <a:avLst/>
            </a:prstGeom>
            <a:noFill/>
            <a:ln w="1270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18000" tIns="18000" rIns="18000" bIns="18000" anchor="t" anchorCtr="0">
              <a:spAutoFit/>
            </a:bodyPr>
            <a:lstStyle>
              <a:defPPr>
                <a:defRPr lang="ko-KR"/>
              </a:defPPr>
              <a:lvl1pPr algn="ctr" eaLnBrk="0" latinLnBrk="0" hangingPunct="0">
                <a:defRPr kumimoji="0" sz="1400" b="1">
                  <a:solidFill>
                    <a:schemeClr val="bg1"/>
                  </a:solidFill>
                  <a:latin typeface="Arial" charset="0"/>
                  <a:ea typeface="맑은 고딕" pitchFamily="50" charset="-127"/>
                </a:defRPr>
              </a:lvl1pPr>
              <a:lvl2pPr marL="742950" indent="-28575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급여지급내역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err="1" smtClean="0">
                  <a:solidFill>
                    <a:schemeClr val="tx1"/>
                  </a:solidFill>
                  <a:latin typeface="+mj-lt"/>
                </a:rPr>
                <a:t>급상여총관ㄹ표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급여명세서출력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급여대장출력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급여마감관리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  <a:p>
              <a:pPr marL="88900" indent="-88900" algn="l">
                <a:buFont typeface="Wingdings" pitchFamily="2" charset="2"/>
                <a:buChar char="§"/>
              </a:pPr>
              <a:r>
                <a:rPr lang="ko-KR" altLang="en-US" sz="900" dirty="0" smtClean="0">
                  <a:solidFill>
                    <a:schemeClr val="tx1"/>
                  </a:solidFill>
                  <a:latin typeface="+mj-lt"/>
                </a:rPr>
                <a:t>급여명세서메일전송</a:t>
              </a:r>
              <a:endParaRPr lang="en-US" altLang="ko-KR" sz="900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2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그룹 501"/>
          <p:cNvGrpSpPr/>
          <p:nvPr/>
        </p:nvGrpSpPr>
        <p:grpSpPr>
          <a:xfrm>
            <a:off x="6609184" y="1198687"/>
            <a:ext cx="787994" cy="290514"/>
            <a:chOff x="5428231" y="1198687"/>
            <a:chExt cx="787994" cy="290514"/>
          </a:xfrm>
        </p:grpSpPr>
        <p:grpSp>
          <p:nvGrpSpPr>
            <p:cNvPr id="503" name="그룹 502"/>
            <p:cNvGrpSpPr/>
            <p:nvPr/>
          </p:nvGrpSpPr>
          <p:grpSpPr>
            <a:xfrm>
              <a:off x="5428231" y="1200146"/>
              <a:ext cx="787994" cy="288032"/>
              <a:chOff x="1568626" y="3427097"/>
              <a:chExt cx="915087" cy="334488"/>
            </a:xfrm>
          </p:grpSpPr>
          <p:sp>
            <p:nvSpPr>
              <p:cNvPr id="540" name="직사각형 539"/>
              <p:cNvSpPr/>
              <p:nvPr/>
            </p:nvSpPr>
            <p:spPr>
              <a:xfrm>
                <a:off x="1568626" y="3427097"/>
                <a:ext cx="915087" cy="334488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18000" tIns="18000" rIns="18000" bIns="18000" anchor="ctr"/>
              <a:lstStyle/>
              <a:p>
                <a:pPr marL="88900" indent="3175" algn="ctr">
                  <a:buFont typeface="Wingdings" pitchFamily="2" charset="2"/>
                  <a:buNone/>
                </a:pPr>
                <a:r>
                  <a:rPr lang="ko-KR" altLang="en-US" sz="9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월마감</a:t>
                </a:r>
                <a:endPara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41" name="Picture 2" descr="gear, in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86721" y="3454716"/>
                <a:ext cx="190307" cy="190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4" name="직사각형 503"/>
            <p:cNvSpPr/>
            <p:nvPr/>
          </p:nvSpPr>
          <p:spPr>
            <a:xfrm>
              <a:off x="5428246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5428246" y="124569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6" name="직사각형 505"/>
            <p:cNvSpPr/>
            <p:nvPr/>
          </p:nvSpPr>
          <p:spPr>
            <a:xfrm>
              <a:off x="5428246" y="144245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7" name="직사각형 506"/>
            <p:cNvSpPr/>
            <p:nvPr/>
          </p:nvSpPr>
          <p:spPr>
            <a:xfrm>
              <a:off x="5428246" y="139833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8" name="직사각형 507"/>
            <p:cNvSpPr/>
            <p:nvPr/>
          </p:nvSpPr>
          <p:spPr>
            <a:xfrm>
              <a:off x="5428246" y="135108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9" name="직사각형 508"/>
            <p:cNvSpPr/>
            <p:nvPr/>
          </p:nvSpPr>
          <p:spPr>
            <a:xfrm>
              <a:off x="5428246" y="129140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0" name="직사각형 509"/>
            <p:cNvSpPr/>
            <p:nvPr/>
          </p:nvSpPr>
          <p:spPr>
            <a:xfrm>
              <a:off x="6170423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1" name="직사각형 510"/>
            <p:cNvSpPr/>
            <p:nvPr/>
          </p:nvSpPr>
          <p:spPr>
            <a:xfrm>
              <a:off x="6170423" y="124569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2" name="직사각형 511"/>
            <p:cNvSpPr/>
            <p:nvPr/>
          </p:nvSpPr>
          <p:spPr>
            <a:xfrm>
              <a:off x="6170423" y="144245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3" name="직사각형 512"/>
            <p:cNvSpPr/>
            <p:nvPr/>
          </p:nvSpPr>
          <p:spPr>
            <a:xfrm>
              <a:off x="6170423" y="139833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4" name="직사각형 513"/>
            <p:cNvSpPr/>
            <p:nvPr/>
          </p:nvSpPr>
          <p:spPr>
            <a:xfrm>
              <a:off x="6170423" y="135108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6170423" y="129140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6" name="직사각형 515"/>
            <p:cNvSpPr/>
            <p:nvPr/>
          </p:nvSpPr>
          <p:spPr>
            <a:xfrm>
              <a:off x="5473965" y="119868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7" name="직사각형 516"/>
            <p:cNvSpPr/>
            <p:nvPr/>
          </p:nvSpPr>
          <p:spPr>
            <a:xfrm>
              <a:off x="5520463" y="1198687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5566360" y="1198875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5612079" y="119887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5658577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5893073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5938792" y="119868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5985290" y="1198687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6031187" y="1198875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6076906" y="119887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6" name="직사각형 525"/>
            <p:cNvSpPr/>
            <p:nvPr/>
          </p:nvSpPr>
          <p:spPr>
            <a:xfrm>
              <a:off x="6123404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7" name="직사각형 526"/>
            <p:cNvSpPr/>
            <p:nvPr/>
          </p:nvSpPr>
          <p:spPr>
            <a:xfrm>
              <a:off x="5473965" y="1442011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8" name="직사각형 527"/>
            <p:cNvSpPr/>
            <p:nvPr/>
          </p:nvSpPr>
          <p:spPr>
            <a:xfrm>
              <a:off x="5520463" y="144201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9" name="직사각형 528"/>
            <p:cNvSpPr/>
            <p:nvPr/>
          </p:nvSpPr>
          <p:spPr>
            <a:xfrm>
              <a:off x="5566360" y="1442198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0" name="직사각형 529"/>
            <p:cNvSpPr/>
            <p:nvPr/>
          </p:nvSpPr>
          <p:spPr>
            <a:xfrm>
              <a:off x="5612079" y="144219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5658577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5893073" y="1442010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5938792" y="1442011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5985290" y="144201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6031187" y="1442198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6076906" y="144219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7" name="직사각형 536"/>
            <p:cNvSpPr/>
            <p:nvPr/>
          </p:nvSpPr>
          <p:spPr>
            <a:xfrm>
              <a:off x="6123404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5704296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5704296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7983809" y="1450599"/>
            <a:ext cx="785614" cy="288032"/>
            <a:chOff x="864708" y="3427097"/>
            <a:chExt cx="912323" cy="334488"/>
          </a:xfrm>
        </p:grpSpPr>
        <p:sp>
          <p:nvSpPr>
            <p:cNvPr id="111" name="직사각형 110"/>
            <p:cNvSpPr/>
            <p:nvPr/>
          </p:nvSpPr>
          <p:spPr>
            <a:xfrm>
              <a:off x="864708" y="3427097"/>
              <a:ext cx="912323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일근태등록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803" y="3452205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기능흐름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879104" y="1393298"/>
            <a:ext cx="395424" cy="470319"/>
            <a:chOff x="4427614" y="1506253"/>
            <a:chExt cx="395424" cy="470319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612" y="1506253"/>
              <a:ext cx="341428" cy="371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27614" y="1832499"/>
              <a:ext cx="395424" cy="144073"/>
            </a:xfrm>
            <a:prstGeom prst="rect">
              <a:avLst/>
            </a:prstGeom>
            <a:noFill/>
          </p:spPr>
          <p:txBody>
            <a:bodyPr wrap="none" lIns="18000" tIns="18000" rIns="18000" bIns="18000" rtlCol="0" anchor="ctr" anchorCtr="0">
              <a:noAutofit/>
            </a:bodyPr>
            <a:lstStyle/>
            <a:p>
              <a:pPr algn="ctr"/>
              <a:r>
                <a:rPr lang="ko-KR" altLang="en-US" sz="700" dirty="0" smtClean="0"/>
                <a:t>조직개편</a:t>
              </a:r>
              <a:endParaRPr lang="ko-KR" altLang="en-US" sz="7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56357" y="1091202"/>
            <a:ext cx="782982" cy="288032"/>
            <a:chOff x="1568626" y="3427097"/>
            <a:chExt cx="909266" cy="334488"/>
          </a:xfrm>
        </p:grpSpPr>
        <p:sp>
          <p:nvSpPr>
            <p:cNvPr id="4" name="직사각형 3"/>
            <p:cNvSpPr/>
            <p:nvPr/>
          </p:nvSpPr>
          <p:spPr>
            <a:xfrm>
              <a:off x="1568626" y="3427097"/>
              <a:ext cx="909266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조직도조회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6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86721" y="3454716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직선 화살표 연결선 11"/>
          <p:cNvCxnSpPr>
            <a:stCxn id="4" idx="1"/>
            <a:endCxn id="1031" idx="0"/>
          </p:cNvCxnSpPr>
          <p:nvPr/>
        </p:nvCxnSpPr>
        <p:spPr>
          <a:xfrm rot="10800000" flipV="1">
            <a:off x="1076817" y="1235218"/>
            <a:ext cx="579541" cy="15808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653727" y="1434643"/>
            <a:ext cx="785613" cy="288032"/>
            <a:chOff x="1568625" y="3427097"/>
            <a:chExt cx="912322" cy="334488"/>
          </a:xfrm>
        </p:grpSpPr>
        <p:sp>
          <p:nvSpPr>
            <p:cNvPr id="22" name="직사각형 21"/>
            <p:cNvSpPr/>
            <p:nvPr/>
          </p:nvSpPr>
          <p:spPr>
            <a:xfrm>
              <a:off x="1568625" y="3427097"/>
              <a:ext cx="912322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조직생성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86721" y="3454716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1653727" y="2114172"/>
            <a:ext cx="785613" cy="288032"/>
            <a:chOff x="1568625" y="3427097"/>
            <a:chExt cx="912322" cy="334488"/>
          </a:xfrm>
        </p:grpSpPr>
        <p:sp>
          <p:nvSpPr>
            <p:cNvPr id="28" name="직사각형 27"/>
            <p:cNvSpPr/>
            <p:nvPr/>
          </p:nvSpPr>
          <p:spPr>
            <a:xfrm>
              <a:off x="1568625" y="3427097"/>
              <a:ext cx="912322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조직일괄개편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86721" y="3454716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직선 화살표 연결선 35"/>
          <p:cNvCxnSpPr>
            <a:stCxn id="1031" idx="3"/>
            <a:endCxn id="22" idx="1"/>
          </p:cNvCxnSpPr>
          <p:nvPr/>
        </p:nvCxnSpPr>
        <p:spPr>
          <a:xfrm flipV="1">
            <a:off x="1247530" y="1578659"/>
            <a:ext cx="406197" cy="1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31" idx="3"/>
            <a:endCxn id="79" idx="1"/>
          </p:cNvCxnSpPr>
          <p:nvPr/>
        </p:nvCxnSpPr>
        <p:spPr>
          <a:xfrm>
            <a:off x="1247530" y="1578857"/>
            <a:ext cx="406197" cy="3383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31" idx="3"/>
            <a:endCxn id="28" idx="1"/>
          </p:cNvCxnSpPr>
          <p:nvPr/>
        </p:nvCxnSpPr>
        <p:spPr>
          <a:xfrm>
            <a:off x="1247530" y="1578857"/>
            <a:ext cx="406197" cy="679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2216696" y="2463901"/>
            <a:ext cx="785614" cy="288032"/>
            <a:chOff x="864708" y="3427097"/>
            <a:chExt cx="912323" cy="334488"/>
          </a:xfrm>
        </p:grpSpPr>
        <p:sp>
          <p:nvSpPr>
            <p:cNvPr id="64" name="직사각형 63"/>
            <p:cNvSpPr/>
            <p:nvPr/>
          </p:nvSpPr>
          <p:spPr>
            <a:xfrm>
              <a:off x="864708" y="3427097"/>
              <a:ext cx="912323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발령품의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803" y="3452205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6" name="직선 화살표 연결선 35"/>
          <p:cNvCxnSpPr>
            <a:stCxn id="22" idx="3"/>
            <a:endCxn id="64" idx="0"/>
          </p:cNvCxnSpPr>
          <p:nvPr/>
        </p:nvCxnSpPr>
        <p:spPr>
          <a:xfrm>
            <a:off x="2439340" y="1578659"/>
            <a:ext cx="170163" cy="88524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35"/>
          <p:cNvCxnSpPr>
            <a:stCxn id="28" idx="3"/>
            <a:endCxn id="64" idx="0"/>
          </p:cNvCxnSpPr>
          <p:nvPr/>
        </p:nvCxnSpPr>
        <p:spPr>
          <a:xfrm>
            <a:off x="2439340" y="2258188"/>
            <a:ext cx="170163" cy="20571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653727" y="1773182"/>
            <a:ext cx="785613" cy="288032"/>
            <a:chOff x="1568625" y="3427097"/>
            <a:chExt cx="912322" cy="334488"/>
          </a:xfrm>
        </p:grpSpPr>
        <p:sp>
          <p:nvSpPr>
            <p:cNvPr id="79" name="직사각형 78"/>
            <p:cNvSpPr/>
            <p:nvPr/>
          </p:nvSpPr>
          <p:spPr>
            <a:xfrm>
              <a:off x="1568625" y="3427097"/>
              <a:ext cx="912322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조직폐쇠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86721" y="3454716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직선 화살표 연결선 35"/>
          <p:cNvCxnSpPr>
            <a:stCxn id="79" idx="3"/>
            <a:endCxn id="64" idx="0"/>
          </p:cNvCxnSpPr>
          <p:nvPr/>
        </p:nvCxnSpPr>
        <p:spPr>
          <a:xfrm>
            <a:off x="2439340" y="1917198"/>
            <a:ext cx="170163" cy="54670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순서도: 자기 디스크 1039"/>
          <p:cNvSpPr/>
          <p:nvPr/>
        </p:nvSpPr>
        <p:spPr>
          <a:xfrm>
            <a:off x="2864768" y="1365317"/>
            <a:ext cx="892921" cy="578172"/>
          </a:xfrm>
          <a:prstGeom prst="flowChartMagneticDisk">
            <a:avLst/>
          </a:prstGeom>
          <a:gradFill rotWithShape="1">
            <a:gsLst>
              <a:gs pos="50000">
                <a:srgbClr val="FFD85B"/>
              </a:gs>
              <a:gs pos="0">
                <a:srgbClr val="FFF0BE"/>
              </a:gs>
              <a:gs pos="100000">
                <a:srgbClr val="FFF0BE"/>
              </a:gs>
            </a:gsLst>
            <a:lin ang="2700000" scaled="1"/>
          </a:gradFill>
          <a:ln w="9525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/>
          <a:p>
            <a:pPr indent="3175" algn="ctr">
              <a:buFont typeface="Wingdings" pitchFamily="2" charset="2"/>
              <a:buNone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인사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화살표 연결선 11"/>
          <p:cNvCxnSpPr>
            <a:stCxn id="1040" idx="1"/>
            <a:endCxn id="4" idx="3"/>
          </p:cNvCxnSpPr>
          <p:nvPr/>
        </p:nvCxnSpPr>
        <p:spPr>
          <a:xfrm rot="16200000" flipV="1">
            <a:off x="2810235" y="864323"/>
            <a:ext cx="130099" cy="87189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"/>
          <p:cNvCxnSpPr>
            <a:endCxn id="1040" idx="2"/>
          </p:cNvCxnSpPr>
          <p:nvPr/>
        </p:nvCxnSpPr>
        <p:spPr>
          <a:xfrm rot="5400000" flipH="1" flipV="1">
            <a:off x="2388011" y="1987147"/>
            <a:ext cx="809501" cy="14401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그룹 1053"/>
          <p:cNvGrpSpPr/>
          <p:nvPr/>
        </p:nvGrpSpPr>
        <p:grpSpPr>
          <a:xfrm>
            <a:off x="486508" y="2714228"/>
            <a:ext cx="812078" cy="530318"/>
            <a:chOff x="712024" y="3205764"/>
            <a:chExt cx="812078" cy="530318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712024" y="3205764"/>
              <a:ext cx="777341" cy="446472"/>
              <a:chOff x="2833314" y="4005064"/>
              <a:chExt cx="1674961" cy="962025"/>
            </a:xfrm>
          </p:grpSpPr>
          <p:pic>
            <p:nvPicPr>
              <p:cNvPr id="1051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3314" y="4005064"/>
                <a:ext cx="828674" cy="962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52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7339" y="4147937"/>
                <a:ext cx="750936" cy="730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2" name="TextBox 131"/>
            <p:cNvSpPr txBox="1"/>
            <p:nvPr/>
          </p:nvSpPr>
          <p:spPr>
            <a:xfrm>
              <a:off x="1128678" y="3592009"/>
              <a:ext cx="395424" cy="144073"/>
            </a:xfrm>
            <a:prstGeom prst="rect">
              <a:avLst/>
            </a:prstGeom>
            <a:noFill/>
          </p:spPr>
          <p:txBody>
            <a:bodyPr wrap="none" lIns="18000" tIns="18000" rIns="18000" bIns="18000" rtlCol="0" anchor="ctr" anchorCtr="0">
              <a:noAutofit/>
            </a:bodyPr>
            <a:lstStyle/>
            <a:p>
              <a:pPr algn="ctr"/>
              <a:r>
                <a:rPr lang="ko-KR" altLang="en-US" sz="700" dirty="0" smtClean="0"/>
                <a:t>채용</a:t>
              </a:r>
              <a:endParaRPr lang="ko-KR" altLang="en-US" sz="700" dirty="0"/>
            </a:p>
          </p:txBody>
        </p:sp>
      </p:grpSp>
      <p:pic>
        <p:nvPicPr>
          <p:cNvPr id="13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62" y="2438293"/>
            <a:ext cx="348506" cy="33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2" name="직선 화살표 연결선 11"/>
          <p:cNvCxnSpPr>
            <a:stCxn id="45" idx="2"/>
            <a:endCxn id="138" idx="0"/>
          </p:cNvCxnSpPr>
          <p:nvPr/>
        </p:nvCxnSpPr>
        <p:spPr>
          <a:xfrm rot="16200000" flipH="1">
            <a:off x="789777" y="2150655"/>
            <a:ext cx="574676" cy="5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488230" y="2507920"/>
            <a:ext cx="368426" cy="199994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noAutofit/>
          </a:bodyPr>
          <a:lstStyle/>
          <a:p>
            <a:pPr algn="ctr"/>
            <a:r>
              <a:rPr lang="ko-KR" altLang="en-US" sz="600" dirty="0" smtClean="0"/>
              <a:t>인사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이동</a:t>
            </a:r>
            <a:endParaRPr lang="ko-KR" altLang="en-US" sz="600" dirty="0"/>
          </a:p>
        </p:txBody>
      </p:sp>
      <p:cxnSp>
        <p:nvCxnSpPr>
          <p:cNvPr id="153" name="직선 화살표 연결선 11"/>
          <p:cNvCxnSpPr>
            <a:stCxn id="1052" idx="3"/>
            <a:endCxn id="158" idx="1"/>
          </p:cNvCxnSpPr>
          <p:nvPr/>
        </p:nvCxnSpPr>
        <p:spPr>
          <a:xfrm flipV="1">
            <a:off x="1263849" y="2949493"/>
            <a:ext cx="389878" cy="52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1653727" y="2805477"/>
            <a:ext cx="785614" cy="288032"/>
            <a:chOff x="1568626" y="3427097"/>
            <a:chExt cx="912323" cy="334488"/>
          </a:xfrm>
        </p:grpSpPr>
        <p:sp>
          <p:nvSpPr>
            <p:cNvPr id="158" name="직사각형 157"/>
            <p:cNvSpPr/>
            <p:nvPr/>
          </p:nvSpPr>
          <p:spPr>
            <a:xfrm>
              <a:off x="1568626" y="3427097"/>
              <a:ext cx="912323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사번채번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9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86721" y="3454716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4" name="직선 화살표 연결선 11"/>
          <p:cNvCxnSpPr>
            <a:stCxn id="138" idx="3"/>
            <a:endCxn id="64" idx="1"/>
          </p:cNvCxnSpPr>
          <p:nvPr/>
        </p:nvCxnSpPr>
        <p:spPr>
          <a:xfrm>
            <a:off x="1251668" y="2607773"/>
            <a:ext cx="965028" cy="1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1"/>
          <p:cNvCxnSpPr>
            <a:stCxn id="158" idx="3"/>
            <a:endCxn id="64" idx="2"/>
          </p:cNvCxnSpPr>
          <p:nvPr/>
        </p:nvCxnSpPr>
        <p:spPr>
          <a:xfrm flipV="1">
            <a:off x="2439341" y="2751933"/>
            <a:ext cx="170162" cy="19756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344488" y="933269"/>
            <a:ext cx="3600400" cy="2364235"/>
          </a:xfrm>
          <a:prstGeom prst="roundRect">
            <a:avLst>
              <a:gd name="adj" fmla="val 5655"/>
            </a:avLst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2920369" y="2112859"/>
            <a:ext cx="787325" cy="288032"/>
            <a:chOff x="2385791" y="3427097"/>
            <a:chExt cx="914310" cy="334488"/>
          </a:xfrm>
        </p:grpSpPr>
        <p:sp>
          <p:nvSpPr>
            <p:cNvPr id="181" name="직사각형 180"/>
            <p:cNvSpPr/>
            <p:nvPr/>
          </p:nvSpPr>
          <p:spPr>
            <a:xfrm>
              <a:off x="2385791" y="3427097"/>
              <a:ext cx="914310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발령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내역조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회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2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860" y="3454716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3" name="직선 화살표 연결선 11"/>
          <p:cNvCxnSpPr>
            <a:stCxn id="1040" idx="3"/>
            <a:endCxn id="181" idx="0"/>
          </p:cNvCxnSpPr>
          <p:nvPr/>
        </p:nvCxnSpPr>
        <p:spPr>
          <a:xfrm>
            <a:off x="3311229" y="1943489"/>
            <a:ext cx="2802" cy="169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3217492" y="2604388"/>
            <a:ext cx="588143" cy="431689"/>
            <a:chOff x="4213082" y="2951288"/>
            <a:chExt cx="345268" cy="253422"/>
          </a:xfrm>
        </p:grpSpPr>
        <p:pic>
          <p:nvPicPr>
            <p:cNvPr id="137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082" y="2990690"/>
              <a:ext cx="111766" cy="214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2" descr="sound, speak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2951288"/>
              <a:ext cx="253422" cy="253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8" name="직선 화살표 연결선 11"/>
          <p:cNvCxnSpPr>
            <a:stCxn id="181" idx="2"/>
            <a:endCxn id="137" idx="0"/>
          </p:cNvCxnSpPr>
          <p:nvPr/>
        </p:nvCxnSpPr>
        <p:spPr>
          <a:xfrm flipH="1">
            <a:off x="3312686" y="2400891"/>
            <a:ext cx="1345" cy="2706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451939" y="2941992"/>
            <a:ext cx="368426" cy="199994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noAutofit/>
          </a:bodyPr>
          <a:lstStyle/>
          <a:p>
            <a:pPr algn="ctr"/>
            <a:r>
              <a:rPr lang="ko-KR" altLang="en-US" sz="700" dirty="0" smtClean="0"/>
              <a:t>발령공고</a:t>
            </a:r>
            <a:endParaRPr lang="en-US" altLang="ko-KR" sz="700" dirty="0" smtClean="0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2595008" y="1953590"/>
            <a:ext cx="368426" cy="199994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noAutofit/>
          </a:bodyPr>
          <a:lstStyle/>
          <a:p>
            <a:pPr algn="ctr"/>
            <a:r>
              <a:rPr lang="ko-KR" altLang="en-US" sz="600" dirty="0" smtClean="0"/>
              <a:t>확정</a:t>
            </a:r>
            <a:endParaRPr lang="en-US" altLang="ko-KR" sz="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6508" y="767969"/>
            <a:ext cx="169950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조직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인사정보관리</a:t>
            </a:r>
            <a:endParaRPr lang="ko-KR" altLang="en-US" sz="1400" b="1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4304928" y="767969"/>
            <a:ext cx="5256584" cy="1839803"/>
            <a:chOff x="4304928" y="1031452"/>
            <a:chExt cx="5256584" cy="183980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304928" y="1196752"/>
              <a:ext cx="5256584" cy="1674503"/>
            </a:xfrm>
            <a:prstGeom prst="roundRect">
              <a:avLst>
                <a:gd name="adj" fmla="val 7804"/>
              </a:avLst>
            </a:prstGeom>
            <a:noFill/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11872" y="1031452"/>
              <a:ext cx="90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근태관리</a:t>
              </a:r>
              <a:endParaRPr lang="ko-KR" altLang="en-US" sz="1400" b="1" dirty="0"/>
            </a:p>
          </p:txBody>
        </p:sp>
      </p:grpSp>
      <p:sp>
        <p:nvSpPr>
          <p:cNvPr id="61" name="순서도: 자기 디스크 60"/>
          <p:cNvSpPr/>
          <p:nvPr/>
        </p:nvSpPr>
        <p:spPr>
          <a:xfrm>
            <a:off x="5316355" y="1662342"/>
            <a:ext cx="787994" cy="578172"/>
          </a:xfrm>
          <a:prstGeom prst="flowChartMagneticDisk">
            <a:avLst/>
          </a:prstGeom>
          <a:gradFill rotWithShape="1">
            <a:gsLst>
              <a:gs pos="50000">
                <a:srgbClr val="FFD85B"/>
              </a:gs>
              <a:gs pos="0">
                <a:srgbClr val="FFF0BE"/>
              </a:gs>
              <a:gs pos="100000">
                <a:srgbClr val="FFF0BE"/>
              </a:gs>
            </a:gsLst>
            <a:lin ang="2700000" scaled="1"/>
          </a:gradFill>
          <a:ln w="9525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/>
          <a:p>
            <a:pPr indent="3175" algn="ctr">
              <a:buFont typeface="Wingdings" pitchFamily="2" charset="2"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근태기준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3175" algn="ctr">
              <a:buFont typeface="Wingdings" pitchFamily="2" charset="2"/>
              <a:buNone/>
            </a:pPr>
            <a:r>
              <a:rPr lang="en-US" altLang="ko-KR" sz="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600" b="1" dirty="0" smtClean="0">
                <a:latin typeface="맑은 고딕" pitchFamily="50" charset="-127"/>
                <a:ea typeface="맑은 고딕" pitchFamily="50" charset="-127"/>
              </a:rPr>
              <a:t>근태기준</a:t>
            </a:r>
            <a:r>
              <a:rPr lang="en-US" altLang="ko-KR" sz="6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600" b="1" dirty="0" smtClean="0">
                <a:latin typeface="맑은 고딕" pitchFamily="50" charset="-127"/>
                <a:ea typeface="맑은 고딕" pitchFamily="50" charset="-127"/>
              </a:rPr>
              <a:t>근무계획</a:t>
            </a:r>
            <a:r>
              <a:rPr lang="en-US" altLang="ko-KR" sz="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자기 디스크 66"/>
          <p:cNvSpPr/>
          <p:nvPr/>
        </p:nvSpPr>
        <p:spPr>
          <a:xfrm>
            <a:off x="4448944" y="1662343"/>
            <a:ext cx="788774" cy="578172"/>
          </a:xfrm>
          <a:prstGeom prst="flowChartMagneticDisk">
            <a:avLst/>
          </a:prstGeom>
          <a:gradFill rotWithShape="1">
            <a:gsLst>
              <a:gs pos="50000">
                <a:srgbClr val="FFD85B"/>
              </a:gs>
              <a:gs pos="0">
                <a:srgbClr val="FFF0BE"/>
              </a:gs>
              <a:gs pos="100000">
                <a:srgbClr val="FFF0BE"/>
              </a:gs>
            </a:gsLst>
            <a:lin ang="2700000" scaled="1"/>
          </a:gradFill>
          <a:ln w="9525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/>
          <a:p>
            <a:pPr indent="3175" algn="ctr">
              <a:buFont typeface="Wingdings" pitchFamily="2" charset="2"/>
              <a:buNone/>
            </a:pPr>
            <a:r>
              <a:rPr lang="ko-KR" altLang="en-US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근무달력</a:t>
            </a:r>
            <a:endParaRPr lang="en-US" altLang="ko-KR" sz="9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327" y="1737813"/>
            <a:ext cx="138111" cy="42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" name="직선 화살표 연결선 11"/>
          <p:cNvCxnSpPr>
            <a:stCxn id="1027" idx="1"/>
            <a:endCxn id="111" idx="3"/>
          </p:cNvCxnSpPr>
          <p:nvPr/>
        </p:nvCxnSpPr>
        <p:spPr>
          <a:xfrm rot="10800000">
            <a:off x="8769423" y="1594615"/>
            <a:ext cx="418904" cy="35512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06777" y="2190912"/>
            <a:ext cx="546106" cy="221018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pPr algn="ctr"/>
            <a:r>
              <a:rPr lang="ko-KR" altLang="en-US" sz="600" dirty="0" smtClean="0"/>
              <a:t>근태신청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조직장결재필</a:t>
            </a:r>
            <a:r>
              <a:rPr lang="en-US" altLang="ko-KR" sz="600" dirty="0" smtClean="0"/>
              <a:t>)</a:t>
            </a:r>
            <a:endParaRPr lang="en-US" altLang="ko-KR" sz="600" dirty="0" smtClean="0"/>
          </a:p>
        </p:txBody>
      </p:sp>
      <p:cxnSp>
        <p:nvCxnSpPr>
          <p:cNvPr id="75" name="직선 화살표 연결선 11"/>
          <p:cNvCxnSpPr>
            <a:stCxn id="111" idx="1"/>
            <a:endCxn id="62" idx="4"/>
          </p:cNvCxnSpPr>
          <p:nvPr/>
        </p:nvCxnSpPr>
        <p:spPr>
          <a:xfrm rot="10800000" flipV="1">
            <a:off x="7397179" y="1594615"/>
            <a:ext cx="586631" cy="3568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825208" y="1509333"/>
            <a:ext cx="344128" cy="128685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pPr algn="ctr"/>
            <a:r>
              <a:rPr lang="ko-KR" altLang="en-US" sz="600" dirty="0" smtClean="0"/>
              <a:t>내역조회</a:t>
            </a:r>
            <a:endParaRPr lang="en-US" altLang="ko-KR" sz="600" dirty="0" smtClean="0"/>
          </a:p>
        </p:txBody>
      </p:sp>
      <p:grpSp>
        <p:nvGrpSpPr>
          <p:cNvPr id="323" name="그룹 322"/>
          <p:cNvGrpSpPr/>
          <p:nvPr/>
        </p:nvGrpSpPr>
        <p:grpSpPr>
          <a:xfrm>
            <a:off x="6609184" y="1662343"/>
            <a:ext cx="789715" cy="578172"/>
            <a:chOff x="6993506" y="1662343"/>
            <a:chExt cx="789715" cy="578172"/>
          </a:xfrm>
        </p:grpSpPr>
        <p:sp>
          <p:nvSpPr>
            <p:cNvPr id="62" name="순서도: 자기 디스크 61"/>
            <p:cNvSpPr/>
            <p:nvPr/>
          </p:nvSpPr>
          <p:spPr>
            <a:xfrm>
              <a:off x="6993506" y="1662343"/>
              <a:ext cx="787994" cy="578172"/>
            </a:xfrm>
            <a:prstGeom prst="flowChartMagneticDisk">
              <a:avLst/>
            </a:prstGeom>
            <a:gradFill rotWithShape="1">
              <a:gsLst>
                <a:gs pos="50000">
                  <a:srgbClr val="FFD85B"/>
                </a:gs>
                <a:gs pos="0">
                  <a:srgbClr val="FFF0BE"/>
                </a:gs>
                <a:gs pos="100000">
                  <a:srgbClr val="FFF0BE"/>
                </a:gs>
              </a:gsLst>
              <a:lin ang="2700000" scaled="1"/>
            </a:gra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근태관리</a:t>
              </a:r>
              <a:endPara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indent="3175" algn="ctr">
                <a:buFont typeface="Wingdings" pitchFamily="2" charset="2"/>
                <a:buNone/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b="1" dirty="0" err="1" smtClean="0">
                  <a:latin typeface="맑은 고딕" pitchFamily="50" charset="-127"/>
                  <a:ea typeface="맑은 고딕" pitchFamily="50" charset="-127"/>
                </a:rPr>
                <a:t>년차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월차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42874" y="2038582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742874" y="1852825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997799" y="2038582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997799" y="1852825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135996" y="2179397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592916" y="2179397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135996" y="1677083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592916" y="1677083"/>
              <a:ext cx="40347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20" name="직선 화살표 연결선 11"/>
          <p:cNvCxnSpPr>
            <a:stCxn id="505" idx="1"/>
            <a:endCxn id="201" idx="3"/>
          </p:cNvCxnSpPr>
          <p:nvPr/>
        </p:nvCxnSpPr>
        <p:spPr>
          <a:xfrm flipH="1">
            <a:off x="6105045" y="1268550"/>
            <a:ext cx="5041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7983810" y="1806153"/>
            <a:ext cx="785614" cy="288032"/>
            <a:chOff x="864708" y="3427097"/>
            <a:chExt cx="912323" cy="334488"/>
          </a:xfrm>
        </p:grpSpPr>
        <p:sp>
          <p:nvSpPr>
            <p:cNvPr id="146" name="직사각형 145"/>
            <p:cNvSpPr/>
            <p:nvPr/>
          </p:nvSpPr>
          <p:spPr>
            <a:xfrm>
              <a:off x="864708" y="3427097"/>
              <a:ext cx="912323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년월차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휴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가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7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803" y="3452205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8" name="직선 화살표 연결선 11"/>
          <p:cNvCxnSpPr>
            <a:stCxn id="1027" idx="1"/>
            <a:endCxn id="146" idx="3"/>
          </p:cNvCxnSpPr>
          <p:nvPr/>
        </p:nvCxnSpPr>
        <p:spPr>
          <a:xfrm rot="10800000" flipV="1">
            <a:off x="8769425" y="1949741"/>
            <a:ext cx="418903" cy="4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1"/>
          <p:cNvCxnSpPr>
            <a:stCxn id="146" idx="1"/>
            <a:endCxn id="62" idx="4"/>
          </p:cNvCxnSpPr>
          <p:nvPr/>
        </p:nvCxnSpPr>
        <p:spPr>
          <a:xfrm flipH="1">
            <a:off x="7397178" y="1950169"/>
            <a:ext cx="586632" cy="12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1"/>
          <p:cNvCxnSpPr>
            <a:stCxn id="61" idx="1"/>
            <a:endCxn id="185" idx="2"/>
          </p:cNvCxnSpPr>
          <p:nvPr/>
        </p:nvCxnSpPr>
        <p:spPr>
          <a:xfrm flipV="1">
            <a:off x="5710352" y="1488178"/>
            <a:ext cx="779" cy="1741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1"/>
          <p:cNvCxnSpPr>
            <a:stCxn id="67" idx="1"/>
            <a:endCxn id="197" idx="1"/>
          </p:cNvCxnSpPr>
          <p:nvPr/>
        </p:nvCxnSpPr>
        <p:spPr>
          <a:xfrm rot="5400000" flipH="1" flipV="1">
            <a:off x="4959664" y="1304858"/>
            <a:ext cx="241153" cy="47381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"/>
          <p:cNvCxnSpPr>
            <a:stCxn id="62" idx="1"/>
            <a:endCxn id="540" idx="2"/>
          </p:cNvCxnSpPr>
          <p:nvPr/>
        </p:nvCxnSpPr>
        <p:spPr>
          <a:xfrm flipV="1">
            <a:off x="7003181" y="1488178"/>
            <a:ext cx="0" cy="1741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/>
          <p:cNvGrpSpPr/>
          <p:nvPr/>
        </p:nvGrpSpPr>
        <p:grpSpPr>
          <a:xfrm>
            <a:off x="7983810" y="2157405"/>
            <a:ext cx="785614" cy="288032"/>
            <a:chOff x="864708" y="3427097"/>
            <a:chExt cx="912323" cy="334488"/>
          </a:xfrm>
        </p:grpSpPr>
        <p:sp>
          <p:nvSpPr>
            <p:cNvPr id="166" name="직사각형 165"/>
            <p:cNvSpPr/>
            <p:nvPr/>
          </p:nvSpPr>
          <p:spPr>
            <a:xfrm>
              <a:off x="864708" y="3427097"/>
              <a:ext cx="912323" cy="334488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18000" tIns="18000" rIns="18000" bIns="18000" anchor="ctr"/>
            <a:lstStyle/>
            <a:p>
              <a:pPr marL="88900"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연장근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무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7" name="Picture 2" descr="gear, i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803" y="3452205"/>
              <a:ext cx="190307" cy="19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직선 화살표 연결선 11"/>
          <p:cNvCxnSpPr>
            <a:stCxn id="1027" idx="1"/>
            <a:endCxn id="166" idx="3"/>
          </p:cNvCxnSpPr>
          <p:nvPr/>
        </p:nvCxnSpPr>
        <p:spPr>
          <a:xfrm rot="10800000" flipV="1">
            <a:off x="8769425" y="1949741"/>
            <a:ext cx="418903" cy="3516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1"/>
          <p:cNvCxnSpPr>
            <a:stCxn id="166" idx="1"/>
            <a:endCxn id="62" idx="4"/>
          </p:cNvCxnSpPr>
          <p:nvPr/>
        </p:nvCxnSpPr>
        <p:spPr>
          <a:xfrm rot="10800000">
            <a:off x="7397178" y="1951429"/>
            <a:ext cx="586632" cy="3499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1"/>
          <p:cNvCxnSpPr>
            <a:stCxn id="1040" idx="4"/>
            <a:endCxn id="195" idx="1"/>
          </p:cNvCxnSpPr>
          <p:nvPr/>
        </p:nvCxnSpPr>
        <p:spPr>
          <a:xfrm flipV="1">
            <a:off x="3757689" y="1268550"/>
            <a:ext cx="1559460" cy="385853"/>
          </a:xfrm>
          <a:prstGeom prst="bentConnector3">
            <a:avLst>
              <a:gd name="adj1" fmla="val 2508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그룹 324"/>
          <p:cNvGrpSpPr/>
          <p:nvPr/>
        </p:nvGrpSpPr>
        <p:grpSpPr>
          <a:xfrm>
            <a:off x="5317134" y="1198687"/>
            <a:ext cx="787994" cy="290514"/>
            <a:chOff x="5428231" y="1198687"/>
            <a:chExt cx="787994" cy="290514"/>
          </a:xfrm>
        </p:grpSpPr>
        <p:grpSp>
          <p:nvGrpSpPr>
            <p:cNvPr id="184" name="그룹 183"/>
            <p:cNvGrpSpPr/>
            <p:nvPr/>
          </p:nvGrpSpPr>
          <p:grpSpPr>
            <a:xfrm>
              <a:off x="5428231" y="1200146"/>
              <a:ext cx="787994" cy="288032"/>
              <a:chOff x="1568626" y="3427097"/>
              <a:chExt cx="915087" cy="334488"/>
            </a:xfrm>
          </p:grpSpPr>
          <p:sp>
            <p:nvSpPr>
              <p:cNvPr id="185" name="직사각형 184"/>
              <p:cNvSpPr/>
              <p:nvPr/>
            </p:nvSpPr>
            <p:spPr>
              <a:xfrm>
                <a:off x="1568626" y="3427097"/>
                <a:ext cx="915087" cy="334488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18000" tIns="18000" rIns="18000" bIns="18000" anchor="ctr"/>
              <a:lstStyle/>
              <a:p>
                <a:pPr marL="88900" indent="3175" algn="ctr">
                  <a:buFont typeface="Wingdings" pitchFamily="2" charset="2"/>
                  <a:buNone/>
                </a:pPr>
                <a:r>
                  <a:rPr lang="ko-KR" altLang="en-US" sz="900" b="1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일근태생성</a:t>
                </a:r>
                <a:endPara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86" name="Picture 2" descr="gear, in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86721" y="3454716"/>
                <a:ext cx="190307" cy="190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1" name="직사각형 190"/>
            <p:cNvSpPr/>
            <p:nvPr/>
          </p:nvSpPr>
          <p:spPr>
            <a:xfrm>
              <a:off x="5428246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5428246" y="124569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5428246" y="144245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428246" y="139833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428246" y="135108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5428246" y="129140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6170423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6170423" y="124569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6170423" y="144245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170423" y="139833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6170423" y="135108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6170423" y="129140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5473965" y="119868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5520463" y="1198687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5566360" y="1198875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5612079" y="119887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658577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5893073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938792" y="119868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5985290" y="1198687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6031187" y="1198875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076906" y="119887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123404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5473965" y="1442011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5520463" y="144201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566360" y="1442198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5612079" y="144219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658577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5893073" y="1442010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5938792" y="1442011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5985290" y="144201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6031187" y="1442198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6076906" y="144219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6123404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5704296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5704296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48" name="직선 화살표 연결선 11"/>
          <p:cNvCxnSpPr>
            <a:stCxn id="203" idx="3"/>
            <a:endCxn id="62" idx="2"/>
          </p:cNvCxnSpPr>
          <p:nvPr/>
        </p:nvCxnSpPr>
        <p:spPr>
          <a:xfrm>
            <a:off x="6105045" y="1421190"/>
            <a:ext cx="504139" cy="5302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 rot="16200000">
            <a:off x="6051231" y="1621991"/>
            <a:ext cx="498017" cy="128685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pPr algn="ctr"/>
            <a:r>
              <a:rPr lang="ko-KR" altLang="en-US" sz="600" dirty="0" smtClean="0"/>
              <a:t>기본근태내역</a:t>
            </a:r>
            <a:endParaRPr lang="en-US" altLang="ko-KR" sz="600" dirty="0" smtClean="0"/>
          </a:p>
        </p:txBody>
      </p:sp>
      <p:grpSp>
        <p:nvGrpSpPr>
          <p:cNvPr id="335" name="그룹 334"/>
          <p:cNvGrpSpPr/>
          <p:nvPr/>
        </p:nvGrpSpPr>
        <p:grpSpPr>
          <a:xfrm>
            <a:off x="4304928" y="2750519"/>
            <a:ext cx="5256584" cy="2215198"/>
            <a:chOff x="4304928" y="1031452"/>
            <a:chExt cx="5256584" cy="2215198"/>
          </a:xfrm>
        </p:grpSpPr>
        <p:sp>
          <p:nvSpPr>
            <p:cNvPr id="336" name="모서리가 둥근 직사각형 335"/>
            <p:cNvSpPr/>
            <p:nvPr/>
          </p:nvSpPr>
          <p:spPr>
            <a:xfrm>
              <a:off x="4304928" y="1196752"/>
              <a:ext cx="5256584" cy="2049898"/>
            </a:xfrm>
            <a:prstGeom prst="roundRect">
              <a:avLst>
                <a:gd name="adj" fmla="val 5631"/>
              </a:avLst>
            </a:prstGeom>
            <a:noFill/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514685" y="1031452"/>
              <a:ext cx="90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급여관리</a:t>
              </a:r>
              <a:endParaRPr lang="ko-KR" altLang="en-US" sz="1400" b="1" dirty="0"/>
            </a:p>
          </p:txBody>
        </p:sp>
      </p:grpSp>
      <p:grpSp>
        <p:nvGrpSpPr>
          <p:cNvPr id="340" name="그룹 339"/>
          <p:cNvGrpSpPr/>
          <p:nvPr/>
        </p:nvGrpSpPr>
        <p:grpSpPr>
          <a:xfrm>
            <a:off x="4448944" y="3068960"/>
            <a:ext cx="788774" cy="557072"/>
            <a:chOff x="6897215" y="1628800"/>
            <a:chExt cx="892921" cy="578172"/>
          </a:xfrm>
        </p:grpSpPr>
        <p:sp>
          <p:nvSpPr>
            <p:cNvPr id="341" name="순서도: 자기 디스크 340"/>
            <p:cNvSpPr/>
            <p:nvPr/>
          </p:nvSpPr>
          <p:spPr>
            <a:xfrm>
              <a:off x="6897215" y="1628800"/>
              <a:ext cx="892921" cy="578172"/>
            </a:xfrm>
            <a:prstGeom prst="flowChartMagneticDisk">
              <a:avLst/>
            </a:prstGeom>
            <a:gradFill rotWithShape="1">
              <a:gsLst>
                <a:gs pos="50000">
                  <a:srgbClr val="FFD85B"/>
                </a:gs>
                <a:gs pos="0">
                  <a:srgbClr val="FFF0BE"/>
                </a:gs>
                <a:gs pos="100000">
                  <a:srgbClr val="FFF0BE"/>
                </a:gs>
              </a:gsLst>
              <a:lin ang="2700000" scaled="1"/>
            </a:gra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급여기준</a:t>
              </a:r>
              <a:endParaRPr lang="en-US" altLang="ko-KR" sz="9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indent="3175" algn="ctr">
                <a:buFont typeface="Wingdings" pitchFamily="2" charset="2"/>
                <a:buNone/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환경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호봉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7741503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7741503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6897216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6897216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7053815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7571577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7053815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7571577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4448944" y="4298221"/>
            <a:ext cx="786200" cy="557072"/>
            <a:chOff x="6897215" y="1628800"/>
            <a:chExt cx="892921" cy="578172"/>
          </a:xfrm>
        </p:grpSpPr>
        <p:sp>
          <p:nvSpPr>
            <p:cNvPr id="351" name="순서도: 자기 디스크 350"/>
            <p:cNvSpPr/>
            <p:nvPr/>
          </p:nvSpPr>
          <p:spPr>
            <a:xfrm>
              <a:off x="6897215" y="1628800"/>
              <a:ext cx="892921" cy="578172"/>
            </a:xfrm>
            <a:prstGeom prst="flowChartMagneticDisk">
              <a:avLst/>
            </a:prstGeom>
            <a:gradFill rotWithShape="1">
              <a:gsLst>
                <a:gs pos="50000">
                  <a:srgbClr val="FFD85B"/>
                </a:gs>
                <a:gs pos="0">
                  <a:srgbClr val="FFF0BE"/>
                </a:gs>
                <a:gs pos="100000">
                  <a:srgbClr val="FFF0BE"/>
                </a:gs>
              </a:gsLst>
              <a:lin ang="2700000" scaled="1"/>
            </a:gra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지급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공제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상여</a:t>
              </a:r>
              <a:endPara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7741503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7741503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6897216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6897216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7053815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7571577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7053815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7571577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344488" y="3465425"/>
            <a:ext cx="3600400" cy="1500292"/>
            <a:chOff x="4320487" y="1031452"/>
            <a:chExt cx="3600400" cy="1500292"/>
          </a:xfrm>
        </p:grpSpPr>
        <p:sp>
          <p:nvSpPr>
            <p:cNvPr id="361" name="모서리가 둥근 직사각형 360"/>
            <p:cNvSpPr/>
            <p:nvPr/>
          </p:nvSpPr>
          <p:spPr>
            <a:xfrm>
              <a:off x="4320487" y="1196752"/>
              <a:ext cx="3600400" cy="1334992"/>
            </a:xfrm>
            <a:prstGeom prst="roundRect">
              <a:avLst>
                <a:gd name="adj" fmla="val 5631"/>
              </a:avLst>
            </a:prstGeom>
            <a:noFill/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477632" y="1031452"/>
              <a:ext cx="90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사회보험</a:t>
              </a:r>
              <a:endParaRPr lang="ko-KR" altLang="en-US" sz="1400" b="1" dirty="0"/>
            </a:p>
          </p:txBody>
        </p:sp>
      </p:grpSp>
      <p:grpSp>
        <p:nvGrpSpPr>
          <p:cNvPr id="412" name="그룹 411"/>
          <p:cNvGrpSpPr/>
          <p:nvPr/>
        </p:nvGrpSpPr>
        <p:grpSpPr>
          <a:xfrm>
            <a:off x="5316355" y="3068960"/>
            <a:ext cx="787994" cy="557072"/>
            <a:chOff x="6897215" y="1628800"/>
            <a:chExt cx="892921" cy="578172"/>
          </a:xfrm>
        </p:grpSpPr>
        <p:sp>
          <p:nvSpPr>
            <p:cNvPr id="413" name="순서도: 자기 디스크 412"/>
            <p:cNvSpPr/>
            <p:nvPr/>
          </p:nvSpPr>
          <p:spPr>
            <a:xfrm>
              <a:off x="6897215" y="1628800"/>
              <a:ext cx="892921" cy="578172"/>
            </a:xfrm>
            <a:prstGeom prst="flowChartMagneticDisk">
              <a:avLst/>
            </a:prstGeom>
            <a:gradFill rotWithShape="1">
              <a:gsLst>
                <a:gs pos="50000">
                  <a:srgbClr val="FFD85B"/>
                </a:gs>
                <a:gs pos="0">
                  <a:srgbClr val="FFF0BE"/>
                </a:gs>
                <a:gs pos="100000">
                  <a:srgbClr val="FFF0BE"/>
                </a:gs>
              </a:gsLst>
              <a:lin ang="2700000" scaled="1"/>
            </a:gra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기본급여</a:t>
              </a:r>
              <a:endParaRPr lang="en-US" altLang="ko-KR" sz="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indent="3175" algn="ctr">
                <a:buFont typeface="Wingdings" pitchFamily="2" charset="2"/>
                <a:buNone/>
              </a:pP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호봉테이블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7741503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7741503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6897216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6897216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8" name="직사각형 417"/>
            <p:cNvSpPr/>
            <p:nvPr/>
          </p:nvSpPr>
          <p:spPr>
            <a:xfrm>
              <a:off x="7053815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9" name="직사각형 418"/>
            <p:cNvSpPr/>
            <p:nvPr/>
          </p:nvSpPr>
          <p:spPr>
            <a:xfrm>
              <a:off x="7571577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7053815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1" name="직사각형 420"/>
            <p:cNvSpPr/>
            <p:nvPr/>
          </p:nvSpPr>
          <p:spPr>
            <a:xfrm>
              <a:off x="7571577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22" name="그룹 421"/>
          <p:cNvGrpSpPr/>
          <p:nvPr/>
        </p:nvGrpSpPr>
        <p:grpSpPr>
          <a:xfrm>
            <a:off x="344488" y="5157192"/>
            <a:ext cx="3600400" cy="1500292"/>
            <a:chOff x="4320487" y="1031452"/>
            <a:chExt cx="3600400" cy="1500292"/>
          </a:xfrm>
        </p:grpSpPr>
        <p:sp>
          <p:nvSpPr>
            <p:cNvPr id="423" name="모서리가 둥근 직사각형 422"/>
            <p:cNvSpPr/>
            <p:nvPr/>
          </p:nvSpPr>
          <p:spPr>
            <a:xfrm>
              <a:off x="4320487" y="1196752"/>
              <a:ext cx="3600400" cy="1334992"/>
            </a:xfrm>
            <a:prstGeom prst="roundRect">
              <a:avLst>
                <a:gd name="adj" fmla="val 5631"/>
              </a:avLst>
            </a:prstGeom>
            <a:noFill/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4477632" y="1031452"/>
              <a:ext cx="9028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복리후생</a:t>
              </a:r>
              <a:endParaRPr lang="ko-KR" altLang="en-US" sz="1400" b="1" dirty="0"/>
            </a:p>
          </p:txBody>
        </p:sp>
      </p:grpSp>
      <p:cxnSp>
        <p:nvCxnSpPr>
          <p:cNvPr id="585" name="직선 화살표 연결선 11"/>
          <p:cNvCxnSpPr>
            <a:stCxn id="129" idx="1"/>
            <a:endCxn id="626" idx="0"/>
          </p:cNvCxnSpPr>
          <p:nvPr/>
        </p:nvCxnSpPr>
        <p:spPr>
          <a:xfrm rot="10800000" flipV="1">
            <a:off x="6499125" y="2061441"/>
            <a:ext cx="114352" cy="176810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8" name="그룹 587"/>
          <p:cNvGrpSpPr/>
          <p:nvPr/>
        </p:nvGrpSpPr>
        <p:grpSpPr>
          <a:xfrm>
            <a:off x="6105128" y="3828086"/>
            <a:ext cx="787994" cy="290514"/>
            <a:chOff x="5428231" y="1198687"/>
            <a:chExt cx="787994" cy="290514"/>
          </a:xfrm>
        </p:grpSpPr>
        <p:grpSp>
          <p:nvGrpSpPr>
            <p:cNvPr id="589" name="그룹 588"/>
            <p:cNvGrpSpPr/>
            <p:nvPr/>
          </p:nvGrpSpPr>
          <p:grpSpPr>
            <a:xfrm>
              <a:off x="5428231" y="1200146"/>
              <a:ext cx="787994" cy="288032"/>
              <a:chOff x="1568626" y="3427097"/>
              <a:chExt cx="915087" cy="334488"/>
            </a:xfrm>
          </p:grpSpPr>
          <p:sp>
            <p:nvSpPr>
              <p:cNvPr id="626" name="직사각형 625"/>
              <p:cNvSpPr/>
              <p:nvPr/>
            </p:nvSpPr>
            <p:spPr>
              <a:xfrm>
                <a:off x="1568626" y="3427097"/>
                <a:ext cx="915087" cy="334488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18000" tIns="18000" rIns="18000" bIns="18000" anchor="ctr"/>
              <a:lstStyle/>
              <a:p>
                <a:pPr marL="88900" indent="3175" algn="ctr">
                  <a:buFont typeface="Wingdings" pitchFamily="2" charset="2"/>
                  <a:buNone/>
                </a:pPr>
                <a:r>
                  <a:rPr lang="ko-KR" altLang="en-US" sz="900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급여계산</a:t>
                </a:r>
                <a:endPara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27" name="Picture 2" descr="gear, in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586721" y="3454716"/>
                <a:ext cx="190307" cy="190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0" name="직사각형 589"/>
            <p:cNvSpPr/>
            <p:nvPr/>
          </p:nvSpPr>
          <p:spPr>
            <a:xfrm>
              <a:off x="5428246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1" name="직사각형 590"/>
            <p:cNvSpPr/>
            <p:nvPr/>
          </p:nvSpPr>
          <p:spPr>
            <a:xfrm>
              <a:off x="5428246" y="124569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2" name="직사각형 591"/>
            <p:cNvSpPr/>
            <p:nvPr/>
          </p:nvSpPr>
          <p:spPr>
            <a:xfrm>
              <a:off x="5428246" y="144245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3" name="직사각형 592"/>
            <p:cNvSpPr/>
            <p:nvPr/>
          </p:nvSpPr>
          <p:spPr>
            <a:xfrm>
              <a:off x="5428246" y="139833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5428246" y="135108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5" name="직사각형 594"/>
            <p:cNvSpPr/>
            <p:nvPr/>
          </p:nvSpPr>
          <p:spPr>
            <a:xfrm>
              <a:off x="5428246" y="129140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6" name="직사각형 595"/>
            <p:cNvSpPr/>
            <p:nvPr/>
          </p:nvSpPr>
          <p:spPr>
            <a:xfrm>
              <a:off x="6170423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7" name="직사각형 596"/>
            <p:cNvSpPr/>
            <p:nvPr/>
          </p:nvSpPr>
          <p:spPr>
            <a:xfrm>
              <a:off x="6170423" y="124569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8" name="직사각형 597"/>
            <p:cNvSpPr/>
            <p:nvPr/>
          </p:nvSpPr>
          <p:spPr>
            <a:xfrm>
              <a:off x="6170423" y="144245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6170423" y="139833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0" name="직사각형 599"/>
            <p:cNvSpPr/>
            <p:nvPr/>
          </p:nvSpPr>
          <p:spPr>
            <a:xfrm>
              <a:off x="6170423" y="135108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1" name="직사각형 600"/>
            <p:cNvSpPr/>
            <p:nvPr/>
          </p:nvSpPr>
          <p:spPr>
            <a:xfrm>
              <a:off x="6170423" y="129140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2" name="직사각형 601"/>
            <p:cNvSpPr/>
            <p:nvPr/>
          </p:nvSpPr>
          <p:spPr>
            <a:xfrm>
              <a:off x="5473965" y="119868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3" name="직사각형 602"/>
            <p:cNvSpPr/>
            <p:nvPr/>
          </p:nvSpPr>
          <p:spPr>
            <a:xfrm>
              <a:off x="5520463" y="1198687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4" name="직사각형 603"/>
            <p:cNvSpPr/>
            <p:nvPr/>
          </p:nvSpPr>
          <p:spPr>
            <a:xfrm>
              <a:off x="5566360" y="1198875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5" name="직사각형 604"/>
            <p:cNvSpPr/>
            <p:nvPr/>
          </p:nvSpPr>
          <p:spPr>
            <a:xfrm>
              <a:off x="5612079" y="119887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6" name="직사각형 605"/>
            <p:cNvSpPr/>
            <p:nvPr/>
          </p:nvSpPr>
          <p:spPr>
            <a:xfrm>
              <a:off x="5658577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7" name="직사각형 606"/>
            <p:cNvSpPr/>
            <p:nvPr/>
          </p:nvSpPr>
          <p:spPr>
            <a:xfrm>
              <a:off x="5893073" y="1198687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8" name="직사각형 607"/>
            <p:cNvSpPr/>
            <p:nvPr/>
          </p:nvSpPr>
          <p:spPr>
            <a:xfrm>
              <a:off x="5938792" y="119868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9" name="직사각형 608"/>
            <p:cNvSpPr/>
            <p:nvPr/>
          </p:nvSpPr>
          <p:spPr>
            <a:xfrm>
              <a:off x="5985290" y="1198687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0" name="직사각형 609"/>
            <p:cNvSpPr/>
            <p:nvPr/>
          </p:nvSpPr>
          <p:spPr>
            <a:xfrm>
              <a:off x="6031187" y="1198875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1" name="직사각형 610"/>
            <p:cNvSpPr/>
            <p:nvPr/>
          </p:nvSpPr>
          <p:spPr>
            <a:xfrm>
              <a:off x="6076906" y="1198876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2" name="직사각형 611"/>
            <p:cNvSpPr/>
            <p:nvPr/>
          </p:nvSpPr>
          <p:spPr>
            <a:xfrm>
              <a:off x="6123404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3" name="직사각형 612"/>
            <p:cNvSpPr/>
            <p:nvPr/>
          </p:nvSpPr>
          <p:spPr>
            <a:xfrm>
              <a:off x="5473965" y="1442011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4" name="직사각형 613"/>
            <p:cNvSpPr/>
            <p:nvPr/>
          </p:nvSpPr>
          <p:spPr>
            <a:xfrm>
              <a:off x="5520463" y="144201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5" name="직사각형 614"/>
            <p:cNvSpPr/>
            <p:nvPr/>
          </p:nvSpPr>
          <p:spPr>
            <a:xfrm>
              <a:off x="5566360" y="1442198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6" name="직사각형 615"/>
            <p:cNvSpPr/>
            <p:nvPr/>
          </p:nvSpPr>
          <p:spPr>
            <a:xfrm>
              <a:off x="5612079" y="144219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7" name="직사각형 616"/>
            <p:cNvSpPr/>
            <p:nvPr/>
          </p:nvSpPr>
          <p:spPr>
            <a:xfrm>
              <a:off x="5658577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8" name="직사각형 617"/>
            <p:cNvSpPr/>
            <p:nvPr/>
          </p:nvSpPr>
          <p:spPr>
            <a:xfrm>
              <a:off x="5893073" y="1442010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9" name="직사각형 618"/>
            <p:cNvSpPr/>
            <p:nvPr/>
          </p:nvSpPr>
          <p:spPr>
            <a:xfrm>
              <a:off x="5938792" y="1442011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0" name="직사각형 619"/>
            <p:cNvSpPr/>
            <p:nvPr/>
          </p:nvSpPr>
          <p:spPr>
            <a:xfrm>
              <a:off x="5985290" y="144201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1" name="직사각형 620"/>
            <p:cNvSpPr/>
            <p:nvPr/>
          </p:nvSpPr>
          <p:spPr>
            <a:xfrm>
              <a:off x="6031187" y="1442198"/>
              <a:ext cx="45719" cy="4700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2" name="직사각형 621"/>
            <p:cNvSpPr/>
            <p:nvPr/>
          </p:nvSpPr>
          <p:spPr>
            <a:xfrm>
              <a:off x="6076906" y="144219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3" name="직사각형 622"/>
            <p:cNvSpPr/>
            <p:nvPr/>
          </p:nvSpPr>
          <p:spPr>
            <a:xfrm>
              <a:off x="6123404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4" name="직사각형 623"/>
            <p:cNvSpPr/>
            <p:nvPr/>
          </p:nvSpPr>
          <p:spPr>
            <a:xfrm>
              <a:off x="5704296" y="1198875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5" name="직사각형 624"/>
            <p:cNvSpPr/>
            <p:nvPr/>
          </p:nvSpPr>
          <p:spPr>
            <a:xfrm>
              <a:off x="5704296" y="1442198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29" name="직선 화살표 연결선 11"/>
          <p:cNvCxnSpPr>
            <a:stCxn id="413" idx="4"/>
            <a:endCxn id="624" idx="0"/>
          </p:cNvCxnSpPr>
          <p:nvPr/>
        </p:nvCxnSpPr>
        <p:spPr>
          <a:xfrm>
            <a:off x="6104349" y="3347496"/>
            <a:ext cx="299704" cy="48077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직선 화살표 연결선 11"/>
          <p:cNvCxnSpPr>
            <a:stCxn id="341" idx="3"/>
            <a:endCxn id="605" idx="0"/>
          </p:cNvCxnSpPr>
          <p:nvPr/>
        </p:nvCxnSpPr>
        <p:spPr>
          <a:xfrm rot="16200000" flipH="1">
            <a:off x="5476462" y="2992900"/>
            <a:ext cx="202243" cy="14685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직선 화살표 연결선 11"/>
          <p:cNvCxnSpPr>
            <a:stCxn id="351" idx="1"/>
            <a:endCxn id="616" idx="2"/>
          </p:cNvCxnSpPr>
          <p:nvPr/>
        </p:nvCxnSpPr>
        <p:spPr>
          <a:xfrm rot="5400000" flipH="1" flipV="1">
            <a:off x="5486488" y="3472873"/>
            <a:ext cx="180904" cy="14697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0" name="그룹 639"/>
          <p:cNvGrpSpPr/>
          <p:nvPr/>
        </p:nvGrpSpPr>
        <p:grpSpPr>
          <a:xfrm>
            <a:off x="2971489" y="3738669"/>
            <a:ext cx="786200" cy="557072"/>
            <a:chOff x="6897215" y="1628800"/>
            <a:chExt cx="892921" cy="578172"/>
          </a:xfrm>
        </p:grpSpPr>
        <p:sp>
          <p:nvSpPr>
            <p:cNvPr id="641" name="순서도: 자기 디스크 640"/>
            <p:cNvSpPr/>
            <p:nvPr/>
          </p:nvSpPr>
          <p:spPr>
            <a:xfrm>
              <a:off x="6897215" y="1628800"/>
              <a:ext cx="892921" cy="578172"/>
            </a:xfrm>
            <a:prstGeom prst="flowChartMagneticDisk">
              <a:avLst/>
            </a:prstGeom>
            <a:gradFill rotWithShape="1">
              <a:gsLst>
                <a:gs pos="50000">
                  <a:srgbClr val="FFD85B"/>
                </a:gs>
                <a:gs pos="0">
                  <a:srgbClr val="FFF0BE"/>
                </a:gs>
                <a:gs pos="100000">
                  <a:srgbClr val="FFF0BE"/>
                </a:gs>
              </a:gsLst>
              <a:lin ang="2700000" scaled="1"/>
            </a:gra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wrap="none" lIns="18000" tIns="18000" rIns="18000" bIns="18000" anchor="ctr"/>
            <a:lstStyle/>
            <a:p>
              <a:pPr indent="3175" algn="ctr">
                <a:buFont typeface="Wingdings" pitchFamily="2" charset="2"/>
                <a:buNone/>
              </a:pP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사회보험</a:t>
              </a:r>
              <a:endParaRPr lang="en-US" altLang="ko-KR" sz="9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indent="3175" algn="ctr">
                <a:buFont typeface="Wingdings" pitchFamily="2" charset="2"/>
                <a:buNone/>
              </a:pP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건강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국민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고용</a:t>
              </a:r>
              <a:r>
                <a:rPr lang="en-US" altLang="ko-KR" sz="6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2" name="직사각형 641"/>
            <p:cNvSpPr/>
            <p:nvPr/>
          </p:nvSpPr>
          <p:spPr>
            <a:xfrm>
              <a:off x="7741503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3" name="직사각형 642"/>
            <p:cNvSpPr/>
            <p:nvPr/>
          </p:nvSpPr>
          <p:spPr>
            <a:xfrm>
              <a:off x="7741503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4" name="직사각형 643"/>
            <p:cNvSpPr/>
            <p:nvPr/>
          </p:nvSpPr>
          <p:spPr>
            <a:xfrm>
              <a:off x="6897216" y="2005039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5" name="직사각형 644"/>
            <p:cNvSpPr/>
            <p:nvPr/>
          </p:nvSpPr>
          <p:spPr>
            <a:xfrm>
              <a:off x="6897216" y="1819282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6" name="직사각형 645"/>
            <p:cNvSpPr/>
            <p:nvPr/>
          </p:nvSpPr>
          <p:spPr>
            <a:xfrm>
              <a:off x="7053815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7" name="직사각형 646"/>
            <p:cNvSpPr/>
            <p:nvPr/>
          </p:nvSpPr>
          <p:spPr>
            <a:xfrm>
              <a:off x="7571577" y="2145854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8" name="직사각형 647"/>
            <p:cNvSpPr/>
            <p:nvPr/>
          </p:nvSpPr>
          <p:spPr>
            <a:xfrm>
              <a:off x="7053815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9" name="직사각형 648"/>
            <p:cNvSpPr/>
            <p:nvPr/>
          </p:nvSpPr>
          <p:spPr>
            <a:xfrm>
              <a:off x="7571577" y="1643540"/>
              <a:ext cx="45719" cy="4571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3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6350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 sz="1200" b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59617</TotalTime>
  <Words>434</Words>
  <Application>Microsoft Office PowerPoint</Application>
  <PresentationFormat>A4 용지(210x297mm)</PresentationFormat>
  <Paragraphs>347</Paragraphs>
  <Slides>5</Slides>
  <Notes>2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인사노무 업무기준</vt:lpstr>
      <vt:lpstr>업무 구성 및 흐름</vt:lpstr>
      <vt:lpstr>업무 구성 및 흐름</vt:lpstr>
      <vt:lpstr>기능 구성</vt:lpstr>
      <vt:lpstr>기능흐름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Delneo</dc:creator>
  <cp:lastModifiedBy>Delneo</cp:lastModifiedBy>
  <cp:revision>83</cp:revision>
  <dcterms:created xsi:type="dcterms:W3CDTF">2013-10-08T00:16:09Z</dcterms:created>
  <dcterms:modified xsi:type="dcterms:W3CDTF">2013-11-28T02:12:18Z</dcterms:modified>
</cp:coreProperties>
</file>