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9144000" cy="5143500" type="screen16x9"/>
  <p:notesSz cx="6858000" cy="9144000"/>
  <p:embeddedFontLst>
    <p:embeddedFont>
      <p:font typeface="Economica" panose="020B060402020202020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4">
          <p15:clr>
            <a:srgbClr val="A4A3A4"/>
          </p15:clr>
        </p15:guide>
        <p15:guide id="2" pos="28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474" y="174"/>
      </p:cViewPr>
      <p:guideLst>
        <p:guide orient="horz" pos="1644"/>
        <p:guide pos="28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5c872966d_8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5c872966d_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3"/>
        <p:cNvGrpSpPr/>
        <p:nvPr/>
      </p:nvGrpSpPr>
      <p:grpSpPr>
        <a:xfrm>
          <a:off x="0" y="0"/>
          <a:ext cx="0" cy="0"/>
          <a:chOff x="0" y="0"/>
          <a:chExt cx="0" cy="0"/>
        </a:xfrm>
      </p:grpSpPr>
      <p:sp>
        <p:nvSpPr>
          <p:cNvPr id="54" name="Google Shape;54;p13"/>
          <p:cNvSpPr/>
          <p:nvPr/>
        </p:nvSpPr>
        <p:spPr>
          <a:xfrm>
            <a:off x="97375" y="2308490"/>
            <a:ext cx="5868300" cy="8955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b="1"/>
          </a:p>
        </p:txBody>
      </p:sp>
      <p:sp>
        <p:nvSpPr>
          <p:cNvPr id="55" name="Google Shape;55;p13"/>
          <p:cNvSpPr/>
          <p:nvPr/>
        </p:nvSpPr>
        <p:spPr>
          <a:xfrm>
            <a:off x="97375" y="1326137"/>
            <a:ext cx="5868300" cy="8955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b="1"/>
          </a:p>
        </p:txBody>
      </p:sp>
      <p:sp>
        <p:nvSpPr>
          <p:cNvPr id="56" name="Google Shape;56;p13"/>
          <p:cNvSpPr/>
          <p:nvPr/>
        </p:nvSpPr>
        <p:spPr>
          <a:xfrm>
            <a:off x="71600" y="3296787"/>
            <a:ext cx="5868300" cy="8955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b="1"/>
          </a:p>
        </p:txBody>
      </p:sp>
      <p:sp>
        <p:nvSpPr>
          <p:cNvPr id="57" name="Google Shape;57;p13"/>
          <p:cNvSpPr/>
          <p:nvPr/>
        </p:nvSpPr>
        <p:spPr>
          <a:xfrm>
            <a:off x="4550274" y="3340075"/>
            <a:ext cx="574200" cy="813600"/>
          </a:xfrm>
          <a:prstGeom prst="roundRect">
            <a:avLst>
              <a:gd name="adj" fmla="val 16667"/>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3904699" y="3340075"/>
            <a:ext cx="574200" cy="813600"/>
          </a:xfrm>
          <a:prstGeom prst="round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5272498" y="1366662"/>
            <a:ext cx="574252" cy="786689"/>
          </a:xfrm>
          <a:prstGeom prst="roundRect">
            <a:avLst>
              <a:gd name="adj" fmla="val 16667"/>
            </a:avLst>
          </a:prstGeom>
          <a:solidFill>
            <a:srgbClr val="88D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4562073" y="1366133"/>
            <a:ext cx="574252" cy="786578"/>
          </a:xfrm>
          <a:prstGeom prst="roundRect">
            <a:avLst>
              <a:gd name="adj" fmla="val 16667"/>
            </a:avLst>
          </a:prstGeom>
          <a:solidFill>
            <a:srgbClr val="34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3882551" y="1362548"/>
            <a:ext cx="574200" cy="787200"/>
          </a:xfrm>
          <a:prstGeom prst="roundRect">
            <a:avLst>
              <a:gd name="adj" fmla="val 16667"/>
            </a:avLst>
          </a:prstGeom>
          <a:solidFill>
            <a:srgbClr val="B8AB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Economica"/>
              <a:ea typeface="Economica"/>
              <a:cs typeface="Economica"/>
              <a:sym typeface="Economica"/>
            </a:endParaRPr>
          </a:p>
        </p:txBody>
      </p:sp>
      <p:sp>
        <p:nvSpPr>
          <p:cNvPr id="62" name="Google Shape;62;p13"/>
          <p:cNvSpPr/>
          <p:nvPr/>
        </p:nvSpPr>
        <p:spPr>
          <a:xfrm>
            <a:off x="4568390" y="2387334"/>
            <a:ext cx="574200" cy="773345"/>
          </a:xfrm>
          <a:prstGeom prst="roundRect">
            <a:avLst>
              <a:gd name="adj" fmla="val 16667"/>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3882635" y="2370648"/>
            <a:ext cx="574200" cy="773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97375" y="392179"/>
            <a:ext cx="5868300" cy="8955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b="1"/>
          </a:p>
        </p:txBody>
      </p:sp>
      <p:sp>
        <p:nvSpPr>
          <p:cNvPr id="65" name="Google Shape;65;p13"/>
          <p:cNvSpPr/>
          <p:nvPr/>
        </p:nvSpPr>
        <p:spPr>
          <a:xfrm>
            <a:off x="3925671" y="434572"/>
            <a:ext cx="565800" cy="816300"/>
          </a:xfrm>
          <a:prstGeom prst="roundRect">
            <a:avLst>
              <a:gd name="adj" fmla="val 16667"/>
            </a:avLst>
          </a:prstGeom>
          <a:solidFill>
            <a:srgbClr val="4DC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txBox="1"/>
          <p:nvPr/>
        </p:nvSpPr>
        <p:spPr>
          <a:xfrm>
            <a:off x="3848405" y="2816714"/>
            <a:ext cx="642600" cy="17074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00" b="1">
                <a:solidFill>
                  <a:srgbClr val="FFFFFF"/>
                </a:solidFill>
                <a:latin typeface="Economica"/>
                <a:ea typeface="Economica"/>
                <a:cs typeface="Economica"/>
                <a:sym typeface="Economica"/>
              </a:rPr>
              <a:t>Process</a:t>
            </a:r>
            <a:endParaRPr sz="700" b="1">
              <a:solidFill>
                <a:srgbClr val="FFFFFF"/>
              </a:solidFill>
              <a:latin typeface="Economica"/>
              <a:ea typeface="Economica"/>
              <a:cs typeface="Economica"/>
              <a:sym typeface="Economica"/>
            </a:endParaRPr>
          </a:p>
          <a:p>
            <a:pPr marL="0" lvl="0" indent="0" algn="ctr" rtl="0">
              <a:spcBef>
                <a:spcPts val="0"/>
              </a:spcBef>
              <a:spcAft>
                <a:spcPts val="0"/>
              </a:spcAft>
              <a:buNone/>
            </a:pPr>
            <a:r>
              <a:rPr lang="en-GB" sz="700" b="1">
                <a:solidFill>
                  <a:srgbClr val="FFFFFF"/>
                </a:solidFill>
                <a:latin typeface="Economica"/>
                <a:ea typeface="Economica"/>
                <a:cs typeface="Economica"/>
                <a:sym typeface="Economica"/>
              </a:rPr>
              <a:t>Workflow</a:t>
            </a:r>
            <a:endParaRPr sz="700" b="1">
              <a:solidFill>
                <a:srgbClr val="FFFFFF"/>
              </a:solidFill>
              <a:latin typeface="Economica"/>
              <a:ea typeface="Economica"/>
              <a:cs typeface="Economica"/>
              <a:sym typeface="Economica"/>
            </a:endParaRPr>
          </a:p>
        </p:txBody>
      </p:sp>
      <p:sp>
        <p:nvSpPr>
          <p:cNvPr id="67" name="Google Shape;67;p13"/>
          <p:cNvSpPr txBox="1"/>
          <p:nvPr/>
        </p:nvSpPr>
        <p:spPr>
          <a:xfrm>
            <a:off x="3848320" y="1816328"/>
            <a:ext cx="642600" cy="17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00" b="1">
                <a:solidFill>
                  <a:srgbClr val="FFFFFF"/>
                </a:solidFill>
                <a:latin typeface="Economica"/>
                <a:ea typeface="Economica"/>
                <a:cs typeface="Economica"/>
                <a:sym typeface="Economica"/>
              </a:rPr>
              <a:t>Weekly Risk Matrix</a:t>
            </a:r>
            <a:endParaRPr sz="700" b="1">
              <a:solidFill>
                <a:srgbClr val="FFFFFF"/>
              </a:solidFill>
              <a:latin typeface="Economica"/>
              <a:ea typeface="Economica"/>
              <a:cs typeface="Economica"/>
              <a:sym typeface="Economica"/>
            </a:endParaRPr>
          </a:p>
        </p:txBody>
      </p:sp>
      <p:pic>
        <p:nvPicPr>
          <p:cNvPr id="68" name="Google Shape;68;p13"/>
          <p:cNvPicPr preferRelativeResize="0"/>
          <p:nvPr/>
        </p:nvPicPr>
        <p:blipFill rotWithShape="1">
          <a:blip r:embed="rId3">
            <a:alphaModFix/>
          </a:blip>
          <a:srcRect l="-1403" t="-992" r="2550" b="93616"/>
          <a:stretch/>
        </p:blipFill>
        <p:spPr>
          <a:xfrm>
            <a:off x="-131350" y="-69100"/>
            <a:ext cx="9275350" cy="379375"/>
          </a:xfrm>
          <a:prstGeom prst="rect">
            <a:avLst/>
          </a:prstGeom>
          <a:noFill/>
          <a:ln>
            <a:noFill/>
          </a:ln>
        </p:spPr>
      </p:pic>
      <p:sp>
        <p:nvSpPr>
          <p:cNvPr id="69" name="Google Shape;69;p13"/>
          <p:cNvSpPr txBox="1"/>
          <p:nvPr/>
        </p:nvSpPr>
        <p:spPr>
          <a:xfrm>
            <a:off x="97375" y="1294338"/>
            <a:ext cx="3646500" cy="3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solidFill>
                  <a:srgbClr val="4A86E8"/>
                </a:solidFill>
                <a:latin typeface="Economica"/>
                <a:ea typeface="Economica"/>
                <a:cs typeface="Economica"/>
                <a:sym typeface="Economica"/>
              </a:rPr>
              <a:t>Ong De Lin- Quality Assurance  </a:t>
            </a:r>
            <a:endParaRPr sz="1200" b="1">
              <a:solidFill>
                <a:srgbClr val="4A86E8"/>
              </a:solidFill>
              <a:latin typeface="Economica"/>
              <a:ea typeface="Economica"/>
              <a:cs typeface="Economica"/>
              <a:sym typeface="Economica"/>
            </a:endParaRPr>
          </a:p>
        </p:txBody>
      </p:sp>
      <p:sp>
        <p:nvSpPr>
          <p:cNvPr id="70" name="Google Shape;70;p13"/>
          <p:cNvSpPr txBox="1"/>
          <p:nvPr/>
        </p:nvSpPr>
        <p:spPr>
          <a:xfrm>
            <a:off x="97375" y="2270888"/>
            <a:ext cx="3646500" cy="3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solidFill>
                  <a:srgbClr val="4A86E8"/>
                </a:solidFill>
                <a:latin typeface="Economica"/>
                <a:ea typeface="Economica"/>
                <a:cs typeface="Economica"/>
                <a:sym typeface="Economica"/>
              </a:rPr>
              <a:t>Lee Jia Ern, Janell- Tier 1 Communications Manager  </a:t>
            </a:r>
            <a:endParaRPr sz="1200" b="1">
              <a:solidFill>
                <a:srgbClr val="4A86E8"/>
              </a:solidFill>
              <a:latin typeface="Economica"/>
              <a:ea typeface="Economica"/>
              <a:cs typeface="Economica"/>
              <a:sym typeface="Economica"/>
            </a:endParaRPr>
          </a:p>
        </p:txBody>
      </p:sp>
      <p:sp>
        <p:nvSpPr>
          <p:cNvPr id="71" name="Google Shape;71;p13"/>
          <p:cNvSpPr txBox="1"/>
          <p:nvPr/>
        </p:nvSpPr>
        <p:spPr>
          <a:xfrm>
            <a:off x="71600" y="3247438"/>
            <a:ext cx="3646500" cy="3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solidFill>
                  <a:srgbClr val="4A86E8"/>
                </a:solidFill>
                <a:latin typeface="Economica"/>
                <a:ea typeface="Economica"/>
                <a:cs typeface="Economica"/>
                <a:sym typeface="Economica"/>
              </a:rPr>
              <a:t>Tan Rong Jian Mark- Tier 2  Business Analyst</a:t>
            </a:r>
            <a:endParaRPr sz="1200" b="1">
              <a:solidFill>
                <a:srgbClr val="4A86E8"/>
              </a:solidFill>
              <a:latin typeface="Economica"/>
              <a:ea typeface="Economica"/>
              <a:cs typeface="Economica"/>
              <a:sym typeface="Economica"/>
            </a:endParaRPr>
          </a:p>
        </p:txBody>
      </p:sp>
      <p:sp>
        <p:nvSpPr>
          <p:cNvPr id="72" name="Google Shape;72;p13"/>
          <p:cNvSpPr/>
          <p:nvPr/>
        </p:nvSpPr>
        <p:spPr>
          <a:xfrm>
            <a:off x="171650" y="1571675"/>
            <a:ext cx="3646500" cy="5796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18000" rIns="91425" bIns="91425" anchor="t" anchorCtr="0">
            <a:noAutofit/>
          </a:bodyPr>
          <a:lstStyle/>
          <a:p>
            <a:pPr marL="0" lvl="0" indent="0" algn="l" rtl="0">
              <a:spcBef>
                <a:spcPts val="0"/>
              </a:spcBef>
              <a:spcAft>
                <a:spcPts val="0"/>
              </a:spcAft>
              <a:buNone/>
            </a:pPr>
            <a:r>
              <a:rPr lang="en-GB" sz="1000">
                <a:latin typeface="Economica"/>
                <a:ea typeface="Economica"/>
                <a:cs typeface="Economica"/>
                <a:sym typeface="Economica"/>
              </a:rPr>
              <a:t>This course has taught me management skills on how to manage and sustain my system. It also taught me that it is important not to be complacent and always find ways to automate certain processes to make our life easier. </a:t>
            </a:r>
            <a:endParaRPr sz="1000" b="1"/>
          </a:p>
        </p:txBody>
      </p:sp>
      <p:sp>
        <p:nvSpPr>
          <p:cNvPr id="73" name="Google Shape;73;p13"/>
          <p:cNvSpPr/>
          <p:nvPr/>
        </p:nvSpPr>
        <p:spPr>
          <a:xfrm>
            <a:off x="171650" y="2548525"/>
            <a:ext cx="3646500" cy="6054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36000" rIns="91425" bIns="91425" anchor="t" anchorCtr="0">
            <a:noAutofit/>
          </a:bodyPr>
          <a:lstStyle/>
          <a:p>
            <a:pPr marL="0" lvl="0" indent="0" algn="l" rtl="0">
              <a:spcBef>
                <a:spcPts val="0"/>
              </a:spcBef>
              <a:spcAft>
                <a:spcPts val="0"/>
              </a:spcAft>
              <a:buClr>
                <a:schemeClr val="dk1"/>
              </a:buClr>
              <a:buSzPts val="1100"/>
              <a:buFont typeface="Arial"/>
              <a:buNone/>
            </a:pPr>
            <a:r>
              <a:rPr lang="en-GB" sz="1000">
                <a:latin typeface="Economica"/>
                <a:ea typeface="Economica"/>
                <a:cs typeface="Economica"/>
                <a:sym typeface="Economica"/>
              </a:rPr>
              <a:t>I have learnt that as a whole, the voices of customers, employees and management should be considered in order to encourage collaboration in improving the company’s services and contribute to the success of the business as the goal.</a:t>
            </a:r>
            <a:endParaRPr sz="1000">
              <a:latin typeface="Economica"/>
              <a:ea typeface="Economica"/>
              <a:cs typeface="Economica"/>
              <a:sym typeface="Economica"/>
            </a:endParaRPr>
          </a:p>
          <a:p>
            <a:pPr marL="0" lvl="0" indent="0" algn="l" rtl="0">
              <a:spcBef>
                <a:spcPts val="0"/>
              </a:spcBef>
              <a:spcAft>
                <a:spcPts val="0"/>
              </a:spcAft>
              <a:buClr>
                <a:schemeClr val="dk1"/>
              </a:buClr>
              <a:buSzPts val="1100"/>
              <a:buFont typeface="Arial"/>
              <a:buNone/>
            </a:pPr>
            <a:endParaRPr sz="800">
              <a:latin typeface="Economica"/>
              <a:ea typeface="Economica"/>
              <a:cs typeface="Economica"/>
              <a:sym typeface="Economica"/>
            </a:endParaRPr>
          </a:p>
          <a:p>
            <a:pPr marL="0" lvl="0" indent="0" algn="l" rtl="0">
              <a:spcBef>
                <a:spcPts val="0"/>
              </a:spcBef>
              <a:spcAft>
                <a:spcPts val="0"/>
              </a:spcAft>
              <a:buNone/>
            </a:pPr>
            <a:endParaRPr sz="800">
              <a:latin typeface="Economica"/>
              <a:ea typeface="Economica"/>
              <a:cs typeface="Economica"/>
              <a:sym typeface="Economica"/>
            </a:endParaRPr>
          </a:p>
        </p:txBody>
      </p:sp>
      <p:sp>
        <p:nvSpPr>
          <p:cNvPr id="74" name="Google Shape;74;p13"/>
          <p:cNvSpPr/>
          <p:nvPr/>
        </p:nvSpPr>
        <p:spPr>
          <a:xfrm>
            <a:off x="145875" y="3530275"/>
            <a:ext cx="3619200" cy="5796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18000" rIns="91425" bIns="91425" anchor="t" anchorCtr="0">
            <a:noAutofit/>
          </a:bodyPr>
          <a:lstStyle/>
          <a:p>
            <a:pPr marL="0" lvl="0" indent="0" algn="l" rtl="0">
              <a:spcBef>
                <a:spcPts val="0"/>
              </a:spcBef>
              <a:spcAft>
                <a:spcPts val="0"/>
              </a:spcAft>
              <a:buClr>
                <a:schemeClr val="dk1"/>
              </a:buClr>
              <a:buSzPts val="1100"/>
              <a:buFont typeface="Arial"/>
              <a:buNone/>
            </a:pPr>
            <a:r>
              <a:rPr lang="en-GB" sz="1000">
                <a:latin typeface="Economica"/>
                <a:ea typeface="Economica"/>
                <a:cs typeface="Economica"/>
                <a:sym typeface="Economica"/>
              </a:rPr>
              <a:t>I have learnt how to manage an Enterprise System and what goes behind the scenes to monitor and keep the system running. In addition, I had the opportunity to learn more about popular tools and softwares such as AWS and Nagios.</a:t>
            </a:r>
            <a:endParaRPr sz="1000">
              <a:latin typeface="Economica"/>
              <a:ea typeface="Economica"/>
              <a:cs typeface="Economica"/>
              <a:sym typeface="Economica"/>
            </a:endParaRPr>
          </a:p>
          <a:p>
            <a:pPr marL="0" lvl="0" indent="0" algn="l" rtl="0">
              <a:spcBef>
                <a:spcPts val="0"/>
              </a:spcBef>
              <a:spcAft>
                <a:spcPts val="0"/>
              </a:spcAft>
              <a:buClr>
                <a:schemeClr val="dk1"/>
              </a:buClr>
              <a:buSzPts val="1100"/>
              <a:buFont typeface="Arial"/>
              <a:buNone/>
            </a:pPr>
            <a:endParaRPr sz="800">
              <a:latin typeface="Economica"/>
              <a:ea typeface="Economica"/>
              <a:cs typeface="Economica"/>
              <a:sym typeface="Economica"/>
            </a:endParaRPr>
          </a:p>
          <a:p>
            <a:pPr marL="0" lvl="0" indent="0" algn="l" rtl="0">
              <a:spcBef>
                <a:spcPts val="0"/>
              </a:spcBef>
              <a:spcAft>
                <a:spcPts val="0"/>
              </a:spcAft>
              <a:buNone/>
            </a:pPr>
            <a:endParaRPr sz="800">
              <a:latin typeface="Economica"/>
              <a:ea typeface="Economica"/>
              <a:cs typeface="Economica"/>
              <a:sym typeface="Economica"/>
            </a:endParaRPr>
          </a:p>
        </p:txBody>
      </p:sp>
      <p:sp>
        <p:nvSpPr>
          <p:cNvPr id="75" name="Google Shape;75;p13"/>
          <p:cNvSpPr/>
          <p:nvPr/>
        </p:nvSpPr>
        <p:spPr>
          <a:xfrm>
            <a:off x="6048925" y="3340075"/>
            <a:ext cx="2967600" cy="17877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0000" tIns="0" rIns="90000" bIns="90000" anchor="t" anchorCtr="0">
            <a:noAutofit/>
          </a:bodyPr>
          <a:lstStyle/>
          <a:p>
            <a:pPr marL="0" lvl="0" indent="0" algn="l" rtl="0">
              <a:spcBef>
                <a:spcPts val="0"/>
              </a:spcBef>
              <a:spcAft>
                <a:spcPts val="0"/>
              </a:spcAft>
              <a:buNone/>
            </a:pPr>
            <a:r>
              <a:rPr lang="en-GB" b="1">
                <a:solidFill>
                  <a:srgbClr val="4A86E8"/>
                </a:solidFill>
                <a:latin typeface="Economica"/>
                <a:ea typeface="Economica"/>
                <a:cs typeface="Economica"/>
                <a:sym typeface="Economica"/>
              </a:rPr>
              <a:t>Business Value Added</a:t>
            </a:r>
            <a:endParaRPr b="1">
              <a:solidFill>
                <a:srgbClr val="4A86E8"/>
              </a:solidFill>
              <a:latin typeface="Economica"/>
              <a:ea typeface="Economica"/>
              <a:cs typeface="Economica"/>
              <a:sym typeface="Economica"/>
            </a:endParaRPr>
          </a:p>
          <a:p>
            <a:pPr marL="457200" lvl="0" indent="-292100" algn="l" rtl="0">
              <a:spcBef>
                <a:spcPts val="0"/>
              </a:spcBef>
              <a:spcAft>
                <a:spcPts val="0"/>
              </a:spcAft>
              <a:buSzPts val="1000"/>
              <a:buFont typeface="Economica"/>
              <a:buAutoNum type="arabicPeriod"/>
            </a:pPr>
            <a:r>
              <a:rPr lang="en-GB" sz="1000" b="1">
                <a:latin typeface="Economica"/>
                <a:ea typeface="Economica"/>
                <a:cs typeface="Economica"/>
                <a:sym typeface="Economica"/>
              </a:rPr>
              <a:t>Increased efficiency</a:t>
            </a:r>
            <a:r>
              <a:rPr lang="en-GB" sz="1000">
                <a:latin typeface="Economica"/>
                <a:ea typeface="Economica"/>
                <a:cs typeface="Economica"/>
                <a:sym typeface="Economica"/>
              </a:rPr>
              <a:t> in dealing with business issues</a:t>
            </a:r>
            <a:endParaRPr sz="1000">
              <a:latin typeface="Economica"/>
              <a:ea typeface="Economica"/>
              <a:cs typeface="Economica"/>
              <a:sym typeface="Economica"/>
            </a:endParaRPr>
          </a:p>
          <a:p>
            <a:pPr marL="457200" lvl="0" indent="-292100" algn="l" rtl="0">
              <a:spcBef>
                <a:spcPts val="0"/>
              </a:spcBef>
              <a:spcAft>
                <a:spcPts val="0"/>
              </a:spcAft>
              <a:buSzPts val="1000"/>
              <a:buFont typeface="Economica"/>
              <a:buAutoNum type="arabicPeriod"/>
            </a:pPr>
            <a:r>
              <a:rPr lang="en-GB" sz="1000">
                <a:latin typeface="Economica"/>
                <a:ea typeface="Economica"/>
                <a:cs typeface="Economica"/>
                <a:sym typeface="Economica"/>
              </a:rPr>
              <a:t>Ensure that the site/app configuration files are </a:t>
            </a:r>
            <a:r>
              <a:rPr lang="en-GB" sz="1000" b="1">
                <a:latin typeface="Economica"/>
                <a:ea typeface="Economica"/>
                <a:cs typeface="Economica"/>
                <a:sym typeface="Economica"/>
              </a:rPr>
              <a:t>automatically backed up regularly</a:t>
            </a:r>
            <a:endParaRPr sz="1000" b="1">
              <a:latin typeface="Economica"/>
              <a:ea typeface="Economica"/>
              <a:cs typeface="Economica"/>
              <a:sym typeface="Economica"/>
            </a:endParaRPr>
          </a:p>
          <a:p>
            <a:pPr marL="457200" lvl="0" indent="-292100" algn="l" rtl="0">
              <a:spcBef>
                <a:spcPts val="0"/>
              </a:spcBef>
              <a:spcAft>
                <a:spcPts val="0"/>
              </a:spcAft>
              <a:buSzPts val="1000"/>
              <a:buFont typeface="Economica"/>
              <a:buAutoNum type="arabicPeriod"/>
            </a:pPr>
            <a:r>
              <a:rPr lang="en-GB" sz="1000">
                <a:latin typeface="Economica"/>
                <a:ea typeface="Economica"/>
                <a:cs typeface="Economica"/>
                <a:sym typeface="Economica"/>
              </a:rPr>
              <a:t>Provided </a:t>
            </a:r>
            <a:r>
              <a:rPr lang="en-GB" sz="1000" b="1">
                <a:latin typeface="Economica"/>
                <a:ea typeface="Economica"/>
                <a:cs typeface="Economica"/>
                <a:sym typeface="Economica"/>
              </a:rPr>
              <a:t>comprehensive </a:t>
            </a:r>
            <a:r>
              <a:rPr lang="en-GB" sz="1000">
                <a:latin typeface="Economica"/>
                <a:ea typeface="Economica"/>
                <a:cs typeface="Economica"/>
                <a:sym typeface="Economica"/>
              </a:rPr>
              <a:t>monitoring tools</a:t>
            </a:r>
            <a:endParaRPr sz="1000">
              <a:latin typeface="Economica"/>
              <a:ea typeface="Economica"/>
              <a:cs typeface="Economica"/>
              <a:sym typeface="Economica"/>
            </a:endParaRPr>
          </a:p>
          <a:p>
            <a:pPr marL="457200" lvl="0" indent="-292100" algn="l" rtl="0">
              <a:spcBef>
                <a:spcPts val="0"/>
              </a:spcBef>
              <a:spcAft>
                <a:spcPts val="0"/>
              </a:spcAft>
              <a:buSzPts val="1000"/>
              <a:buFont typeface="Economica"/>
              <a:buAutoNum type="arabicPeriod"/>
            </a:pPr>
            <a:r>
              <a:rPr lang="en-GB" sz="1000">
                <a:latin typeface="Economica"/>
                <a:ea typeface="Economica"/>
                <a:cs typeface="Economica"/>
                <a:sym typeface="Economica"/>
              </a:rPr>
              <a:t>Measures to ensure users can access website</a:t>
            </a:r>
            <a:r>
              <a:rPr lang="en-GB" sz="1000" b="1">
                <a:latin typeface="Economica"/>
                <a:ea typeface="Economica"/>
                <a:cs typeface="Economica"/>
                <a:sym typeface="Economica"/>
              </a:rPr>
              <a:t> without disruptions/security issues</a:t>
            </a:r>
            <a:endParaRPr sz="1000" b="1">
              <a:latin typeface="Economica"/>
              <a:ea typeface="Economica"/>
              <a:cs typeface="Economica"/>
              <a:sym typeface="Economica"/>
            </a:endParaRPr>
          </a:p>
          <a:p>
            <a:pPr marL="457200" lvl="0" indent="-292100" algn="l" rtl="0">
              <a:spcBef>
                <a:spcPts val="0"/>
              </a:spcBef>
              <a:spcAft>
                <a:spcPts val="0"/>
              </a:spcAft>
              <a:buSzPts val="1000"/>
              <a:buFont typeface="Economica"/>
              <a:buAutoNum type="arabicPeriod"/>
            </a:pPr>
            <a:r>
              <a:rPr lang="en-GB" sz="1000">
                <a:latin typeface="Economica"/>
                <a:ea typeface="Economica"/>
                <a:cs typeface="Economica"/>
                <a:sym typeface="Economica"/>
              </a:rPr>
              <a:t>Documentations are consistently maintained to </a:t>
            </a:r>
            <a:r>
              <a:rPr lang="en-GB" sz="1000" b="1">
                <a:latin typeface="Economica"/>
                <a:ea typeface="Economica"/>
                <a:cs typeface="Economica"/>
                <a:sym typeface="Economica"/>
              </a:rPr>
              <a:t>ensure quality control</a:t>
            </a:r>
            <a:endParaRPr sz="1000" b="1">
              <a:latin typeface="Economica"/>
              <a:ea typeface="Economica"/>
              <a:cs typeface="Economica"/>
              <a:sym typeface="Economica"/>
            </a:endParaRPr>
          </a:p>
          <a:p>
            <a:pPr marL="457200" lvl="0" indent="-292100" algn="l" rtl="0">
              <a:spcBef>
                <a:spcPts val="0"/>
              </a:spcBef>
              <a:spcAft>
                <a:spcPts val="0"/>
              </a:spcAft>
              <a:buSzPts val="1000"/>
              <a:buFont typeface="Economica"/>
              <a:buAutoNum type="arabicPeriod"/>
            </a:pPr>
            <a:r>
              <a:rPr lang="en-GB" sz="1000">
                <a:latin typeface="Economica"/>
                <a:ea typeface="Economica"/>
                <a:cs typeface="Economica"/>
                <a:sym typeface="Economica"/>
              </a:rPr>
              <a:t>Ensure business </a:t>
            </a:r>
            <a:r>
              <a:rPr lang="en-GB" sz="1000" b="1">
                <a:latin typeface="Economica"/>
                <a:ea typeface="Economica"/>
                <a:cs typeface="Economica"/>
                <a:sym typeface="Economica"/>
              </a:rPr>
              <a:t>does not have recurring incidents</a:t>
            </a:r>
            <a:endParaRPr sz="1000" b="1">
              <a:latin typeface="Economica"/>
              <a:ea typeface="Economica"/>
              <a:cs typeface="Economica"/>
              <a:sym typeface="Economica"/>
            </a:endParaRPr>
          </a:p>
          <a:p>
            <a:pPr marL="0" lvl="0" indent="0" algn="l" rtl="0">
              <a:spcBef>
                <a:spcPts val="0"/>
              </a:spcBef>
              <a:spcAft>
                <a:spcPts val="0"/>
              </a:spcAft>
              <a:buClr>
                <a:schemeClr val="dk1"/>
              </a:buClr>
              <a:buSzPts val="1100"/>
              <a:buFont typeface="Arial"/>
              <a:buNone/>
            </a:pPr>
            <a:endParaRPr sz="800" b="1">
              <a:latin typeface="Economica"/>
              <a:ea typeface="Economica"/>
              <a:cs typeface="Economica"/>
              <a:sym typeface="Economica"/>
            </a:endParaRPr>
          </a:p>
          <a:p>
            <a:pPr marL="0" lvl="0" indent="0" algn="l" rtl="0">
              <a:spcBef>
                <a:spcPts val="0"/>
              </a:spcBef>
              <a:spcAft>
                <a:spcPts val="0"/>
              </a:spcAft>
              <a:buNone/>
            </a:pPr>
            <a:endParaRPr sz="800" b="1">
              <a:latin typeface="Economica"/>
              <a:ea typeface="Economica"/>
              <a:cs typeface="Economica"/>
              <a:sym typeface="Economica"/>
            </a:endParaRPr>
          </a:p>
        </p:txBody>
      </p:sp>
      <p:sp>
        <p:nvSpPr>
          <p:cNvPr id="76" name="Google Shape;76;p13"/>
          <p:cNvSpPr txBox="1"/>
          <p:nvPr/>
        </p:nvSpPr>
        <p:spPr>
          <a:xfrm>
            <a:off x="5238256" y="1787903"/>
            <a:ext cx="642724" cy="17354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00" b="1">
                <a:solidFill>
                  <a:srgbClr val="FFFFFF"/>
                </a:solidFill>
                <a:latin typeface="Economica"/>
                <a:ea typeface="Economica"/>
                <a:cs typeface="Economica"/>
                <a:sym typeface="Economica"/>
              </a:rPr>
              <a:t>Nightly AMI</a:t>
            </a:r>
            <a:endParaRPr sz="700" b="1">
              <a:solidFill>
                <a:srgbClr val="FFFFFF"/>
              </a:solidFill>
              <a:latin typeface="Economica"/>
              <a:ea typeface="Economica"/>
              <a:cs typeface="Economica"/>
              <a:sym typeface="Economica"/>
            </a:endParaRPr>
          </a:p>
          <a:p>
            <a:pPr marL="0" lvl="0" indent="0" algn="ctr" rtl="0">
              <a:spcBef>
                <a:spcPts val="0"/>
              </a:spcBef>
              <a:spcAft>
                <a:spcPts val="0"/>
              </a:spcAft>
              <a:buNone/>
            </a:pPr>
            <a:r>
              <a:rPr lang="en-GB" sz="700" b="1">
                <a:solidFill>
                  <a:srgbClr val="FFFFFF"/>
                </a:solidFill>
                <a:latin typeface="Economica"/>
                <a:ea typeface="Economica"/>
                <a:cs typeface="Economica"/>
                <a:sym typeface="Economica"/>
              </a:rPr>
              <a:t>Backup</a:t>
            </a:r>
            <a:endParaRPr sz="700" b="1">
              <a:solidFill>
                <a:srgbClr val="FFFFFF"/>
              </a:solidFill>
              <a:latin typeface="Economica"/>
              <a:ea typeface="Economica"/>
              <a:cs typeface="Economica"/>
              <a:sym typeface="Economica"/>
            </a:endParaRPr>
          </a:p>
        </p:txBody>
      </p:sp>
      <p:sp>
        <p:nvSpPr>
          <p:cNvPr id="77" name="Google Shape;77;p13"/>
          <p:cNvSpPr txBox="1"/>
          <p:nvPr/>
        </p:nvSpPr>
        <p:spPr>
          <a:xfrm>
            <a:off x="4521259" y="2833127"/>
            <a:ext cx="642600" cy="17064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00" b="1">
                <a:solidFill>
                  <a:srgbClr val="FFFFFF"/>
                </a:solidFill>
                <a:latin typeface="Economica"/>
                <a:ea typeface="Economica"/>
                <a:cs typeface="Economica"/>
                <a:sym typeface="Economica"/>
              </a:rPr>
              <a:t>User Communication</a:t>
            </a:r>
            <a:endParaRPr sz="700" b="1">
              <a:solidFill>
                <a:srgbClr val="FFFFFF"/>
              </a:solidFill>
              <a:latin typeface="Economica"/>
              <a:ea typeface="Economica"/>
              <a:cs typeface="Economica"/>
              <a:sym typeface="Economica"/>
            </a:endParaRPr>
          </a:p>
        </p:txBody>
      </p:sp>
      <p:grpSp>
        <p:nvGrpSpPr>
          <p:cNvPr id="78" name="Google Shape;78;p13"/>
          <p:cNvGrpSpPr/>
          <p:nvPr/>
        </p:nvGrpSpPr>
        <p:grpSpPr>
          <a:xfrm>
            <a:off x="5220005" y="2380098"/>
            <a:ext cx="642600" cy="773818"/>
            <a:chOff x="3845170" y="1347923"/>
            <a:chExt cx="642600" cy="787200"/>
          </a:xfrm>
        </p:grpSpPr>
        <p:sp>
          <p:nvSpPr>
            <p:cNvPr id="79" name="Google Shape;79;p13"/>
            <p:cNvSpPr/>
            <p:nvPr/>
          </p:nvSpPr>
          <p:spPr>
            <a:xfrm>
              <a:off x="3879401" y="1347923"/>
              <a:ext cx="574200" cy="787200"/>
            </a:xfrm>
            <a:prstGeom prst="roundRect">
              <a:avLst>
                <a:gd name="adj" fmla="val 16667"/>
              </a:avLst>
            </a:prstGeom>
            <a:solidFill>
              <a:srgbClr val="FFC3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txBox="1"/>
            <p:nvPr/>
          </p:nvSpPr>
          <p:spPr>
            <a:xfrm>
              <a:off x="3845170" y="1801703"/>
              <a:ext cx="642600" cy="17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00" b="1">
                  <a:solidFill>
                    <a:srgbClr val="FFFFFF"/>
                  </a:solidFill>
                  <a:latin typeface="Economica"/>
                  <a:ea typeface="Economica"/>
                  <a:cs typeface="Economica"/>
                  <a:sym typeface="Economica"/>
                </a:rPr>
                <a:t>Ticket   Support</a:t>
              </a:r>
              <a:endParaRPr sz="700" b="1">
                <a:solidFill>
                  <a:srgbClr val="FFFFFF"/>
                </a:solidFill>
                <a:latin typeface="Economica"/>
                <a:ea typeface="Economica"/>
                <a:cs typeface="Economica"/>
                <a:sym typeface="Economica"/>
              </a:endParaRPr>
            </a:p>
            <a:p>
              <a:pPr marL="0" lvl="0" indent="0" algn="l" rtl="0">
                <a:spcBef>
                  <a:spcPts val="0"/>
                </a:spcBef>
                <a:spcAft>
                  <a:spcPts val="0"/>
                </a:spcAft>
                <a:buNone/>
              </a:pPr>
              <a:endParaRPr sz="700" b="1">
                <a:solidFill>
                  <a:srgbClr val="FFFFFF"/>
                </a:solidFill>
                <a:latin typeface="Economica"/>
                <a:ea typeface="Economica"/>
                <a:cs typeface="Economica"/>
                <a:sym typeface="Economica"/>
              </a:endParaRPr>
            </a:p>
          </p:txBody>
        </p:sp>
      </p:grpSp>
      <p:sp>
        <p:nvSpPr>
          <p:cNvPr id="81" name="Google Shape;81;p13"/>
          <p:cNvSpPr/>
          <p:nvPr/>
        </p:nvSpPr>
        <p:spPr>
          <a:xfrm>
            <a:off x="5263400" y="430313"/>
            <a:ext cx="574200" cy="816300"/>
          </a:xfrm>
          <a:prstGeom prst="roundRect">
            <a:avLst>
              <a:gd name="adj" fmla="val 16667"/>
            </a:avLst>
          </a:prstGeom>
          <a:solidFill>
            <a:srgbClr val="423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txBox="1"/>
          <p:nvPr/>
        </p:nvSpPr>
        <p:spPr>
          <a:xfrm>
            <a:off x="97375" y="348725"/>
            <a:ext cx="4097700" cy="3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solidFill>
                  <a:srgbClr val="4A86E8"/>
                </a:solidFill>
                <a:latin typeface="Economica"/>
                <a:ea typeface="Economica"/>
                <a:cs typeface="Economica"/>
                <a:sym typeface="Economica"/>
              </a:rPr>
              <a:t>Kwek Jian Yong, Kenny - IT Operations Manager &amp; Support Manager</a:t>
            </a:r>
            <a:endParaRPr sz="1200" b="1">
              <a:solidFill>
                <a:srgbClr val="4A86E8"/>
              </a:solidFill>
              <a:latin typeface="Economica"/>
              <a:ea typeface="Economica"/>
              <a:cs typeface="Economica"/>
              <a:sym typeface="Economica"/>
            </a:endParaRPr>
          </a:p>
          <a:p>
            <a:pPr marL="0" lvl="0" indent="0" algn="l" rtl="0">
              <a:spcBef>
                <a:spcPts val="0"/>
              </a:spcBef>
              <a:spcAft>
                <a:spcPts val="0"/>
              </a:spcAft>
              <a:buClr>
                <a:schemeClr val="dk1"/>
              </a:buClr>
              <a:buSzPts val="1100"/>
              <a:buFont typeface="Arial"/>
              <a:buNone/>
            </a:pPr>
            <a:endParaRPr sz="1200" b="1">
              <a:solidFill>
                <a:srgbClr val="4A86E8"/>
              </a:solidFill>
              <a:latin typeface="Economica"/>
              <a:ea typeface="Economica"/>
              <a:cs typeface="Economica"/>
              <a:sym typeface="Economica"/>
            </a:endParaRPr>
          </a:p>
          <a:p>
            <a:pPr marL="0" lvl="0" indent="0" algn="l" rtl="0">
              <a:spcBef>
                <a:spcPts val="0"/>
              </a:spcBef>
              <a:spcAft>
                <a:spcPts val="0"/>
              </a:spcAft>
              <a:buNone/>
            </a:pPr>
            <a:endParaRPr sz="1200" b="1">
              <a:solidFill>
                <a:srgbClr val="4A86E8"/>
              </a:solidFill>
              <a:latin typeface="Economica"/>
              <a:ea typeface="Economica"/>
              <a:cs typeface="Economica"/>
              <a:sym typeface="Economica"/>
            </a:endParaRPr>
          </a:p>
        </p:txBody>
      </p:sp>
      <p:sp>
        <p:nvSpPr>
          <p:cNvPr id="83" name="Google Shape;83;p13"/>
          <p:cNvSpPr/>
          <p:nvPr/>
        </p:nvSpPr>
        <p:spPr>
          <a:xfrm>
            <a:off x="171650" y="628900"/>
            <a:ext cx="3646500" cy="6231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0" rIns="91425" bIns="91425" anchor="t" anchorCtr="0">
            <a:noAutofit/>
          </a:bodyPr>
          <a:lstStyle/>
          <a:p>
            <a:pPr marL="0" lvl="0" indent="0" algn="l" rtl="0">
              <a:spcBef>
                <a:spcPts val="0"/>
              </a:spcBef>
              <a:spcAft>
                <a:spcPts val="0"/>
              </a:spcAft>
              <a:buNone/>
            </a:pPr>
            <a:r>
              <a:rPr lang="en-GB" sz="1000">
                <a:latin typeface="Economica"/>
                <a:ea typeface="Economica"/>
                <a:cs typeface="Economica"/>
                <a:sym typeface="Economica"/>
              </a:rPr>
              <a:t>I’ve learnt about the complexity of keeping an Enterprise System alive. I believe the process and tools learnt during this course will  be useful in my future career. Expecting and planning for possible disasters is crucial to ensure business continuity</a:t>
            </a:r>
            <a:endParaRPr sz="1000">
              <a:latin typeface="Economica"/>
              <a:ea typeface="Economica"/>
              <a:cs typeface="Economica"/>
              <a:sym typeface="Economica"/>
            </a:endParaRPr>
          </a:p>
        </p:txBody>
      </p:sp>
      <p:sp>
        <p:nvSpPr>
          <p:cNvPr id="84" name="Google Shape;84;p13"/>
          <p:cNvSpPr txBox="1"/>
          <p:nvPr/>
        </p:nvSpPr>
        <p:spPr>
          <a:xfrm>
            <a:off x="3905666" y="781494"/>
            <a:ext cx="603900" cy="18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600" b="1">
                <a:solidFill>
                  <a:srgbClr val="FFFFFF"/>
                </a:solidFill>
                <a:latin typeface="Economica"/>
                <a:ea typeface="Economica"/>
                <a:cs typeface="Economica"/>
                <a:sym typeface="Economica"/>
              </a:rPr>
              <a:t>Cloudtopus,</a:t>
            </a:r>
            <a:endParaRPr sz="600" b="1">
              <a:solidFill>
                <a:srgbClr val="FFFFFF"/>
              </a:solidFill>
              <a:latin typeface="Economica"/>
              <a:ea typeface="Economica"/>
              <a:cs typeface="Economica"/>
              <a:sym typeface="Economica"/>
            </a:endParaRPr>
          </a:p>
          <a:p>
            <a:pPr marL="0" lvl="0" indent="0" algn="ctr" rtl="0">
              <a:spcBef>
                <a:spcPts val="0"/>
              </a:spcBef>
              <a:spcAft>
                <a:spcPts val="0"/>
              </a:spcAft>
              <a:buNone/>
            </a:pPr>
            <a:r>
              <a:rPr lang="en-GB" sz="600" b="1">
                <a:solidFill>
                  <a:srgbClr val="FFFFFF"/>
                </a:solidFill>
                <a:latin typeface="Economica"/>
                <a:ea typeface="Economica"/>
                <a:cs typeface="Economica"/>
                <a:sym typeface="Economica"/>
              </a:rPr>
              <a:t>HTOP, VisualPing, FreshPing</a:t>
            </a:r>
            <a:endParaRPr sz="600" b="1">
              <a:solidFill>
                <a:srgbClr val="FFFFFF"/>
              </a:solidFill>
              <a:latin typeface="Economica"/>
              <a:ea typeface="Economica"/>
              <a:cs typeface="Economica"/>
              <a:sym typeface="Economica"/>
            </a:endParaRPr>
          </a:p>
        </p:txBody>
      </p:sp>
      <p:sp>
        <p:nvSpPr>
          <p:cNvPr id="85" name="Google Shape;85;p13"/>
          <p:cNvSpPr txBox="1"/>
          <p:nvPr/>
        </p:nvSpPr>
        <p:spPr>
          <a:xfrm>
            <a:off x="4531894" y="784898"/>
            <a:ext cx="642600" cy="1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00" b="1">
                <a:latin typeface="Economica"/>
                <a:ea typeface="Economica"/>
                <a:cs typeface="Economica"/>
                <a:sym typeface="Economica"/>
              </a:rPr>
              <a:t>Workload &amp; Deadline Management</a:t>
            </a:r>
            <a:endParaRPr sz="700" b="1">
              <a:latin typeface="Economica"/>
              <a:ea typeface="Economica"/>
              <a:cs typeface="Economica"/>
              <a:sym typeface="Economica"/>
            </a:endParaRPr>
          </a:p>
        </p:txBody>
      </p:sp>
      <p:sp>
        <p:nvSpPr>
          <p:cNvPr id="86" name="Google Shape;86;p13"/>
          <p:cNvSpPr/>
          <p:nvPr/>
        </p:nvSpPr>
        <p:spPr>
          <a:xfrm>
            <a:off x="4576050" y="438475"/>
            <a:ext cx="574200" cy="813600"/>
          </a:xfrm>
          <a:prstGeom prst="roundRect">
            <a:avLst>
              <a:gd name="adj" fmla="val 16667"/>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txBox="1"/>
          <p:nvPr/>
        </p:nvSpPr>
        <p:spPr>
          <a:xfrm>
            <a:off x="5234919" y="866998"/>
            <a:ext cx="642600" cy="1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00" b="1">
                <a:solidFill>
                  <a:srgbClr val="FFFFFF"/>
                </a:solidFill>
                <a:latin typeface="Economica"/>
                <a:ea typeface="Economica"/>
                <a:cs typeface="Economica"/>
                <a:sym typeface="Economica"/>
              </a:rPr>
              <a:t>Graphics Design</a:t>
            </a:r>
            <a:endParaRPr sz="700" b="1">
              <a:solidFill>
                <a:srgbClr val="FFFFFF"/>
              </a:solidFill>
              <a:latin typeface="Economica"/>
              <a:ea typeface="Economica"/>
              <a:cs typeface="Economica"/>
              <a:sym typeface="Economica"/>
            </a:endParaRPr>
          </a:p>
        </p:txBody>
      </p:sp>
      <p:sp>
        <p:nvSpPr>
          <p:cNvPr id="88" name="Google Shape;88;p13"/>
          <p:cNvSpPr txBox="1"/>
          <p:nvPr/>
        </p:nvSpPr>
        <p:spPr>
          <a:xfrm>
            <a:off x="3860544" y="3847548"/>
            <a:ext cx="642600" cy="1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00" b="1">
                <a:solidFill>
                  <a:srgbClr val="FFFFFF"/>
                </a:solidFill>
                <a:latin typeface="Economica"/>
                <a:ea typeface="Economica"/>
                <a:cs typeface="Economica"/>
                <a:sym typeface="Economica"/>
              </a:rPr>
              <a:t>Nagios</a:t>
            </a:r>
            <a:endParaRPr sz="700" b="1">
              <a:solidFill>
                <a:srgbClr val="FFFFFF"/>
              </a:solidFill>
              <a:latin typeface="Economica"/>
              <a:ea typeface="Economica"/>
              <a:cs typeface="Economica"/>
              <a:sym typeface="Economica"/>
            </a:endParaRPr>
          </a:p>
        </p:txBody>
      </p:sp>
      <p:sp>
        <p:nvSpPr>
          <p:cNvPr id="89" name="Google Shape;89;p13"/>
          <p:cNvSpPr txBox="1"/>
          <p:nvPr/>
        </p:nvSpPr>
        <p:spPr>
          <a:xfrm>
            <a:off x="4527843" y="1819622"/>
            <a:ext cx="642724" cy="17351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00" b="1">
                <a:solidFill>
                  <a:srgbClr val="FFFFFF"/>
                </a:solidFill>
                <a:latin typeface="Economica"/>
                <a:ea typeface="Economica"/>
                <a:cs typeface="Economica"/>
                <a:sym typeface="Economica"/>
              </a:rPr>
              <a:t>Quality Assurance</a:t>
            </a:r>
            <a:endParaRPr sz="700" b="1">
              <a:solidFill>
                <a:srgbClr val="FFFFFF"/>
              </a:solidFill>
              <a:latin typeface="Economica"/>
              <a:ea typeface="Economica"/>
              <a:cs typeface="Economica"/>
              <a:sym typeface="Economica"/>
            </a:endParaRPr>
          </a:p>
        </p:txBody>
      </p:sp>
      <p:grpSp>
        <p:nvGrpSpPr>
          <p:cNvPr id="90" name="Google Shape;90;p13"/>
          <p:cNvGrpSpPr/>
          <p:nvPr/>
        </p:nvGrpSpPr>
        <p:grpSpPr>
          <a:xfrm>
            <a:off x="71600" y="4161200"/>
            <a:ext cx="5868300" cy="966575"/>
            <a:chOff x="97375" y="310275"/>
            <a:chExt cx="5868300" cy="966575"/>
          </a:xfrm>
        </p:grpSpPr>
        <p:sp>
          <p:nvSpPr>
            <p:cNvPr id="91" name="Google Shape;91;p13"/>
            <p:cNvSpPr/>
            <p:nvPr/>
          </p:nvSpPr>
          <p:spPr>
            <a:xfrm>
              <a:off x="97375" y="381350"/>
              <a:ext cx="5868300" cy="8955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b="1"/>
            </a:p>
          </p:txBody>
        </p:sp>
        <p:sp>
          <p:nvSpPr>
            <p:cNvPr id="92" name="Google Shape;92;p13"/>
            <p:cNvSpPr txBox="1"/>
            <p:nvPr/>
          </p:nvSpPr>
          <p:spPr>
            <a:xfrm>
              <a:off x="97375" y="310275"/>
              <a:ext cx="3646500" cy="3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solidFill>
                    <a:srgbClr val="4A86E8"/>
                  </a:solidFill>
                  <a:latin typeface="Economica"/>
                  <a:ea typeface="Economica"/>
                  <a:cs typeface="Economica"/>
                  <a:sym typeface="Economica"/>
                </a:rPr>
                <a:t>Lau Jun Rong- Tier 3 Development and Infrastructure &amp; Security  </a:t>
              </a:r>
              <a:endParaRPr sz="1200" b="1">
                <a:solidFill>
                  <a:srgbClr val="4A86E8"/>
                </a:solidFill>
                <a:latin typeface="Economica"/>
                <a:ea typeface="Economica"/>
                <a:cs typeface="Economica"/>
                <a:sym typeface="Economica"/>
              </a:endParaRPr>
            </a:p>
          </p:txBody>
        </p:sp>
        <p:sp>
          <p:nvSpPr>
            <p:cNvPr id="93" name="Google Shape;93;p13"/>
            <p:cNvSpPr/>
            <p:nvPr/>
          </p:nvSpPr>
          <p:spPr>
            <a:xfrm>
              <a:off x="167825" y="624075"/>
              <a:ext cx="3677400" cy="5796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000">
                  <a:latin typeface="Economica"/>
                  <a:ea typeface="Economica"/>
                  <a:cs typeface="Economica"/>
                  <a:sym typeface="Economica"/>
                </a:rPr>
                <a:t>ESM has taught me the importance of deploying and managing the systems. It requires a lot of experience to get things right and in place.</a:t>
              </a:r>
              <a:endParaRPr sz="1000">
                <a:latin typeface="Economica"/>
                <a:ea typeface="Economica"/>
                <a:cs typeface="Economica"/>
                <a:sym typeface="Economica"/>
              </a:endParaRPr>
            </a:p>
          </p:txBody>
        </p:sp>
        <p:sp>
          <p:nvSpPr>
            <p:cNvPr id="94" name="Google Shape;94;p13"/>
            <p:cNvSpPr/>
            <p:nvPr/>
          </p:nvSpPr>
          <p:spPr>
            <a:xfrm>
              <a:off x="3921811" y="434133"/>
              <a:ext cx="574200" cy="7866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txBox="1"/>
            <p:nvPr/>
          </p:nvSpPr>
          <p:spPr>
            <a:xfrm>
              <a:off x="3887606" y="763122"/>
              <a:ext cx="642600" cy="17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00" b="1">
                  <a:solidFill>
                    <a:srgbClr val="FFFFFF"/>
                  </a:solidFill>
                  <a:latin typeface="Economica"/>
                  <a:ea typeface="Economica"/>
                  <a:cs typeface="Economica"/>
                  <a:sym typeface="Economica"/>
                </a:rPr>
                <a:t>Gunicorn Dual Port Setup (Load Balancer)</a:t>
              </a:r>
              <a:endParaRPr sz="700" b="1">
                <a:solidFill>
                  <a:srgbClr val="FFFFFF"/>
                </a:solidFill>
                <a:latin typeface="Economica"/>
                <a:ea typeface="Economica"/>
                <a:cs typeface="Economica"/>
                <a:sym typeface="Economica"/>
              </a:endParaRPr>
            </a:p>
          </p:txBody>
        </p:sp>
        <p:grpSp>
          <p:nvGrpSpPr>
            <p:cNvPr id="96" name="Google Shape;96;p13"/>
            <p:cNvGrpSpPr/>
            <p:nvPr/>
          </p:nvGrpSpPr>
          <p:grpSpPr>
            <a:xfrm>
              <a:off x="4536606" y="434133"/>
              <a:ext cx="642724" cy="786578"/>
              <a:chOff x="12553486" y="12641886"/>
              <a:chExt cx="1689600" cy="2522700"/>
            </a:xfrm>
          </p:grpSpPr>
          <p:sp>
            <p:nvSpPr>
              <p:cNvPr id="97" name="Google Shape;97;p13"/>
              <p:cNvSpPr/>
              <p:nvPr/>
            </p:nvSpPr>
            <p:spPr>
              <a:xfrm>
                <a:off x="12648038" y="12641886"/>
                <a:ext cx="1509600" cy="2522700"/>
              </a:xfrm>
              <a:prstGeom prst="roundRect">
                <a:avLst>
                  <a:gd name="adj" fmla="val 16667"/>
                </a:avLst>
              </a:prstGeom>
              <a:solidFill>
                <a:srgbClr val="98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txBox="1"/>
              <p:nvPr/>
            </p:nvSpPr>
            <p:spPr>
              <a:xfrm>
                <a:off x="12553486" y="14066723"/>
                <a:ext cx="1689600" cy="55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00" b="1">
                    <a:solidFill>
                      <a:srgbClr val="FFFFFF"/>
                    </a:solidFill>
                    <a:latin typeface="Economica"/>
                    <a:ea typeface="Economica"/>
                    <a:cs typeface="Economica"/>
                    <a:sym typeface="Economica"/>
                  </a:rPr>
                  <a:t>Security Advisory</a:t>
                </a:r>
                <a:endParaRPr sz="700" b="1">
                  <a:solidFill>
                    <a:srgbClr val="FFFFFF"/>
                  </a:solidFill>
                  <a:latin typeface="Economica"/>
                  <a:ea typeface="Economica"/>
                  <a:cs typeface="Economica"/>
                  <a:sym typeface="Economica"/>
                </a:endParaRPr>
              </a:p>
            </p:txBody>
          </p:sp>
        </p:grpSp>
        <p:grpSp>
          <p:nvGrpSpPr>
            <p:cNvPr id="99" name="Google Shape;99;p13"/>
            <p:cNvGrpSpPr/>
            <p:nvPr/>
          </p:nvGrpSpPr>
          <p:grpSpPr>
            <a:xfrm>
              <a:off x="5219943" y="424920"/>
              <a:ext cx="642724" cy="786578"/>
              <a:chOff x="12486353" y="12612300"/>
              <a:chExt cx="1689600" cy="2522700"/>
            </a:xfrm>
          </p:grpSpPr>
          <p:sp>
            <p:nvSpPr>
              <p:cNvPr id="100" name="Google Shape;100;p13"/>
              <p:cNvSpPr/>
              <p:nvPr/>
            </p:nvSpPr>
            <p:spPr>
              <a:xfrm>
                <a:off x="12576338" y="12612300"/>
                <a:ext cx="1509600" cy="2522700"/>
              </a:xfrm>
              <a:prstGeom prst="roundRect">
                <a:avLst>
                  <a:gd name="adj" fmla="val 16667"/>
                </a:avLst>
              </a:pr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p:nvPr/>
            </p:nvSpPr>
            <p:spPr>
              <a:xfrm>
                <a:off x="12486353" y="14066723"/>
                <a:ext cx="1689600" cy="55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00" b="1">
                    <a:solidFill>
                      <a:srgbClr val="FFFFFF"/>
                    </a:solidFill>
                    <a:latin typeface="Economica"/>
                    <a:ea typeface="Economica"/>
                    <a:cs typeface="Economica"/>
                    <a:sym typeface="Economica"/>
                  </a:rPr>
                  <a:t>DNS Management</a:t>
                </a:r>
                <a:endParaRPr sz="700" b="1">
                  <a:solidFill>
                    <a:srgbClr val="FFFFFF"/>
                  </a:solidFill>
                  <a:latin typeface="Economica"/>
                  <a:ea typeface="Economica"/>
                  <a:cs typeface="Economica"/>
                  <a:sym typeface="Economica"/>
                </a:endParaRPr>
              </a:p>
            </p:txBody>
          </p:sp>
        </p:grpSp>
      </p:grpSp>
      <p:sp>
        <p:nvSpPr>
          <p:cNvPr id="102" name="Google Shape;102;p13"/>
          <p:cNvSpPr txBox="1"/>
          <p:nvPr/>
        </p:nvSpPr>
        <p:spPr>
          <a:xfrm>
            <a:off x="4506119" y="3804698"/>
            <a:ext cx="642600" cy="1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00" b="1">
                <a:solidFill>
                  <a:srgbClr val="FFFFFF"/>
                </a:solidFill>
                <a:latin typeface="Economica"/>
                <a:ea typeface="Economica"/>
                <a:cs typeface="Economica"/>
                <a:sym typeface="Economica"/>
              </a:rPr>
              <a:t>AWS Management</a:t>
            </a:r>
            <a:endParaRPr sz="700" b="1">
              <a:solidFill>
                <a:srgbClr val="FFFFFF"/>
              </a:solidFill>
              <a:latin typeface="Economica"/>
              <a:ea typeface="Economica"/>
              <a:cs typeface="Economica"/>
              <a:sym typeface="Economica"/>
            </a:endParaRPr>
          </a:p>
        </p:txBody>
      </p:sp>
      <p:sp>
        <p:nvSpPr>
          <p:cNvPr id="103" name="Google Shape;103;p13"/>
          <p:cNvSpPr/>
          <p:nvPr/>
        </p:nvSpPr>
        <p:spPr>
          <a:xfrm>
            <a:off x="5241074" y="3346825"/>
            <a:ext cx="574200" cy="813600"/>
          </a:xfrm>
          <a:prstGeom prst="roundRect">
            <a:avLst>
              <a:gd name="adj" fmla="val 16667"/>
            </a:avLst>
          </a:prstGeom>
          <a:solidFill>
            <a:srgbClr val="A6C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txBox="1"/>
          <p:nvPr/>
        </p:nvSpPr>
        <p:spPr>
          <a:xfrm>
            <a:off x="5229206" y="3716923"/>
            <a:ext cx="642600" cy="1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00" b="1">
                <a:solidFill>
                  <a:srgbClr val="FFFFFF"/>
                </a:solidFill>
                <a:latin typeface="Economica"/>
                <a:ea typeface="Economica"/>
                <a:cs typeface="Economica"/>
                <a:sym typeface="Economica"/>
              </a:rPr>
              <a:t>Business Process Management</a:t>
            </a:r>
            <a:endParaRPr sz="700" b="1">
              <a:solidFill>
                <a:srgbClr val="FFFFFF"/>
              </a:solidFill>
              <a:latin typeface="Economica"/>
              <a:ea typeface="Economica"/>
              <a:cs typeface="Economica"/>
              <a:sym typeface="Economica"/>
            </a:endParaRPr>
          </a:p>
        </p:txBody>
      </p:sp>
      <p:sp>
        <p:nvSpPr>
          <p:cNvPr id="105" name="Google Shape;105;p13"/>
          <p:cNvSpPr/>
          <p:nvPr/>
        </p:nvSpPr>
        <p:spPr>
          <a:xfrm>
            <a:off x="6049900" y="1647875"/>
            <a:ext cx="2967600" cy="16323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0" rIns="91425" bIns="91425" anchor="t" anchorCtr="0">
            <a:noAutofit/>
          </a:bodyPr>
          <a:lstStyle/>
          <a:p>
            <a:pPr marL="0" lvl="0" indent="0" algn="l" rtl="0">
              <a:spcBef>
                <a:spcPts val="0"/>
              </a:spcBef>
              <a:spcAft>
                <a:spcPts val="0"/>
              </a:spcAft>
              <a:buNone/>
            </a:pPr>
            <a:r>
              <a:rPr lang="en-GB" b="1" dirty="0">
                <a:solidFill>
                  <a:srgbClr val="4A86E8"/>
                </a:solidFill>
                <a:latin typeface="Economica"/>
                <a:ea typeface="Economica"/>
                <a:cs typeface="Economica"/>
                <a:sym typeface="Economica"/>
              </a:rPr>
              <a:t>Milestones</a:t>
            </a:r>
            <a:endParaRPr b="1" dirty="0">
              <a:solidFill>
                <a:srgbClr val="4A86E8"/>
              </a:solidFill>
              <a:latin typeface="Economica"/>
              <a:ea typeface="Economica"/>
              <a:cs typeface="Economica"/>
              <a:sym typeface="Economica"/>
            </a:endParaRPr>
          </a:p>
          <a:p>
            <a:pPr marL="457200" lvl="0" indent="-292100" algn="l" rtl="0">
              <a:lnSpc>
                <a:spcPct val="115000"/>
              </a:lnSpc>
              <a:spcBef>
                <a:spcPts val="0"/>
              </a:spcBef>
              <a:spcAft>
                <a:spcPts val="0"/>
              </a:spcAft>
              <a:buClr>
                <a:srgbClr val="000000"/>
              </a:buClr>
              <a:buSzPts val="1000"/>
              <a:buFont typeface="Economica"/>
              <a:buAutoNum type="arabicPeriod"/>
            </a:pPr>
            <a:r>
              <a:rPr lang="en-GB" sz="1000" b="1" dirty="0">
                <a:latin typeface="Economica"/>
                <a:ea typeface="Economica"/>
                <a:cs typeface="Economica"/>
                <a:sym typeface="Economica"/>
              </a:rPr>
              <a:t>Zero-downtime</a:t>
            </a:r>
            <a:r>
              <a:rPr lang="en-GB" sz="1000" dirty="0">
                <a:latin typeface="Economica"/>
                <a:ea typeface="Economica"/>
                <a:cs typeface="Economica"/>
                <a:sym typeface="Economica"/>
              </a:rPr>
              <a:t> achieved during Deployment Week</a:t>
            </a:r>
            <a:endParaRPr sz="1000" dirty="0">
              <a:latin typeface="Economica"/>
              <a:ea typeface="Economica"/>
              <a:cs typeface="Economica"/>
              <a:sym typeface="Economica"/>
            </a:endParaRPr>
          </a:p>
          <a:p>
            <a:pPr marL="457200" lvl="0" indent="-292100" algn="l" rtl="0">
              <a:lnSpc>
                <a:spcPct val="115000"/>
              </a:lnSpc>
              <a:spcBef>
                <a:spcPts val="0"/>
              </a:spcBef>
              <a:spcAft>
                <a:spcPts val="0"/>
              </a:spcAft>
              <a:buClr>
                <a:srgbClr val="000000"/>
              </a:buClr>
              <a:buSzPts val="1000"/>
              <a:buFont typeface="Economica"/>
              <a:buAutoNum type="arabicPeriod"/>
            </a:pPr>
            <a:r>
              <a:rPr lang="en-GB" sz="1000" dirty="0">
                <a:latin typeface="Economica"/>
                <a:ea typeface="Economica"/>
                <a:cs typeface="Economica"/>
                <a:sym typeface="Economica"/>
              </a:rPr>
              <a:t>Website ran </a:t>
            </a:r>
            <a:r>
              <a:rPr lang="en-GB" sz="1000" b="1" dirty="0">
                <a:latin typeface="Economica"/>
                <a:ea typeface="Economica"/>
                <a:cs typeface="Economica"/>
                <a:sym typeface="Economica"/>
              </a:rPr>
              <a:t>continuously </a:t>
            </a:r>
            <a:r>
              <a:rPr lang="en-GB" sz="1000" dirty="0">
                <a:latin typeface="Economica"/>
                <a:ea typeface="Economica"/>
                <a:cs typeface="Economica"/>
                <a:sym typeface="Economica"/>
              </a:rPr>
              <a:t>when Port 8000 was down as website was load-balanced with additional ports</a:t>
            </a:r>
            <a:endParaRPr sz="1000" dirty="0">
              <a:latin typeface="Economica"/>
              <a:ea typeface="Economica"/>
              <a:cs typeface="Economica"/>
              <a:sym typeface="Economica"/>
            </a:endParaRPr>
          </a:p>
          <a:p>
            <a:pPr marL="457200" lvl="0" indent="-292100" algn="l" rtl="0">
              <a:lnSpc>
                <a:spcPct val="115000"/>
              </a:lnSpc>
              <a:spcBef>
                <a:spcPts val="0"/>
              </a:spcBef>
              <a:spcAft>
                <a:spcPts val="0"/>
              </a:spcAft>
              <a:buClr>
                <a:srgbClr val="000000"/>
              </a:buClr>
              <a:buSzPts val="1000"/>
              <a:buFont typeface="Economica"/>
              <a:buAutoNum type="arabicPeriod"/>
            </a:pPr>
            <a:r>
              <a:rPr lang="en-GB" sz="1000" b="1" dirty="0">
                <a:latin typeface="Economica"/>
                <a:ea typeface="Economica"/>
                <a:cs typeface="Economica"/>
                <a:sym typeface="Economica"/>
              </a:rPr>
              <a:t>Successfully </a:t>
            </a:r>
            <a:r>
              <a:rPr lang="en-GB" sz="1000" dirty="0">
                <a:latin typeface="Economica"/>
                <a:ea typeface="Economica"/>
                <a:cs typeface="Economica"/>
                <a:sym typeface="Economica"/>
              </a:rPr>
              <a:t>performed SCP Update and Security change requests</a:t>
            </a:r>
            <a:endParaRPr sz="1000" dirty="0">
              <a:latin typeface="Economica"/>
              <a:ea typeface="Economica"/>
              <a:cs typeface="Economica"/>
              <a:sym typeface="Economica"/>
            </a:endParaRPr>
          </a:p>
          <a:p>
            <a:pPr marL="457200" lvl="0" indent="-292100" algn="l" rtl="0">
              <a:lnSpc>
                <a:spcPct val="115000"/>
              </a:lnSpc>
              <a:spcBef>
                <a:spcPts val="0"/>
              </a:spcBef>
              <a:spcAft>
                <a:spcPts val="0"/>
              </a:spcAft>
              <a:buClr>
                <a:srgbClr val="000000"/>
              </a:buClr>
              <a:buSzPts val="1000"/>
              <a:buFont typeface="Economica"/>
              <a:buAutoNum type="arabicPeriod"/>
            </a:pPr>
            <a:r>
              <a:rPr lang="en-GB" sz="1000" dirty="0">
                <a:latin typeface="Economica"/>
                <a:ea typeface="Economica"/>
                <a:cs typeface="Economica"/>
                <a:sym typeface="Economica"/>
              </a:rPr>
              <a:t>Dealt with </a:t>
            </a:r>
            <a:r>
              <a:rPr lang="en-GB" sz="1000" dirty="0" err="1">
                <a:latin typeface="Economica"/>
                <a:ea typeface="Economica"/>
                <a:cs typeface="Economica"/>
                <a:sym typeface="Economica"/>
              </a:rPr>
              <a:t>Wannacry</a:t>
            </a:r>
            <a:r>
              <a:rPr lang="en-GB" sz="1000" dirty="0">
                <a:latin typeface="Economica"/>
                <a:ea typeface="Economica"/>
                <a:cs typeface="Economica"/>
                <a:sym typeface="Economica"/>
              </a:rPr>
              <a:t> Attack </a:t>
            </a:r>
            <a:r>
              <a:rPr lang="en-GB" sz="1000" b="1" dirty="0">
                <a:latin typeface="Economica"/>
                <a:ea typeface="Economica"/>
                <a:cs typeface="Economica"/>
                <a:sym typeface="Economica"/>
              </a:rPr>
              <a:t>successfully </a:t>
            </a:r>
            <a:r>
              <a:rPr lang="en-GB" sz="1000" dirty="0">
                <a:latin typeface="Economica"/>
                <a:ea typeface="Economica"/>
                <a:cs typeface="Economica"/>
                <a:sym typeface="Economica"/>
              </a:rPr>
              <a:t>and provided advice regarding </a:t>
            </a:r>
            <a:r>
              <a:rPr lang="en-GB" sz="1000" dirty="0" err="1">
                <a:latin typeface="Economica"/>
                <a:ea typeface="Economica"/>
                <a:cs typeface="Economica"/>
                <a:sym typeface="Economica"/>
              </a:rPr>
              <a:t>Fantasma</a:t>
            </a:r>
            <a:r>
              <a:rPr lang="en-GB" sz="1000" dirty="0">
                <a:latin typeface="Economica"/>
                <a:ea typeface="Economica"/>
                <a:cs typeface="Economica"/>
                <a:sym typeface="Economica"/>
              </a:rPr>
              <a:t> Web Services</a:t>
            </a:r>
            <a:endParaRPr sz="1000" dirty="0">
              <a:latin typeface="Economica"/>
              <a:ea typeface="Economica"/>
              <a:cs typeface="Economica"/>
              <a:sym typeface="Economica"/>
            </a:endParaRPr>
          </a:p>
          <a:p>
            <a:pPr marL="0" lvl="0" indent="0" algn="l" rtl="0">
              <a:spcBef>
                <a:spcPts val="1600"/>
              </a:spcBef>
              <a:spcAft>
                <a:spcPts val="0"/>
              </a:spcAft>
              <a:buNone/>
            </a:pPr>
            <a:endParaRPr sz="800" b="1" dirty="0">
              <a:latin typeface="Economica"/>
              <a:ea typeface="Economica"/>
              <a:cs typeface="Economica"/>
              <a:sym typeface="Economica"/>
            </a:endParaRPr>
          </a:p>
        </p:txBody>
      </p:sp>
      <p:sp>
        <p:nvSpPr>
          <p:cNvPr id="107" name="Google Shape;107;p13"/>
          <p:cNvSpPr txBox="1"/>
          <p:nvPr/>
        </p:nvSpPr>
        <p:spPr>
          <a:xfrm>
            <a:off x="4521244" y="790873"/>
            <a:ext cx="642600" cy="17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00" b="1">
                <a:solidFill>
                  <a:srgbClr val="FFFFFF"/>
                </a:solidFill>
                <a:latin typeface="Economica"/>
                <a:ea typeface="Economica"/>
                <a:cs typeface="Economica"/>
                <a:sym typeface="Economica"/>
              </a:rPr>
              <a:t>Workload &amp; Deadline Management</a:t>
            </a:r>
            <a:endParaRPr sz="700" b="1">
              <a:solidFill>
                <a:srgbClr val="FFFFFF"/>
              </a:solidFill>
              <a:latin typeface="Economica"/>
              <a:ea typeface="Economica"/>
              <a:cs typeface="Economica"/>
              <a:sym typeface="Economica"/>
            </a:endParaRPr>
          </a:p>
        </p:txBody>
      </p:sp>
      <p:pic>
        <p:nvPicPr>
          <p:cNvPr id="108" name="Google Shape;108;p13"/>
          <p:cNvPicPr preferRelativeResize="0"/>
          <p:nvPr/>
        </p:nvPicPr>
        <p:blipFill>
          <a:blip r:embed="rId4">
            <a:alphaModFix/>
          </a:blip>
          <a:stretch>
            <a:fillRect/>
          </a:stretch>
        </p:blipFill>
        <p:spPr>
          <a:xfrm>
            <a:off x="3969146" y="2411775"/>
            <a:ext cx="401125" cy="463236"/>
          </a:xfrm>
          <a:prstGeom prst="rect">
            <a:avLst/>
          </a:prstGeom>
          <a:noFill/>
          <a:ln>
            <a:noFill/>
          </a:ln>
        </p:spPr>
      </p:pic>
      <p:pic>
        <p:nvPicPr>
          <p:cNvPr id="109" name="Google Shape;109;p13"/>
          <p:cNvPicPr preferRelativeResize="0"/>
          <p:nvPr/>
        </p:nvPicPr>
        <p:blipFill>
          <a:blip r:embed="rId5">
            <a:alphaModFix/>
          </a:blip>
          <a:stretch>
            <a:fillRect/>
          </a:stretch>
        </p:blipFill>
        <p:spPr>
          <a:xfrm>
            <a:off x="4649473" y="2421433"/>
            <a:ext cx="412050" cy="490344"/>
          </a:xfrm>
          <a:prstGeom prst="rect">
            <a:avLst/>
          </a:prstGeom>
          <a:noFill/>
          <a:ln>
            <a:noFill/>
          </a:ln>
        </p:spPr>
      </p:pic>
      <p:pic>
        <p:nvPicPr>
          <p:cNvPr id="110" name="Google Shape;110;p13"/>
          <p:cNvPicPr preferRelativeResize="0"/>
          <p:nvPr/>
        </p:nvPicPr>
        <p:blipFill>
          <a:blip r:embed="rId6">
            <a:alphaModFix/>
          </a:blip>
          <a:stretch>
            <a:fillRect/>
          </a:stretch>
        </p:blipFill>
        <p:spPr>
          <a:xfrm>
            <a:off x="5306226" y="2409326"/>
            <a:ext cx="498950" cy="523276"/>
          </a:xfrm>
          <a:prstGeom prst="rect">
            <a:avLst/>
          </a:prstGeom>
          <a:noFill/>
          <a:ln>
            <a:noFill/>
          </a:ln>
        </p:spPr>
      </p:pic>
      <p:pic>
        <p:nvPicPr>
          <p:cNvPr id="111" name="Google Shape;111;p13"/>
          <p:cNvPicPr preferRelativeResize="0"/>
          <p:nvPr/>
        </p:nvPicPr>
        <p:blipFill>
          <a:blip r:embed="rId7">
            <a:alphaModFix/>
          </a:blip>
          <a:stretch>
            <a:fillRect/>
          </a:stretch>
        </p:blipFill>
        <p:spPr>
          <a:xfrm>
            <a:off x="3931245" y="1441795"/>
            <a:ext cx="483499" cy="392701"/>
          </a:xfrm>
          <a:prstGeom prst="rect">
            <a:avLst/>
          </a:prstGeom>
          <a:noFill/>
          <a:ln>
            <a:noFill/>
          </a:ln>
        </p:spPr>
      </p:pic>
      <p:pic>
        <p:nvPicPr>
          <p:cNvPr id="112" name="Google Shape;112;p13"/>
          <p:cNvPicPr preferRelativeResize="0"/>
          <p:nvPr/>
        </p:nvPicPr>
        <p:blipFill>
          <a:blip r:embed="rId8">
            <a:alphaModFix/>
          </a:blip>
          <a:stretch>
            <a:fillRect/>
          </a:stretch>
        </p:blipFill>
        <p:spPr>
          <a:xfrm>
            <a:off x="4598463" y="1382001"/>
            <a:ext cx="532250" cy="514777"/>
          </a:xfrm>
          <a:prstGeom prst="rect">
            <a:avLst/>
          </a:prstGeom>
          <a:noFill/>
          <a:ln>
            <a:noFill/>
          </a:ln>
        </p:spPr>
      </p:pic>
      <p:pic>
        <p:nvPicPr>
          <p:cNvPr id="113" name="Google Shape;113;p13"/>
          <p:cNvPicPr preferRelativeResize="0"/>
          <p:nvPr/>
        </p:nvPicPr>
        <p:blipFill>
          <a:blip r:embed="rId9">
            <a:alphaModFix/>
          </a:blip>
          <a:stretch>
            <a:fillRect/>
          </a:stretch>
        </p:blipFill>
        <p:spPr>
          <a:xfrm>
            <a:off x="5334987" y="1414624"/>
            <a:ext cx="449300" cy="449997"/>
          </a:xfrm>
          <a:prstGeom prst="rect">
            <a:avLst/>
          </a:prstGeom>
          <a:noFill/>
          <a:ln>
            <a:noFill/>
          </a:ln>
        </p:spPr>
      </p:pic>
      <p:pic>
        <p:nvPicPr>
          <p:cNvPr id="114" name="Google Shape;114;p13"/>
          <p:cNvPicPr preferRelativeResize="0"/>
          <p:nvPr/>
        </p:nvPicPr>
        <p:blipFill>
          <a:blip r:embed="rId10">
            <a:alphaModFix/>
          </a:blip>
          <a:stretch>
            <a:fillRect/>
          </a:stretch>
        </p:blipFill>
        <p:spPr>
          <a:xfrm>
            <a:off x="3942177" y="3484238"/>
            <a:ext cx="483501" cy="396720"/>
          </a:xfrm>
          <a:prstGeom prst="rect">
            <a:avLst/>
          </a:prstGeom>
          <a:noFill/>
          <a:ln>
            <a:noFill/>
          </a:ln>
        </p:spPr>
      </p:pic>
      <p:pic>
        <p:nvPicPr>
          <p:cNvPr id="115" name="Google Shape;115;p13"/>
          <p:cNvPicPr preferRelativeResize="0"/>
          <p:nvPr/>
        </p:nvPicPr>
        <p:blipFill>
          <a:blip r:embed="rId11">
            <a:alphaModFix/>
          </a:blip>
          <a:stretch>
            <a:fillRect/>
          </a:stretch>
        </p:blipFill>
        <p:spPr>
          <a:xfrm>
            <a:off x="4595913" y="443401"/>
            <a:ext cx="532250" cy="463054"/>
          </a:xfrm>
          <a:prstGeom prst="rect">
            <a:avLst/>
          </a:prstGeom>
          <a:noFill/>
          <a:ln>
            <a:noFill/>
          </a:ln>
        </p:spPr>
      </p:pic>
      <p:pic>
        <p:nvPicPr>
          <p:cNvPr id="116" name="Google Shape;116;p13"/>
          <p:cNvPicPr preferRelativeResize="0"/>
          <p:nvPr/>
        </p:nvPicPr>
        <p:blipFill>
          <a:blip r:embed="rId12">
            <a:alphaModFix/>
          </a:blip>
          <a:stretch>
            <a:fillRect/>
          </a:stretch>
        </p:blipFill>
        <p:spPr>
          <a:xfrm>
            <a:off x="4602774" y="3395300"/>
            <a:ext cx="449301" cy="452231"/>
          </a:xfrm>
          <a:prstGeom prst="rect">
            <a:avLst/>
          </a:prstGeom>
          <a:noFill/>
          <a:ln>
            <a:noFill/>
          </a:ln>
        </p:spPr>
      </p:pic>
      <p:pic>
        <p:nvPicPr>
          <p:cNvPr id="117" name="Google Shape;117;p13"/>
          <p:cNvPicPr preferRelativeResize="0"/>
          <p:nvPr/>
        </p:nvPicPr>
        <p:blipFill>
          <a:blip r:embed="rId13">
            <a:alphaModFix/>
          </a:blip>
          <a:stretch>
            <a:fillRect/>
          </a:stretch>
        </p:blipFill>
        <p:spPr>
          <a:xfrm>
            <a:off x="5303525" y="3359150"/>
            <a:ext cx="449301" cy="452225"/>
          </a:xfrm>
          <a:prstGeom prst="rect">
            <a:avLst/>
          </a:prstGeom>
          <a:noFill/>
          <a:ln>
            <a:noFill/>
          </a:ln>
        </p:spPr>
      </p:pic>
      <p:pic>
        <p:nvPicPr>
          <p:cNvPr id="118" name="Google Shape;118;p13"/>
          <p:cNvPicPr preferRelativeResize="0"/>
          <p:nvPr/>
        </p:nvPicPr>
        <p:blipFill>
          <a:blip r:embed="rId14">
            <a:alphaModFix/>
          </a:blip>
          <a:stretch>
            <a:fillRect/>
          </a:stretch>
        </p:blipFill>
        <p:spPr>
          <a:xfrm>
            <a:off x="5313950" y="472646"/>
            <a:ext cx="483500" cy="434585"/>
          </a:xfrm>
          <a:prstGeom prst="rect">
            <a:avLst/>
          </a:prstGeom>
          <a:noFill/>
          <a:ln>
            <a:noFill/>
          </a:ln>
        </p:spPr>
      </p:pic>
      <p:pic>
        <p:nvPicPr>
          <p:cNvPr id="119" name="Google Shape;119;p13"/>
          <p:cNvPicPr preferRelativeResize="0"/>
          <p:nvPr/>
        </p:nvPicPr>
        <p:blipFill>
          <a:blip r:embed="rId15">
            <a:alphaModFix/>
          </a:blip>
          <a:stretch>
            <a:fillRect/>
          </a:stretch>
        </p:blipFill>
        <p:spPr>
          <a:xfrm>
            <a:off x="4583113" y="4328375"/>
            <a:ext cx="498949" cy="448478"/>
          </a:xfrm>
          <a:prstGeom prst="rect">
            <a:avLst/>
          </a:prstGeom>
          <a:noFill/>
          <a:ln>
            <a:noFill/>
          </a:ln>
        </p:spPr>
      </p:pic>
      <p:pic>
        <p:nvPicPr>
          <p:cNvPr id="120" name="Google Shape;120;p13"/>
          <p:cNvPicPr preferRelativeResize="0"/>
          <p:nvPr/>
        </p:nvPicPr>
        <p:blipFill>
          <a:blip r:embed="rId16">
            <a:alphaModFix/>
          </a:blip>
          <a:stretch>
            <a:fillRect/>
          </a:stretch>
        </p:blipFill>
        <p:spPr>
          <a:xfrm>
            <a:off x="5262049" y="4335125"/>
            <a:ext cx="532250" cy="484316"/>
          </a:xfrm>
          <a:prstGeom prst="rect">
            <a:avLst/>
          </a:prstGeom>
          <a:noFill/>
          <a:ln>
            <a:noFill/>
          </a:ln>
        </p:spPr>
      </p:pic>
      <p:pic>
        <p:nvPicPr>
          <p:cNvPr id="121" name="Google Shape;121;p13"/>
          <p:cNvPicPr preferRelativeResize="0"/>
          <p:nvPr/>
        </p:nvPicPr>
        <p:blipFill>
          <a:blip r:embed="rId17">
            <a:alphaModFix/>
          </a:blip>
          <a:stretch>
            <a:fillRect/>
          </a:stretch>
        </p:blipFill>
        <p:spPr>
          <a:xfrm>
            <a:off x="3930976" y="470550"/>
            <a:ext cx="532250" cy="435109"/>
          </a:xfrm>
          <a:prstGeom prst="rect">
            <a:avLst/>
          </a:prstGeom>
          <a:noFill/>
          <a:ln>
            <a:noFill/>
          </a:ln>
        </p:spPr>
      </p:pic>
      <p:pic>
        <p:nvPicPr>
          <p:cNvPr id="122" name="Google Shape;122;p13"/>
          <p:cNvPicPr preferRelativeResize="0"/>
          <p:nvPr/>
        </p:nvPicPr>
        <p:blipFill>
          <a:blip r:embed="rId18">
            <a:alphaModFix/>
          </a:blip>
          <a:stretch>
            <a:fillRect/>
          </a:stretch>
        </p:blipFill>
        <p:spPr>
          <a:xfrm>
            <a:off x="3991077" y="4344700"/>
            <a:ext cx="412050" cy="333338"/>
          </a:xfrm>
          <a:prstGeom prst="rect">
            <a:avLst/>
          </a:prstGeom>
          <a:noFill/>
          <a:ln>
            <a:noFill/>
          </a:ln>
        </p:spPr>
      </p:pic>
      <p:sp>
        <p:nvSpPr>
          <p:cNvPr id="123" name="Google Shape;105;p13">
            <a:extLst>
              <a:ext uri="{FF2B5EF4-FFF2-40B4-BE49-F238E27FC236}">
                <a16:creationId xmlns:a16="http://schemas.microsoft.com/office/drawing/2014/main" id="{B8A23838-8870-445A-8D79-F211C0625289}"/>
              </a:ext>
            </a:extLst>
          </p:cNvPr>
          <p:cNvSpPr/>
          <p:nvPr/>
        </p:nvSpPr>
        <p:spPr>
          <a:xfrm>
            <a:off x="6048925" y="348725"/>
            <a:ext cx="2967600" cy="1214583"/>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0" rIns="91425" bIns="91425" anchor="t" anchorCtr="0">
            <a:noAutofit/>
          </a:bodyPr>
          <a:lstStyle/>
          <a:p>
            <a:pPr lvl="0">
              <a:buClr>
                <a:schemeClr val="dk1"/>
              </a:buClr>
              <a:buSzPts val="1100"/>
            </a:pPr>
            <a:r>
              <a:rPr lang="en-GB" b="1" dirty="0">
                <a:solidFill>
                  <a:srgbClr val="4A86E8"/>
                </a:solidFill>
                <a:latin typeface="Economica"/>
                <a:ea typeface="Economica"/>
                <a:cs typeface="Economica"/>
                <a:sym typeface="Economica"/>
              </a:rPr>
              <a:t>Key Features of Environment</a:t>
            </a:r>
          </a:p>
          <a:p>
            <a:pPr marL="457200" lvl="0" indent="-292100">
              <a:lnSpc>
                <a:spcPct val="115000"/>
              </a:lnSpc>
              <a:buClr>
                <a:schemeClr val="dk1"/>
              </a:buClr>
              <a:buSzPts val="1000"/>
              <a:buFont typeface="Economica"/>
              <a:buAutoNum type="arabicPeriod"/>
            </a:pPr>
            <a:r>
              <a:rPr lang="en-US" sz="1000" dirty="0">
                <a:solidFill>
                  <a:schemeClr val="dk1"/>
                </a:solidFill>
                <a:latin typeface="Economica"/>
                <a:ea typeface="Economica"/>
                <a:cs typeface="Economica"/>
                <a:sym typeface="Economica"/>
              </a:rPr>
              <a:t>Load Balanced</a:t>
            </a:r>
          </a:p>
          <a:p>
            <a:pPr marL="457200" lvl="0" indent="-292100">
              <a:lnSpc>
                <a:spcPct val="115000"/>
              </a:lnSpc>
              <a:buClr>
                <a:schemeClr val="dk1"/>
              </a:buClr>
              <a:buSzPts val="1000"/>
              <a:buFont typeface="Economica"/>
              <a:buAutoNum type="arabicPeriod"/>
            </a:pPr>
            <a:r>
              <a:rPr lang="en-US" sz="1000" dirty="0">
                <a:solidFill>
                  <a:schemeClr val="dk1"/>
                </a:solidFill>
                <a:latin typeface="Economica"/>
                <a:ea typeface="Economica"/>
                <a:cs typeface="Economica"/>
                <a:sym typeface="Economica"/>
              </a:rPr>
              <a:t>Ability to mitigate </a:t>
            </a:r>
            <a:r>
              <a:rPr lang="en-US" sz="1000" dirty="0" err="1">
                <a:solidFill>
                  <a:schemeClr val="dk1"/>
                </a:solidFill>
                <a:latin typeface="Economica"/>
                <a:ea typeface="Economica"/>
                <a:cs typeface="Economica"/>
                <a:sym typeface="Economica"/>
              </a:rPr>
              <a:t>XSSjacking</a:t>
            </a:r>
            <a:r>
              <a:rPr lang="en-US" sz="1000" dirty="0">
                <a:solidFill>
                  <a:schemeClr val="dk1"/>
                </a:solidFill>
                <a:latin typeface="Economica"/>
                <a:ea typeface="Economica"/>
                <a:cs typeface="Economica"/>
                <a:sym typeface="Economica"/>
              </a:rPr>
              <a:t> &amp; clickjacking attacks</a:t>
            </a:r>
          </a:p>
          <a:p>
            <a:pPr marL="457200" lvl="0" indent="-292100">
              <a:lnSpc>
                <a:spcPct val="115000"/>
              </a:lnSpc>
              <a:buClr>
                <a:schemeClr val="dk1"/>
              </a:buClr>
              <a:buSzPts val="1000"/>
              <a:buFont typeface="Economica"/>
              <a:buAutoNum type="arabicPeriod"/>
            </a:pPr>
            <a:r>
              <a:rPr lang="en-US" sz="1000" dirty="0">
                <a:solidFill>
                  <a:schemeClr val="dk1"/>
                </a:solidFill>
                <a:latin typeface="Economica"/>
                <a:ea typeface="Economica"/>
                <a:cs typeface="Economica"/>
                <a:sym typeface="Economica"/>
              </a:rPr>
              <a:t>Wide range of monitoring tools including Nagios</a:t>
            </a:r>
          </a:p>
          <a:p>
            <a:pPr marL="457200" lvl="0" indent="-292100">
              <a:lnSpc>
                <a:spcPct val="115000"/>
              </a:lnSpc>
              <a:buClr>
                <a:schemeClr val="dk1"/>
              </a:buClr>
              <a:buSzPts val="1000"/>
              <a:buFont typeface="Economica"/>
              <a:buAutoNum type="arabicPeriod"/>
            </a:pPr>
            <a:r>
              <a:rPr lang="en-US" sz="1000" dirty="0">
                <a:solidFill>
                  <a:schemeClr val="dk1"/>
                </a:solidFill>
                <a:latin typeface="Economica"/>
                <a:ea typeface="Economica"/>
                <a:cs typeface="Economica"/>
                <a:sym typeface="Economica"/>
              </a:rPr>
              <a:t>AWS Alarms</a:t>
            </a:r>
          </a:p>
          <a:p>
            <a:pPr marL="457200" lvl="0" indent="-292100">
              <a:lnSpc>
                <a:spcPct val="115000"/>
              </a:lnSpc>
              <a:buClr>
                <a:schemeClr val="dk1"/>
              </a:buClr>
              <a:buSzPts val="1000"/>
              <a:buFont typeface="Economica"/>
              <a:buAutoNum type="arabicPeriod"/>
            </a:pPr>
            <a:r>
              <a:rPr lang="en-US" sz="1000" dirty="0">
                <a:solidFill>
                  <a:schemeClr val="dk1"/>
                </a:solidFill>
                <a:latin typeface="Economica"/>
                <a:ea typeface="Economica"/>
                <a:cs typeface="Economica"/>
                <a:sym typeface="Economica"/>
              </a:rPr>
              <a:t>Nightly AMI Backup</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409</Words>
  <Application>Microsoft Office PowerPoint</Application>
  <PresentationFormat>On-screen Show (16:9)</PresentationFormat>
  <Paragraphs>47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Economica</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Kenny Kwek</cp:lastModifiedBy>
  <cp:revision>2</cp:revision>
  <dcterms:modified xsi:type="dcterms:W3CDTF">2019-03-30T15:27:50Z</dcterms:modified>
</cp:coreProperties>
</file>