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Planilha_do_Microsoft_Excel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Planilha_do_Microsoft_Excel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Planilha_do_Microsoft_Excel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Planilha_do_Microsoft_Excel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est&#225;rio3\Gr&#225;ficos_analise%20de%20dad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est&#225;rio3\Gr&#225;ficos_analise%20de%20dad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Reciclagem</a:t>
            </a:r>
            <a:r>
              <a:rPr lang="pt-BR" baseline="0"/>
              <a:t> por Escolaridade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'Grafico de barras'!$B$2</c:f>
              <c:strCache>
                <c:ptCount val="1"/>
                <c:pt idx="0">
                  <c:v>Sim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'Grafico de barras'!$A$3:$A$5</c:f>
              <c:strCache>
                <c:ptCount val="3"/>
                <c:pt idx="0">
                  <c:v>FUNDAMENTAL</c:v>
                </c:pt>
                <c:pt idx="1">
                  <c:v>MÉDIO</c:v>
                </c:pt>
                <c:pt idx="2">
                  <c:v>SUPERIOR</c:v>
                </c:pt>
              </c:strCache>
            </c:strRef>
          </c:cat>
          <c:val>
            <c:numRef>
              <c:f>'Grafico de barras'!$B$3:$B$5</c:f>
              <c:numCache>
                <c:formatCode>0%</c:formatCode>
                <c:ptCount val="3"/>
                <c:pt idx="0">
                  <c:v>0.6</c:v>
                </c:pt>
                <c:pt idx="1">
                  <c:v>0.69</c:v>
                </c:pt>
                <c:pt idx="2">
                  <c:v>0.75</c:v>
                </c:pt>
              </c:numCache>
            </c:numRef>
          </c:val>
        </c:ser>
        <c:ser>
          <c:idx val="1"/>
          <c:order val="1"/>
          <c:tx>
            <c:strRef>
              <c:f>'Grafico de barras'!$C$2</c:f>
              <c:strCache>
                <c:ptCount val="1"/>
                <c:pt idx="0">
                  <c:v>Não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'Grafico de barras'!$A$3:$A$5</c:f>
              <c:strCache>
                <c:ptCount val="3"/>
                <c:pt idx="0">
                  <c:v>FUNDAMENTAL</c:v>
                </c:pt>
                <c:pt idx="1">
                  <c:v>MÉDIO</c:v>
                </c:pt>
                <c:pt idx="2">
                  <c:v>SUPERIOR</c:v>
                </c:pt>
              </c:strCache>
            </c:strRef>
          </c:cat>
          <c:val>
            <c:numRef>
              <c:f>'Grafico de barras'!$C$3:$C$5</c:f>
              <c:numCache>
                <c:formatCode>0%</c:formatCode>
                <c:ptCount val="3"/>
                <c:pt idx="0">
                  <c:v>0.4</c:v>
                </c:pt>
                <c:pt idx="1">
                  <c:v>0.31</c:v>
                </c:pt>
                <c:pt idx="2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554298448"/>
        <c:axId val="554298056"/>
      </c:barChart>
      <c:catAx>
        <c:axId val="5542984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54298056"/>
        <c:crosses val="autoZero"/>
        <c:auto val="1"/>
        <c:lblAlgn val="ctr"/>
        <c:lblOffset val="100"/>
        <c:noMultiLvlLbl val="0"/>
      </c:catAx>
      <c:valAx>
        <c:axId val="55429805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5429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rgbClr val="000000">
        <a:alpha val="54000"/>
      </a:srgb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sz="1600">
                <a:solidFill>
                  <a:schemeClr val="tx1"/>
                </a:solidFill>
              </a:rPr>
              <a:t>Reciclagem</a:t>
            </a:r>
            <a:r>
              <a:rPr lang="pt-BR" sz="1600" baseline="0">
                <a:solidFill>
                  <a:schemeClr val="tx1"/>
                </a:solidFill>
              </a:rPr>
              <a:t> por Escolaridade</a:t>
            </a:r>
            <a:endParaRPr lang="pt-BR" sz="160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Sim</c:v>
                </c:pt>
              </c:strCache>
            </c:strRef>
          </c:tx>
          <c:spPr>
            <a:noFill/>
            <a:ln w="22225" cap="flat" cmpd="sng" algn="ctr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>
              <a:glow rad="101600">
                <a:schemeClr val="tx1">
                  <a:lumMod val="50000"/>
                  <a:lumOff val="50000"/>
                  <a:alpha val="40000"/>
                </a:schemeClr>
              </a:glow>
              <a:outerShdw blurRad="50800" dist="50800" dir="5400000" algn="ctr" rotWithShape="0">
                <a:schemeClr val="tx1">
                  <a:lumMod val="65000"/>
                  <a:lumOff val="35000"/>
                </a:schemeClr>
              </a:outerShdw>
            </a:effectLst>
          </c:spPr>
          <c:invertIfNegative val="0"/>
          <c:cat>
            <c:strRef>
              <c:f>Plan1!$A$3:$A$5</c:f>
              <c:strCache>
                <c:ptCount val="3"/>
                <c:pt idx="0">
                  <c:v>FUNDAMENTAL</c:v>
                </c:pt>
                <c:pt idx="1">
                  <c:v>MÉDIO</c:v>
                </c:pt>
                <c:pt idx="2">
                  <c:v>SUPERIOR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0.6</c:v>
                </c:pt>
                <c:pt idx="1">
                  <c:v>0.69</c:v>
                </c:pt>
                <c:pt idx="2">
                  <c:v>0.75</c:v>
                </c:pt>
              </c:numCache>
            </c:numRef>
          </c:val>
        </c:ser>
        <c:ser>
          <c:idx val="1"/>
          <c:order val="1"/>
          <c:tx>
            <c:strRef>
              <c:f>Plan1!$C$2</c:f>
              <c:strCache>
                <c:ptCount val="1"/>
                <c:pt idx="0">
                  <c:v>Não</c:v>
                </c:pt>
              </c:strCache>
            </c:strRef>
          </c:tx>
          <c:spPr>
            <a:noFill/>
            <a:ln w="22225" cap="flat" cmpd="sng" algn="ctr">
              <a:solidFill>
                <a:srgbClr val="FF0000"/>
              </a:solidFill>
              <a:miter lim="800000"/>
            </a:ln>
            <a:effectLst>
              <a:glow rad="101600">
                <a:srgbClr val="FF0000">
                  <a:alpha val="40000"/>
                </a:srgbClr>
              </a:glow>
            </a:effectLst>
          </c:spPr>
          <c:invertIfNegative val="0"/>
          <c:cat>
            <c:strRef>
              <c:f>Plan1!$A$3:$A$5</c:f>
              <c:strCache>
                <c:ptCount val="3"/>
                <c:pt idx="0">
                  <c:v>FUNDAMENTAL</c:v>
                </c:pt>
                <c:pt idx="1">
                  <c:v>MÉDIO</c:v>
                </c:pt>
                <c:pt idx="2">
                  <c:v>SUPERIOR</c:v>
                </c:pt>
              </c:strCache>
            </c:strRef>
          </c:cat>
          <c:val>
            <c:numRef>
              <c:f>Plan1!$C$3:$C$5</c:f>
              <c:numCache>
                <c:formatCode>0%</c:formatCode>
                <c:ptCount val="3"/>
                <c:pt idx="0">
                  <c:v>0.32</c:v>
                </c:pt>
                <c:pt idx="1">
                  <c:v>0.4</c:v>
                </c:pt>
                <c:pt idx="2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583732992"/>
        <c:axId val="540980776"/>
      </c:barChart>
      <c:catAx>
        <c:axId val="5837329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40980776"/>
        <c:crosses val="autoZero"/>
        <c:auto val="1"/>
        <c:lblAlgn val="ctr"/>
        <c:lblOffset val="100"/>
        <c:noMultiLvlLbl val="0"/>
      </c:catAx>
      <c:valAx>
        <c:axId val="5409807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8373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>
                <a:solidFill>
                  <a:schemeClr val="tx1"/>
                </a:solidFill>
              </a:rPr>
              <a:t>Reciclagem</a:t>
            </a:r>
            <a:r>
              <a:rPr lang="pt-BR" baseline="0">
                <a:solidFill>
                  <a:schemeClr val="tx1"/>
                </a:solidFill>
              </a:rPr>
              <a:t> por Escolaridade</a:t>
            </a:r>
            <a:endParaRPr lang="pt-BR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Sim</c:v>
                </c:pt>
              </c:strCache>
            </c:strRef>
          </c:tx>
          <c:spPr>
            <a:noFill/>
            <a:ln w="22225" cap="flat" cmpd="sng" algn="ctr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  <a:effectLst>
              <a:glow rad="101600">
                <a:schemeClr val="tx1">
                  <a:lumMod val="50000"/>
                  <a:lumOff val="50000"/>
                  <a:alpha val="40000"/>
                </a:schemeClr>
              </a:glow>
              <a:outerShdw blurRad="50800" dist="50800" dir="5400000" algn="ctr" rotWithShape="0">
                <a:schemeClr val="tx1">
                  <a:lumMod val="65000"/>
                  <a:lumOff val="35000"/>
                </a:schemeClr>
              </a:outerShdw>
            </a:effectLst>
          </c:spPr>
          <c:invertIfNegative val="0"/>
          <c:cat>
            <c:strRef>
              <c:f>Plan1!$A$3:$A$5</c:f>
              <c:strCache>
                <c:ptCount val="3"/>
                <c:pt idx="0">
                  <c:v>FUNDAMENTAL</c:v>
                </c:pt>
                <c:pt idx="1">
                  <c:v>MÉDIO</c:v>
                </c:pt>
                <c:pt idx="2">
                  <c:v>SUPERIOR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0.6</c:v>
                </c:pt>
                <c:pt idx="1">
                  <c:v>0.69</c:v>
                </c:pt>
                <c:pt idx="2">
                  <c:v>0.75</c:v>
                </c:pt>
              </c:numCache>
            </c:numRef>
          </c:val>
        </c:ser>
        <c:ser>
          <c:idx val="1"/>
          <c:order val="1"/>
          <c:tx>
            <c:strRef>
              <c:f>Plan1!$C$2</c:f>
              <c:strCache>
                <c:ptCount val="1"/>
                <c:pt idx="0">
                  <c:v>Não</c:v>
                </c:pt>
              </c:strCache>
            </c:strRef>
          </c:tx>
          <c:spPr>
            <a:noFill/>
            <a:ln w="22225" cap="flat" cmpd="sng" algn="ctr">
              <a:solidFill>
                <a:srgbClr val="FF0000"/>
              </a:solidFill>
              <a:miter lim="800000"/>
            </a:ln>
            <a:effectLst>
              <a:glow rad="101600">
                <a:srgbClr val="FF0000">
                  <a:alpha val="40000"/>
                </a:srgbClr>
              </a:glow>
            </a:effectLst>
          </c:spPr>
          <c:invertIfNegative val="0"/>
          <c:cat>
            <c:strRef>
              <c:f>Plan1!$A$3:$A$5</c:f>
              <c:strCache>
                <c:ptCount val="3"/>
                <c:pt idx="0">
                  <c:v>FUNDAMENTAL</c:v>
                </c:pt>
                <c:pt idx="1">
                  <c:v>MÉDIO</c:v>
                </c:pt>
                <c:pt idx="2">
                  <c:v>SUPERIOR</c:v>
                </c:pt>
              </c:strCache>
            </c:strRef>
          </c:cat>
          <c:val>
            <c:numRef>
              <c:f>Plan1!$C$3:$C$5</c:f>
              <c:numCache>
                <c:formatCode>0%</c:formatCode>
                <c:ptCount val="3"/>
                <c:pt idx="0">
                  <c:v>0.4</c:v>
                </c:pt>
                <c:pt idx="1">
                  <c:v>0.31</c:v>
                </c:pt>
                <c:pt idx="2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axId val="500958584"/>
        <c:axId val="500958976"/>
      </c:barChart>
      <c:catAx>
        <c:axId val="5009585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0958976"/>
        <c:crosses val="autoZero"/>
        <c:auto val="1"/>
        <c:lblAlgn val="ctr"/>
        <c:lblOffset val="100"/>
        <c:noMultiLvlLbl val="0"/>
      </c:catAx>
      <c:valAx>
        <c:axId val="5009589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0958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Reciclagem por Escolaridade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Sim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Plan1!$A$3:$A$5</c:f>
              <c:strCache>
                <c:ptCount val="3"/>
                <c:pt idx="0">
                  <c:v>FUNDAMENTAL</c:v>
                </c:pt>
                <c:pt idx="1">
                  <c:v>MÉDIO</c:v>
                </c:pt>
                <c:pt idx="2">
                  <c:v>SUPERIOR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0.6</c:v>
                </c:pt>
                <c:pt idx="1">
                  <c:v>0.69</c:v>
                </c:pt>
                <c:pt idx="2">
                  <c:v>0.75</c:v>
                </c:pt>
              </c:numCache>
            </c:numRef>
          </c:val>
        </c:ser>
        <c:ser>
          <c:idx val="1"/>
          <c:order val="1"/>
          <c:tx>
            <c:strRef>
              <c:f>Plan1!$C$2</c:f>
              <c:strCache>
                <c:ptCount val="1"/>
                <c:pt idx="0">
                  <c:v>Não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Plan1!$A$3:$A$5</c:f>
              <c:strCache>
                <c:ptCount val="3"/>
                <c:pt idx="0">
                  <c:v>FUNDAMENTAL</c:v>
                </c:pt>
                <c:pt idx="1">
                  <c:v>MÉDIO</c:v>
                </c:pt>
                <c:pt idx="2">
                  <c:v>SUPERIOR</c:v>
                </c:pt>
              </c:strCache>
            </c:strRef>
          </c:cat>
          <c:val>
            <c:numRef>
              <c:f>Plan1!$C$3:$C$5</c:f>
              <c:numCache>
                <c:formatCode>0%</c:formatCode>
                <c:ptCount val="3"/>
                <c:pt idx="0">
                  <c:v>0.4</c:v>
                </c:pt>
                <c:pt idx="1">
                  <c:v>0.31</c:v>
                </c:pt>
                <c:pt idx="2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543660312"/>
        <c:axId val="543660704"/>
      </c:barChart>
      <c:catAx>
        <c:axId val="5436603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43660704"/>
        <c:crosses val="autoZero"/>
        <c:auto val="1"/>
        <c:lblAlgn val="ctr"/>
        <c:lblOffset val="100"/>
        <c:noMultiLvlLbl val="0"/>
      </c:catAx>
      <c:valAx>
        <c:axId val="5436607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43660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'Gráfico segmentado'!$B$1</c:f>
              <c:strCache>
                <c:ptCount val="1"/>
                <c:pt idx="0">
                  <c:v>Faturamento Anual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'Gráfico segmentado'!$A$2:$A$12</c:f>
              <c:numCache>
                <c:formatCode>General</c:formatCod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numCache>
            </c:numRef>
          </c:cat>
          <c:val>
            <c:numRef>
              <c:f>'Gráfico segmentado'!$B$2:$B$12</c:f>
              <c:numCache>
                <c:formatCode>#,##0</c:formatCode>
                <c:ptCount val="11"/>
                <c:pt idx="0">
                  <c:v>3222</c:v>
                </c:pt>
                <c:pt idx="1">
                  <c:v>3861</c:v>
                </c:pt>
                <c:pt idx="2">
                  <c:v>4316</c:v>
                </c:pt>
                <c:pt idx="3">
                  <c:v>4953</c:v>
                </c:pt>
                <c:pt idx="4">
                  <c:v>5785</c:v>
                </c:pt>
                <c:pt idx="5">
                  <c:v>5305</c:v>
                </c:pt>
                <c:pt idx="6">
                  <c:v>5702</c:v>
                </c:pt>
                <c:pt idx="7">
                  <c:v>6555</c:v>
                </c:pt>
                <c:pt idx="8">
                  <c:v>6645</c:v>
                </c:pt>
                <c:pt idx="9">
                  <c:v>6711</c:v>
                </c:pt>
                <c:pt idx="10">
                  <c:v>6843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3236928"/>
        <c:axId val="499739848"/>
      </c:lineChart>
      <c:catAx>
        <c:axId val="59323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99739848"/>
        <c:crosses val="autoZero"/>
        <c:auto val="1"/>
        <c:lblAlgn val="ctr"/>
        <c:lblOffset val="100"/>
        <c:noMultiLvlLbl val="0"/>
      </c:catAx>
      <c:valAx>
        <c:axId val="499739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93236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2000"/>
              <a:t>Faturamento Mensal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'Gráfico de Setores'!$A$2:$A$4</c:f>
              <c:strCache>
                <c:ptCount val="3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</c:strCache>
            </c:strRef>
          </c:cat>
          <c:val>
            <c:numRef>
              <c:f>'Gráfico de Setores'!$B$2:$B$4</c:f>
              <c:numCache>
                <c:formatCode>General</c:formatCode>
                <c:ptCount val="3"/>
                <c:pt idx="0">
                  <c:v>0.5</c:v>
                </c:pt>
                <c:pt idx="1">
                  <c:v>0.8</c:v>
                </c:pt>
                <c:pt idx="2">
                  <c:v>0.7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cat>
            <c:strRef>
              <c:f>'Gráfico de Setores'!$A$2:$A$4</c:f>
              <c:strCache>
                <c:ptCount val="3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</c:strCache>
            </c:strRef>
          </c:cat>
          <c:val>
            <c:numRef>
              <c:f>'Gráfico de Setores'!$C$2:$C$4</c:f>
              <c:numCache>
                <c:formatCode>0%</c:formatCode>
                <c:ptCount val="3"/>
                <c:pt idx="0">
                  <c:v>0.25</c:v>
                </c:pt>
                <c:pt idx="1">
                  <c:v>0.4</c:v>
                </c:pt>
                <c:pt idx="2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6010946074922454E-2"/>
          <c:y val="0.93833826841591528"/>
          <c:w val="0.4307053805774278"/>
          <c:h val="4.0849373632012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>
        <a:lumMod val="75000"/>
        <a:lumOff val="25000"/>
        <a:alpha val="52000"/>
      </a:schemeClr>
    </a:solidFill>
    <a:ln>
      <a:solidFill>
        <a:schemeClr val="tx1">
          <a:lumMod val="95000"/>
          <a:lumOff val="5000"/>
        </a:schemeClr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2400"/>
              <a:t>Venda de gasolina por carro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HISTOGRAMA!$A$3</c:f>
              <c:strCache>
                <c:ptCount val="1"/>
                <c:pt idx="0">
                  <c:v> 5├── 10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HISTOGRAMA!$B$2</c:f>
              <c:strCache>
                <c:ptCount val="1"/>
                <c:pt idx="0">
                  <c:v>Frequência
(fi)</c:v>
                </c:pt>
              </c:strCache>
            </c:strRef>
          </c:cat>
          <c:val>
            <c:numRef>
              <c:f>HISTOGRAMA!$B$3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</c:ser>
        <c:ser>
          <c:idx val="1"/>
          <c:order val="1"/>
          <c:tx>
            <c:strRef>
              <c:f>HISTOGRAMA!$A$4</c:f>
              <c:strCache>
                <c:ptCount val="1"/>
                <c:pt idx="0">
                  <c:v>10├── 15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HISTOGRAMA!$B$2</c:f>
              <c:strCache>
                <c:ptCount val="1"/>
                <c:pt idx="0">
                  <c:v>Frequência
(fi)</c:v>
                </c:pt>
              </c:strCache>
            </c:strRef>
          </c:cat>
          <c:val>
            <c:numRef>
              <c:f>HISTOGRAMA!$B$4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2"/>
          <c:order val="2"/>
          <c:tx>
            <c:strRef>
              <c:f>HISTOGRAMA!$A$5</c:f>
              <c:strCache>
                <c:ptCount val="1"/>
                <c:pt idx="0">
                  <c:v>15├── 20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HISTOGRAMA!$B$2</c:f>
              <c:strCache>
                <c:ptCount val="1"/>
                <c:pt idx="0">
                  <c:v>Frequência
(fi)</c:v>
                </c:pt>
              </c:strCache>
            </c:strRef>
          </c:cat>
          <c:val>
            <c:numRef>
              <c:f>HISTOGRAMA!$B$5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ser>
          <c:idx val="3"/>
          <c:order val="3"/>
          <c:tx>
            <c:strRef>
              <c:f>HISTOGRAMA!$A$6</c:f>
              <c:strCache>
                <c:ptCount val="1"/>
                <c:pt idx="0">
                  <c:v>20├── 25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HISTOGRAMA!$B$2</c:f>
              <c:strCache>
                <c:ptCount val="1"/>
                <c:pt idx="0">
                  <c:v>Frequência
(fi)</c:v>
                </c:pt>
              </c:strCache>
            </c:strRef>
          </c:cat>
          <c:val>
            <c:numRef>
              <c:f>HISTOGRAMA!$B$6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</c:ser>
        <c:ser>
          <c:idx val="4"/>
          <c:order val="4"/>
          <c:tx>
            <c:strRef>
              <c:f>HISTOGRAMA!$A$7</c:f>
              <c:strCache>
                <c:ptCount val="1"/>
                <c:pt idx="0">
                  <c:v>25├── 30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HISTOGRAMA!$B$2</c:f>
              <c:strCache>
                <c:ptCount val="1"/>
                <c:pt idx="0">
                  <c:v>Frequência
(fi)</c:v>
                </c:pt>
              </c:strCache>
            </c:strRef>
          </c:cat>
          <c:val>
            <c:numRef>
              <c:f>HISTOGRAMA!$B$7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00702088"/>
        <c:axId val="500700520"/>
      </c:barChart>
      <c:catAx>
        <c:axId val="500702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0700520"/>
        <c:crosses val="autoZero"/>
        <c:auto val="1"/>
        <c:lblAlgn val="ctr"/>
        <c:lblOffset val="100"/>
        <c:noMultiLvlLbl val="0"/>
      </c:catAx>
      <c:valAx>
        <c:axId val="500700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0702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solidFill>
                  <a:schemeClr val="bg1"/>
                </a:solidFill>
              </a:rPr>
              <a:t>Análise de dados</a:t>
            </a:r>
            <a:endParaRPr lang="pt-BR" sz="54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Noções de estatística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8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48336" y="450888"/>
            <a:ext cx="9905998" cy="100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/>
                </a:solidFill>
              </a:rPr>
              <a:t>Gráfico de segmentos:</a:t>
            </a:r>
            <a:endParaRPr lang="pt-BR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289313"/>
              </p:ext>
            </p:extLst>
          </p:nvPr>
        </p:nvGraphicFramePr>
        <p:xfrm>
          <a:off x="848336" y="1457730"/>
          <a:ext cx="7571815" cy="4719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86687"/>
              </p:ext>
            </p:extLst>
          </p:nvPr>
        </p:nvGraphicFramePr>
        <p:xfrm>
          <a:off x="8538138" y="972443"/>
          <a:ext cx="2906610" cy="5204772"/>
        </p:xfrm>
        <a:graphic>
          <a:graphicData uri="http://schemas.openxmlformats.org/drawingml/2006/table">
            <a:tbl>
              <a:tblPr/>
              <a:tblGrid>
                <a:gridCol w="905956"/>
                <a:gridCol w="2000654"/>
              </a:tblGrid>
              <a:tr h="43373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Faturamento Anual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8000"/>
                      </a:scheme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3.222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3.861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4.316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5.702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6.645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6.711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  <a:tr h="433731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6.843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>
                        <a:alpha val="38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98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23544"/>
              </p:ext>
            </p:extLst>
          </p:nvPr>
        </p:nvGraphicFramePr>
        <p:xfrm>
          <a:off x="7627676" y="2500560"/>
          <a:ext cx="4446494" cy="1568435"/>
        </p:xfrm>
        <a:graphic>
          <a:graphicData uri="http://schemas.openxmlformats.org/drawingml/2006/table">
            <a:tbl>
              <a:tblPr/>
              <a:tblGrid>
                <a:gridCol w="699777"/>
                <a:gridCol w="1297502"/>
                <a:gridCol w="1137135"/>
                <a:gridCol w="1312080"/>
              </a:tblGrid>
              <a:tr h="66423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Mês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Faturamento</a:t>
                      </a:r>
                      <a:b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(Milhão de reais)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Porcentagem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Ângulo central de</a:t>
                      </a:r>
                      <a:b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cada setor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</a:tr>
              <a:tr h="22710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Janeiro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</a:tr>
              <a:tr h="14771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Fevereiro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</a:tr>
              <a:tr h="22710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Março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</a:tr>
              <a:tr h="227104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>
                        <a:alpha val="44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086837"/>
              </p:ext>
            </p:extLst>
          </p:nvPr>
        </p:nvGraphicFramePr>
        <p:xfrm>
          <a:off x="848336" y="1215258"/>
          <a:ext cx="6705600" cy="4881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>
          <a:xfrm>
            <a:off x="848336" y="450888"/>
            <a:ext cx="9905998" cy="100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/>
                </a:solidFill>
              </a:rPr>
              <a:t>Gráfico de setores: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4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"/>
          <a:stretch/>
        </p:blipFill>
        <p:spPr>
          <a:xfrm>
            <a:off x="1312608" y="0"/>
            <a:ext cx="9900694" cy="6843345"/>
          </a:xfrm>
        </p:spPr>
      </p:pic>
    </p:spTree>
    <p:extLst>
      <p:ext uri="{BB962C8B-B14F-4D97-AF65-F5344CB8AC3E}">
        <p14:creationId xmlns:p14="http://schemas.microsoft.com/office/powerpoint/2010/main" val="166851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48336" y="450888"/>
            <a:ext cx="9905998" cy="100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/>
                </a:solidFill>
              </a:rPr>
              <a:t>HISTOGRAMA:</a:t>
            </a:r>
            <a:endParaRPr lang="pt-BR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10676"/>
              </p:ext>
            </p:extLst>
          </p:nvPr>
        </p:nvGraphicFramePr>
        <p:xfrm>
          <a:off x="9697392" y="1755061"/>
          <a:ext cx="2113884" cy="3053094"/>
        </p:xfrm>
        <a:graphic>
          <a:graphicData uri="http://schemas.openxmlformats.org/drawingml/2006/table">
            <a:tbl>
              <a:tblPr/>
              <a:tblGrid>
                <a:gridCol w="1165745"/>
                <a:gridCol w="948139"/>
              </a:tblGrid>
              <a:tr h="3318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Venda de gasolina por carro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300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 de </a:t>
                      </a:r>
                      <a:b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gasolina (litro)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9D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Frequência</a:t>
                      </a:r>
                      <a:b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</a:t>
                      </a:r>
                      <a:r>
                        <a:rPr lang="pt-BR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9D27"/>
                    </a:solidFill>
                  </a:tcPr>
                </a:tc>
              </a:tr>
              <a:tr h="3318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 5├── 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18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10├── 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18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15├── 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18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20├── 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18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25├── 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1858">
                <a:tc>
                  <a:txBody>
                    <a:bodyPr/>
                    <a:lstStyle/>
                    <a:p>
                      <a:pPr algn="r" fontAlgn="b"/>
                      <a:r>
                        <a:rPr lang="pt-BR" sz="105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 panose="020B0604030504040204" pitchFamily="34" charset="0"/>
                        </a:rPr>
                        <a:t>Total: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425486"/>
              </p:ext>
            </p:extLst>
          </p:nvPr>
        </p:nvGraphicFramePr>
        <p:xfrm>
          <a:off x="951575" y="1283110"/>
          <a:ext cx="8457897" cy="4689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949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Estatística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1638364"/>
            <a:ext cx="9268679" cy="43492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bg1"/>
                </a:solidFill>
              </a:rPr>
              <a:t>É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</a:rPr>
              <a:t>o conjunto de técnicas que permite, de forma sistemática, coletar, </a:t>
            </a:r>
            <a:r>
              <a:rPr lang="pt-BR" sz="2800" dirty="0" smtClean="0">
                <a:solidFill>
                  <a:schemeClr val="bg1"/>
                </a:solidFill>
              </a:rPr>
              <a:t> organizar,   descrever,       </a:t>
            </a:r>
            <a:r>
              <a:rPr lang="pt-BR" sz="2800" dirty="0">
                <a:solidFill>
                  <a:schemeClr val="bg1"/>
                </a:solidFill>
              </a:rPr>
              <a:t>analisar e interpretar dados </a:t>
            </a:r>
            <a:r>
              <a:rPr lang="pt-BR" sz="2800" dirty="0" smtClean="0">
                <a:solidFill>
                  <a:schemeClr val="bg1"/>
                </a:solidFill>
              </a:rPr>
              <a:t>  oriundos   de           estudos </a:t>
            </a:r>
            <a:r>
              <a:rPr lang="pt-BR" sz="2800" dirty="0">
                <a:solidFill>
                  <a:schemeClr val="bg1"/>
                </a:solidFill>
              </a:rPr>
              <a:t>ou experimentos, </a:t>
            </a:r>
            <a:r>
              <a:rPr lang="pt-BR" sz="2800" dirty="0" smtClean="0">
                <a:solidFill>
                  <a:schemeClr val="bg1"/>
                </a:solidFill>
              </a:rPr>
              <a:t>realizados      em                      qualquer </a:t>
            </a:r>
            <a:r>
              <a:rPr lang="pt-BR" sz="2800" dirty="0">
                <a:solidFill>
                  <a:schemeClr val="bg1"/>
                </a:solidFill>
              </a:rPr>
              <a:t>área do conhecimento.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489" y="1732148"/>
            <a:ext cx="7280357" cy="512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população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686783"/>
            <a:ext cx="9905999" cy="974359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>
                <a:solidFill>
                  <a:schemeClr val="bg1"/>
                </a:solidFill>
              </a:rPr>
              <a:t>É o conjunto de todos os elementos ou resultados sob investigação em uma pesquisa.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41413" y="390097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</a:rPr>
              <a:t>amostra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41412" y="5191975"/>
            <a:ext cx="9905999" cy="974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 smtClean="0">
                <a:solidFill>
                  <a:schemeClr val="bg1"/>
                </a:solidFill>
              </a:rPr>
              <a:t>É um subconjunto finito formado por elementos extraídos da população.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000" y="1656057"/>
            <a:ext cx="60769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4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6243" y="338625"/>
            <a:ext cx="9905999" cy="617940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200" b="1" dirty="0" smtClean="0">
                <a:solidFill>
                  <a:schemeClr val="bg1"/>
                </a:solidFill>
              </a:rPr>
              <a:t>Variável: </a:t>
            </a:r>
            <a:r>
              <a:rPr lang="pt-BR" sz="3200" i="1" dirty="0" smtClean="0">
                <a:solidFill>
                  <a:schemeClr val="bg1"/>
                </a:solidFill>
              </a:rPr>
              <a:t>característica ou um atributo estudado nos elementos da população;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b="1" dirty="0" smtClean="0">
                <a:solidFill>
                  <a:schemeClr val="bg1"/>
                </a:solidFill>
              </a:rPr>
              <a:t>Qualitativa:</a:t>
            </a:r>
            <a:r>
              <a:rPr lang="pt-BR" sz="2800" i="1" dirty="0" smtClean="0">
                <a:solidFill>
                  <a:schemeClr val="bg1"/>
                </a:solidFill>
              </a:rPr>
              <a:t> atributos que indicam a qualidade dos elementos pesquisados;</a:t>
            </a:r>
            <a:endParaRPr lang="pt-BR" sz="2800" b="1" i="1" dirty="0" smtClean="0">
              <a:solidFill>
                <a:schemeClr val="bg1"/>
              </a:solidFill>
            </a:endParaRPr>
          </a:p>
          <a:p>
            <a:pPr lvl="2"/>
            <a:r>
              <a:rPr lang="pt-BR" sz="2400" b="1" dirty="0" smtClean="0">
                <a:solidFill>
                  <a:schemeClr val="bg1"/>
                </a:solidFill>
              </a:rPr>
              <a:t>Ordinal: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</a:rPr>
              <a:t>Quando os seus valores podem ser ordenados;</a:t>
            </a:r>
          </a:p>
          <a:p>
            <a:pPr lvl="2"/>
            <a:r>
              <a:rPr lang="pt-BR" sz="2400" b="1" dirty="0" smtClean="0">
                <a:solidFill>
                  <a:schemeClr val="bg1"/>
                </a:solidFill>
              </a:rPr>
              <a:t>Nominal: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</a:rPr>
              <a:t>Quando não puder ser ordenado.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b="1" dirty="0" smtClean="0">
                <a:solidFill>
                  <a:schemeClr val="bg1"/>
                </a:solidFill>
              </a:rPr>
              <a:t>Quantitativa: </a:t>
            </a:r>
            <a:r>
              <a:rPr lang="pt-BR" sz="2800" i="1" dirty="0" smtClean="0">
                <a:solidFill>
                  <a:schemeClr val="bg1"/>
                </a:solidFill>
              </a:rPr>
              <a:t>atributos com valores expressos por números;</a:t>
            </a:r>
          </a:p>
          <a:p>
            <a:pPr lvl="2"/>
            <a:r>
              <a:rPr lang="pt-BR" sz="2400" b="1" dirty="0" smtClean="0">
                <a:solidFill>
                  <a:schemeClr val="bg1"/>
                </a:solidFill>
              </a:rPr>
              <a:t>Discreta: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</a:rPr>
              <a:t>números inteiros;</a:t>
            </a:r>
          </a:p>
          <a:p>
            <a:pPr lvl="2"/>
            <a:r>
              <a:rPr lang="pt-BR" sz="2400" b="1" dirty="0" smtClean="0">
                <a:solidFill>
                  <a:schemeClr val="bg1"/>
                </a:solidFill>
              </a:rPr>
              <a:t>Continua: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i="1" dirty="0" smtClean="0">
                <a:solidFill>
                  <a:schemeClr val="bg1"/>
                </a:solidFill>
              </a:rPr>
              <a:t>números reais;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200" b="1" dirty="0" smtClean="0">
                <a:solidFill>
                  <a:schemeClr val="bg1"/>
                </a:solidFill>
              </a:rPr>
              <a:t>Rol:</a:t>
            </a:r>
            <a:r>
              <a:rPr lang="pt-BR" sz="3200" dirty="0" smtClean="0">
                <a:solidFill>
                  <a:schemeClr val="bg1"/>
                </a:solidFill>
              </a:rPr>
              <a:t> </a:t>
            </a:r>
            <a:r>
              <a:rPr lang="pt-BR" sz="3200" i="1" dirty="0">
                <a:solidFill>
                  <a:schemeClr val="bg1"/>
                </a:solidFill>
              </a:rPr>
              <a:t>organização dos dados por ordem de valor</a:t>
            </a:r>
            <a:r>
              <a:rPr lang="pt-BR" sz="3200" i="1" dirty="0" smtClean="0">
                <a:solidFill>
                  <a:schemeClr val="bg1"/>
                </a:solidFill>
              </a:rPr>
              <a:t>, </a:t>
            </a:r>
            <a:r>
              <a:rPr lang="pt-BR" sz="3200" i="1" dirty="0">
                <a:solidFill>
                  <a:schemeClr val="bg1"/>
                </a:solidFill>
              </a:rPr>
              <a:t>crescente ou </a:t>
            </a:r>
            <a:r>
              <a:rPr lang="pt-BR" sz="3200" i="1" dirty="0" smtClean="0">
                <a:solidFill>
                  <a:schemeClr val="bg1"/>
                </a:solidFill>
              </a:rPr>
              <a:t>decrescente;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6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703382"/>
            <a:ext cx="9905999" cy="5556739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bg1"/>
                </a:solidFill>
              </a:rPr>
              <a:t>Frequência:</a:t>
            </a:r>
            <a:endParaRPr lang="pt-BR" i="1" dirty="0">
              <a:solidFill>
                <a:schemeClr val="bg1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bg1"/>
                </a:solidFill>
              </a:rPr>
              <a:t>Absoluta (</a:t>
            </a:r>
            <a:r>
              <a:rPr lang="pt-BR" sz="2400" b="1" dirty="0" err="1">
                <a:solidFill>
                  <a:schemeClr val="bg1"/>
                </a:solidFill>
              </a:rPr>
              <a:t>f</a:t>
            </a:r>
            <a:r>
              <a:rPr lang="pt-BR" sz="2400" b="1" baseline="-25000" dirty="0" err="1">
                <a:solidFill>
                  <a:schemeClr val="bg1"/>
                </a:solidFill>
              </a:rPr>
              <a:t>i</a:t>
            </a:r>
            <a:r>
              <a:rPr lang="pt-BR" sz="2400" b="1" dirty="0">
                <a:solidFill>
                  <a:schemeClr val="bg1"/>
                </a:solidFill>
              </a:rPr>
              <a:t>): </a:t>
            </a:r>
            <a:r>
              <a:rPr lang="pt-BR" sz="2400" dirty="0">
                <a:solidFill>
                  <a:schemeClr val="bg1"/>
                </a:solidFill>
              </a:rPr>
              <a:t>quantidade de vezes que cada valor é observado;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bg1"/>
                </a:solidFill>
              </a:rPr>
              <a:t>Relativa (</a:t>
            </a:r>
            <a:r>
              <a:rPr lang="pt-BR" sz="2400" b="1" dirty="0" err="1">
                <a:solidFill>
                  <a:schemeClr val="bg1"/>
                </a:solidFill>
              </a:rPr>
              <a:t>f</a:t>
            </a:r>
            <a:r>
              <a:rPr lang="pt-BR" sz="2400" b="1" baseline="-25000" dirty="0" err="1">
                <a:solidFill>
                  <a:schemeClr val="bg1"/>
                </a:solidFill>
              </a:rPr>
              <a:t>r</a:t>
            </a:r>
            <a:r>
              <a:rPr lang="pt-BR" sz="2400" b="1" dirty="0">
                <a:solidFill>
                  <a:schemeClr val="bg1"/>
                </a:solidFill>
              </a:rPr>
              <a:t>): </a:t>
            </a:r>
            <a:r>
              <a:rPr lang="pt-BR" sz="2400" i="1" dirty="0">
                <a:solidFill>
                  <a:schemeClr val="bg1"/>
                </a:solidFill>
              </a:rPr>
              <a:t>razão entre frequência absoluta e total pesquisado;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bg1"/>
                </a:solidFill>
              </a:rPr>
              <a:t>Acumulada:</a:t>
            </a:r>
          </a:p>
          <a:p>
            <a:pPr lvl="2" algn="just"/>
            <a:r>
              <a:rPr lang="pt-BR" sz="2400" b="1" dirty="0">
                <a:solidFill>
                  <a:schemeClr val="bg1"/>
                </a:solidFill>
              </a:rPr>
              <a:t>Absoluta (</a:t>
            </a:r>
            <a:r>
              <a:rPr lang="pt-BR" sz="2400" b="1" dirty="0" err="1">
                <a:solidFill>
                  <a:schemeClr val="bg1"/>
                </a:solidFill>
              </a:rPr>
              <a:t>F</a:t>
            </a:r>
            <a:r>
              <a:rPr lang="pt-BR" sz="2400" b="1" baseline="-25000" dirty="0" err="1">
                <a:solidFill>
                  <a:schemeClr val="bg1"/>
                </a:solidFill>
              </a:rPr>
              <a:t>i</a:t>
            </a:r>
            <a:r>
              <a:rPr lang="pt-BR" sz="2400" b="1" dirty="0">
                <a:solidFill>
                  <a:schemeClr val="bg1"/>
                </a:solidFill>
              </a:rPr>
              <a:t>): </a:t>
            </a:r>
            <a:r>
              <a:rPr lang="pt-BR" sz="2400" i="1" dirty="0">
                <a:solidFill>
                  <a:schemeClr val="bg1"/>
                </a:solidFill>
              </a:rPr>
              <a:t>soma das frequência absolutas acumuladas com as anteriores;</a:t>
            </a:r>
          </a:p>
          <a:p>
            <a:pPr lvl="2" algn="just"/>
            <a:r>
              <a:rPr lang="pt-BR" sz="2400" b="1" dirty="0">
                <a:solidFill>
                  <a:schemeClr val="bg1"/>
                </a:solidFill>
              </a:rPr>
              <a:t>Relativa (</a:t>
            </a:r>
            <a:r>
              <a:rPr lang="pt-BR" sz="2400" b="1" dirty="0" err="1">
                <a:solidFill>
                  <a:schemeClr val="bg1"/>
                </a:solidFill>
              </a:rPr>
              <a:t>F</a:t>
            </a:r>
            <a:r>
              <a:rPr lang="pt-BR" sz="2400" b="1" baseline="-25000" dirty="0" err="1">
                <a:solidFill>
                  <a:schemeClr val="bg1"/>
                </a:solidFill>
              </a:rPr>
              <a:t>r</a:t>
            </a:r>
            <a:r>
              <a:rPr lang="pt-BR" sz="2400" b="1" dirty="0">
                <a:solidFill>
                  <a:schemeClr val="bg1"/>
                </a:solidFill>
              </a:rPr>
              <a:t>):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i="1" dirty="0">
                <a:solidFill>
                  <a:schemeClr val="bg1"/>
                </a:solidFill>
              </a:rPr>
              <a:t>soma das frequência relativas acumuladas com as anteriores;</a:t>
            </a:r>
          </a:p>
          <a:p>
            <a:pPr marL="0" indent="0" algn="just">
              <a:buNone/>
            </a:pPr>
            <a:endParaRPr lang="pt-BR" sz="1600" b="1" dirty="0" smtClean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b="1" dirty="0" smtClean="0">
                <a:solidFill>
                  <a:schemeClr val="bg1"/>
                </a:solidFill>
              </a:rPr>
              <a:t>Intervalos</a:t>
            </a:r>
            <a:r>
              <a:rPr lang="pt-BR" b="1" dirty="0">
                <a:solidFill>
                  <a:schemeClr val="bg1"/>
                </a:solidFill>
              </a:rPr>
              <a:t>: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i="1" dirty="0">
                <a:solidFill>
                  <a:schemeClr val="bg1"/>
                </a:solidFill>
              </a:rPr>
              <a:t>é a distribuição dos dados coletados em </a:t>
            </a:r>
            <a:r>
              <a:rPr lang="pt-BR" i="1" dirty="0" smtClean="0">
                <a:solidFill>
                  <a:schemeClr val="bg1"/>
                </a:solidFill>
              </a:rPr>
              <a:t>classes. O </a:t>
            </a:r>
            <a:r>
              <a:rPr lang="pt-BR" i="1" dirty="0">
                <a:solidFill>
                  <a:schemeClr val="bg1"/>
                </a:solidFill>
              </a:rPr>
              <a:t>intervalo é calculado a partir de uma proporção entre a </a:t>
            </a:r>
            <a:r>
              <a:rPr lang="pt-BR" i="1" u="sng" dirty="0">
                <a:solidFill>
                  <a:schemeClr val="bg1"/>
                </a:solidFill>
              </a:rPr>
              <a:t>amplitude total </a:t>
            </a:r>
            <a:r>
              <a:rPr lang="pt-BR" i="1" dirty="0">
                <a:solidFill>
                  <a:schemeClr val="bg1"/>
                </a:solidFill>
              </a:rPr>
              <a:t>e o </a:t>
            </a:r>
            <a:r>
              <a:rPr lang="pt-BR" i="1" u="sng" dirty="0">
                <a:solidFill>
                  <a:schemeClr val="bg1"/>
                </a:solidFill>
              </a:rPr>
              <a:t>número de classes</a:t>
            </a:r>
            <a:r>
              <a:rPr lang="pt-BR" i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017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61321"/>
            <a:ext cx="9905998" cy="1478570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Representações Gráficas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641229"/>
            <a:ext cx="9905999" cy="440787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    Os gráficos podem evidenciar, em uma forma visual eficiente e atraente, os dados e as informações que precisamos transmitir.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    Para efetivar a evidencia dos dados nos gráficos precisamos atender a três requisitos: </a:t>
            </a:r>
          </a:p>
          <a:p>
            <a:pPr lvl="1" algn="just"/>
            <a:r>
              <a:rPr lang="pt-BR" dirty="0" smtClean="0">
                <a:solidFill>
                  <a:schemeClr val="bg1"/>
                </a:solidFill>
              </a:rPr>
              <a:t>Simplicidade;</a:t>
            </a:r>
          </a:p>
          <a:p>
            <a:pPr lvl="1" algn="just"/>
            <a:r>
              <a:rPr lang="pt-BR" dirty="0" smtClean="0">
                <a:solidFill>
                  <a:schemeClr val="bg1"/>
                </a:solidFill>
              </a:rPr>
              <a:t>Clareza;</a:t>
            </a:r>
          </a:p>
          <a:p>
            <a:pPr lvl="1" algn="just"/>
            <a:r>
              <a:rPr lang="pt-BR" dirty="0" smtClean="0">
                <a:solidFill>
                  <a:schemeClr val="bg1"/>
                </a:solidFill>
              </a:rPr>
              <a:t>Veracidade. </a:t>
            </a: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 smtClean="0">
                <a:solidFill>
                  <a:schemeClr val="bg1"/>
                </a:solidFill>
              </a:rPr>
              <a:t>          A escolha do tipo de gráficos dependerá de vários fatores, como natureza e comportamento da variável ou os objetivos de quem o apresenta.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93" y="-132792"/>
            <a:ext cx="10653337" cy="6990792"/>
          </a:xfrm>
        </p:spPr>
      </p:pic>
    </p:spTree>
    <p:extLst>
      <p:ext uri="{BB962C8B-B14F-4D97-AF65-F5344CB8AC3E}">
        <p14:creationId xmlns:p14="http://schemas.microsoft.com/office/powerpoint/2010/main" val="17575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81353"/>
            <a:ext cx="9905998" cy="100684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Tipos de gráficos: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809628" y="1013595"/>
            <a:ext cx="9905998" cy="100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/>
                </a:solidFill>
              </a:rPr>
              <a:t>Gráfico de Barras verticais:</a:t>
            </a:r>
            <a:endParaRPr lang="pt-BR" sz="2800" dirty="0">
              <a:solidFill>
                <a:schemeClr val="bg1"/>
              </a:solidFill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936609"/>
              </p:ext>
            </p:extLst>
          </p:nvPr>
        </p:nvGraphicFramePr>
        <p:xfrm>
          <a:off x="7757652" y="72600"/>
          <a:ext cx="4434348" cy="2773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240995"/>
              </p:ext>
            </p:extLst>
          </p:nvPr>
        </p:nvGraphicFramePr>
        <p:xfrm>
          <a:off x="870154" y="2037369"/>
          <a:ext cx="6784259" cy="4038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19995"/>
              </p:ext>
            </p:extLst>
          </p:nvPr>
        </p:nvGraphicFramePr>
        <p:xfrm>
          <a:off x="7757652" y="3679018"/>
          <a:ext cx="3755053" cy="1420296"/>
        </p:xfrm>
        <a:graphic>
          <a:graphicData uri="http://schemas.openxmlformats.org/drawingml/2006/table">
            <a:tbl>
              <a:tblPr/>
              <a:tblGrid>
                <a:gridCol w="1816961"/>
                <a:gridCol w="969046"/>
                <a:gridCol w="969046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NÍVEL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46000"/>
                      </a:srgbClr>
                    </a:solidFill>
                  </a:tcPr>
                </a:tc>
              </a:tr>
              <a:tr h="388977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FUNDAMENTAL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77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77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SUPERIOR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4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48336" y="450888"/>
            <a:ext cx="9905998" cy="1006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/>
                </a:solidFill>
              </a:rPr>
              <a:t>Gráfico de Barras horizontais:</a:t>
            </a:r>
            <a:endParaRPr lang="pt-BR" sz="2800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45826"/>
              </p:ext>
            </p:extLst>
          </p:nvPr>
        </p:nvGraphicFramePr>
        <p:xfrm>
          <a:off x="7589218" y="5563735"/>
          <a:ext cx="3165116" cy="1030496"/>
        </p:xfrm>
        <a:graphic>
          <a:graphicData uri="http://schemas.openxmlformats.org/drawingml/2006/table">
            <a:tbl>
              <a:tblPr/>
              <a:tblGrid>
                <a:gridCol w="1531508"/>
                <a:gridCol w="816804"/>
                <a:gridCol w="816804"/>
              </a:tblGrid>
              <a:tr h="26177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NÍVEL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46000"/>
                      </a:srgbClr>
                    </a:solidFill>
                  </a:tcPr>
                </a:tc>
              </a:tr>
              <a:tr h="25624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FUNDAMENTAL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4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4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SUPERIOR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7158200"/>
              </p:ext>
            </p:extLst>
          </p:nvPr>
        </p:nvGraphicFramePr>
        <p:xfrm>
          <a:off x="7374685" y="6793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337628"/>
              </p:ext>
            </p:extLst>
          </p:nvPr>
        </p:nvGraphicFramePr>
        <p:xfrm>
          <a:off x="848336" y="1463685"/>
          <a:ext cx="6378374" cy="410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3285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462</TotalTime>
  <Words>464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Verdana</vt:lpstr>
      <vt:lpstr>Wingdings</vt:lpstr>
      <vt:lpstr>Circuito</vt:lpstr>
      <vt:lpstr>Análise de dados</vt:lpstr>
      <vt:lpstr>Estatística </vt:lpstr>
      <vt:lpstr>população</vt:lpstr>
      <vt:lpstr>Apresentação do PowerPoint</vt:lpstr>
      <vt:lpstr>Apresentação do PowerPoint</vt:lpstr>
      <vt:lpstr>Representações Gráficas </vt:lpstr>
      <vt:lpstr>Apresentação do PowerPoint</vt:lpstr>
      <vt:lpstr>Tipos de gráficos: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Delio</dc:creator>
  <cp:lastModifiedBy>Delio</cp:lastModifiedBy>
  <cp:revision>31</cp:revision>
  <dcterms:created xsi:type="dcterms:W3CDTF">2019-08-26T11:52:46Z</dcterms:created>
  <dcterms:modified xsi:type="dcterms:W3CDTF">2019-08-26T19:35:05Z</dcterms:modified>
</cp:coreProperties>
</file>