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6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Planilha_do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Planilha_do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Planilha_do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st&#225;rio3\Gr&#225;ficos_analise%20de%20dado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st&#225;rio3\Gr&#225;ficos_analise%20de%20d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Reciclagem</a:t>
            </a:r>
            <a:r>
              <a:rPr lang="pt-BR" baseline="0"/>
              <a:t> por Escolaridade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'Grafico de barras'!$B$2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'Grafico de barras'!$A$3:$A$5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'Grafico de barras'!$B$3:$B$5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'Grafico de barras'!$C$2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'Grafico de barras'!$A$3:$A$5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'Grafico de barras'!$C$3:$C$5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74092784"/>
        <c:axId val="474383184"/>
      </c:barChart>
      <c:catAx>
        <c:axId val="4740927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383184"/>
        <c:crosses val="autoZero"/>
        <c:auto val="1"/>
        <c:lblAlgn val="ctr"/>
        <c:lblOffset val="100"/>
        <c:noMultiLvlLbl val="0"/>
      </c:catAx>
      <c:valAx>
        <c:axId val="4743831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09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000000">
        <a:alpha val="54000"/>
      </a:srgb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>
                <a:solidFill>
                  <a:schemeClr val="tx1"/>
                </a:solidFill>
              </a:rPr>
              <a:t>Reciclagem</a:t>
            </a:r>
            <a:r>
              <a:rPr lang="pt-BR" sz="1600" baseline="0">
                <a:solidFill>
                  <a:schemeClr val="tx1"/>
                </a:solidFill>
              </a:rPr>
              <a:t> por Escolaridade</a:t>
            </a:r>
            <a:endParaRPr lang="pt-BR" sz="16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22225" cap="flat" cmpd="sng" algn="ctr">
              <a:solidFill>
                <a:srgbClr val="FF0000"/>
              </a:solidFill>
              <a:miter lim="800000"/>
            </a:ln>
            <a:effectLst>
              <a:glow rad="101600">
                <a:srgbClr val="FF0000">
                  <a:alpha val="40000"/>
                </a:srgb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0.32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74383968"/>
        <c:axId val="474384360"/>
      </c:barChart>
      <c:catAx>
        <c:axId val="474383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384360"/>
        <c:crosses val="autoZero"/>
        <c:auto val="1"/>
        <c:lblAlgn val="ctr"/>
        <c:lblOffset val="100"/>
        <c:noMultiLvlLbl val="0"/>
      </c:catAx>
      <c:valAx>
        <c:axId val="4743843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38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chemeClr val="tx1"/>
                </a:solidFill>
              </a:rPr>
              <a:t>Reciclagem</a:t>
            </a:r>
            <a:r>
              <a:rPr lang="pt-BR" baseline="0">
                <a:solidFill>
                  <a:schemeClr val="tx1"/>
                </a:solidFill>
              </a:rPr>
              <a:t> por Escolaridade</a:t>
            </a:r>
            <a:endParaRPr lang="pt-BR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22225" cap="flat" cmpd="sng" algn="ctr">
              <a:solidFill>
                <a:srgbClr val="FF0000"/>
              </a:solidFill>
              <a:miter lim="800000"/>
            </a:ln>
            <a:effectLst>
              <a:glow rad="101600">
                <a:srgbClr val="FF0000">
                  <a:alpha val="40000"/>
                </a:srgb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468609848"/>
        <c:axId val="468610240"/>
      </c:barChart>
      <c:catAx>
        <c:axId val="4686098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8610240"/>
        <c:crosses val="autoZero"/>
        <c:auto val="1"/>
        <c:lblAlgn val="ctr"/>
        <c:lblOffset val="100"/>
        <c:noMultiLvlLbl val="0"/>
      </c:catAx>
      <c:valAx>
        <c:axId val="4686102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860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Reciclagem por Escolaridade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471785456"/>
        <c:axId val="471785848"/>
      </c:barChart>
      <c:catAx>
        <c:axId val="4717854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1785848"/>
        <c:crosses val="autoZero"/>
        <c:auto val="1"/>
        <c:lblAlgn val="ctr"/>
        <c:lblOffset val="100"/>
        <c:noMultiLvlLbl val="0"/>
      </c:catAx>
      <c:valAx>
        <c:axId val="4717858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17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 segmentado'!$B$1</c:f>
              <c:strCache>
                <c:ptCount val="1"/>
                <c:pt idx="0">
                  <c:v>Faturamento Anual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'Gráfico segmentado'!$A$2:$A$12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'Gráfico segmentado'!$B$2:$B$12</c:f>
              <c:numCache>
                <c:formatCode>#,##0</c:formatCode>
                <c:ptCount val="11"/>
                <c:pt idx="0">
                  <c:v>3222</c:v>
                </c:pt>
                <c:pt idx="1">
                  <c:v>3861</c:v>
                </c:pt>
                <c:pt idx="2">
                  <c:v>4316</c:v>
                </c:pt>
                <c:pt idx="3">
                  <c:v>4953</c:v>
                </c:pt>
                <c:pt idx="4">
                  <c:v>5785</c:v>
                </c:pt>
                <c:pt idx="5">
                  <c:v>5305</c:v>
                </c:pt>
                <c:pt idx="6">
                  <c:v>5702</c:v>
                </c:pt>
                <c:pt idx="7">
                  <c:v>6555</c:v>
                </c:pt>
                <c:pt idx="8">
                  <c:v>6645</c:v>
                </c:pt>
                <c:pt idx="9">
                  <c:v>6711</c:v>
                </c:pt>
                <c:pt idx="10">
                  <c:v>6843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786632"/>
        <c:axId val="471787024"/>
      </c:lineChart>
      <c:catAx>
        <c:axId val="471786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1787024"/>
        <c:crosses val="autoZero"/>
        <c:auto val="1"/>
        <c:lblAlgn val="ctr"/>
        <c:lblOffset val="100"/>
        <c:noMultiLvlLbl val="0"/>
      </c:catAx>
      <c:valAx>
        <c:axId val="47178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1786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000"/>
              <a:t>Faturamento Mensal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</c:ext>
            </c:extLst>
          </c:dLbls>
          <c:cat>
            <c:strRef>
              <c:f>'Gráfico de Setores'!$A$2:$A$4</c:f>
              <c:strCache>
                <c:ptCount val="3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</c:strCache>
            </c:strRef>
          </c:cat>
          <c:val>
            <c:numRef>
              <c:f>'Gráfico de Setores'!$B$2:$B$4</c:f>
              <c:numCache>
                <c:formatCode>General</c:formatCode>
                <c:ptCount val="3"/>
                <c:pt idx="0">
                  <c:v>0.5</c:v>
                </c:pt>
                <c:pt idx="1">
                  <c:v>0.8</c:v>
                </c:pt>
                <c:pt idx="2">
                  <c:v>0.7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'Gráfico de Setores'!$A$2:$A$4</c:f>
              <c:strCache>
                <c:ptCount val="3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</c:strCache>
            </c:strRef>
          </c:cat>
          <c:val>
            <c:numRef>
              <c:f>'Gráfico de Setores'!$C$2:$C$4</c:f>
              <c:numCache>
                <c:formatCode>0%</c:formatCode>
                <c:ptCount val="3"/>
                <c:pt idx="0">
                  <c:v>0.25</c:v>
                </c:pt>
                <c:pt idx="1">
                  <c:v>0.4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010946074922454E-2"/>
          <c:y val="0.93833826841591528"/>
          <c:w val="0.4307053805774278"/>
          <c:h val="4.0849373632012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>
        <a:lumMod val="75000"/>
        <a:lumOff val="25000"/>
        <a:alpha val="52000"/>
      </a:schemeClr>
    </a:solidFill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400"/>
              <a:t>Venda de gasolina por carro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HISTOGRAMA!$A$3</c:f>
              <c:strCache>
                <c:ptCount val="1"/>
                <c:pt idx="0">
                  <c:v> 5├── 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HISTOGRAMA!$B$3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"/>
          <c:order val="1"/>
          <c:tx>
            <c:strRef>
              <c:f>HISTOGRAMA!$A$4</c:f>
              <c:strCache>
                <c:ptCount val="1"/>
                <c:pt idx="0">
                  <c:v>10├── 15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HISTOGRAMA!$B$4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HISTOGRAMA!$A$5</c:f>
              <c:strCache>
                <c:ptCount val="1"/>
                <c:pt idx="0">
                  <c:v>15├── 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HISTOGRAMA!$A$6</c:f>
              <c:strCache>
                <c:ptCount val="1"/>
                <c:pt idx="0">
                  <c:v>20├── 25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4"/>
          <c:order val="4"/>
          <c:tx>
            <c:strRef>
              <c:f>HISTOGRAMA!$A$7</c:f>
              <c:strCache>
                <c:ptCount val="1"/>
                <c:pt idx="0">
                  <c:v>25├── 30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HISTOGRAMA!$B$7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9297968"/>
        <c:axId val="475371272"/>
      </c:barChart>
      <c:catAx>
        <c:axId val="46929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5371272"/>
        <c:crosses val="autoZero"/>
        <c:auto val="1"/>
        <c:lblAlgn val="ctr"/>
        <c:lblOffset val="100"/>
        <c:noMultiLvlLbl val="0"/>
      </c:catAx>
      <c:valAx>
        <c:axId val="47537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929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64F88-E271-40DF-B354-6057DE516B0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62DC-FC9D-4FCA-9DAA-BAE343AB7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4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Análise:</a:t>
            </a:r>
            <a:r>
              <a:rPr lang="pt-BR" baseline="0" dirty="0" smtClean="0"/>
              <a:t> s</a:t>
            </a:r>
            <a:r>
              <a:rPr lang="pt-BR" dirty="0" smtClean="0"/>
              <a:t>eparação ou desagregação das diversas partes constituintes de um todo; decomposição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62DC-FC9D-4FCA-9DAA-BAE343AB7E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2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Amostra: porção, fragmento ou unidade de um produto natural ou fabricado destituído de valor comercial, e apresentado para demonstrar sua natureza, qualidade ou tipo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62DC-FC9D-4FCA-9DAA-BAE343AB7E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0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=SE(C2 =”Sim”, 1,2) diz SE(C2 = Sim, então retorne a 1, caso contrário retorne a 2).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=DATADIF(D2;E2;”a”)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//para a diferença da data em anos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=DATADIF(D17,E17,”y”)&amp;”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anos”,&amp;DATADIF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(D17,E17,”am”&amp;”meses”,&amp;E17-DATA(ANO(E17),MÊS(E17),1)&amp;”dias”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62DC-FC9D-4FCA-9DAA-BAE343AB7E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Análise de dados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2511" y="5912752"/>
            <a:ext cx="3548192" cy="537476"/>
          </a:xfrm>
        </p:spPr>
        <p:txBody>
          <a:bodyPr>
            <a:normAutofit/>
          </a:bodyPr>
          <a:lstStyle/>
          <a:p>
            <a:r>
              <a:rPr lang="pt-BR" sz="2400" cap="none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Estagiário: Délio de Arruda Almeida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028824" y="3754438"/>
            <a:ext cx="8791575" cy="53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>
                <a:solidFill>
                  <a:schemeClr val="bg1"/>
                </a:solidFill>
              </a:rPr>
              <a:t>Noções de estatística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8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segmentos: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289313"/>
              </p:ext>
            </p:extLst>
          </p:nvPr>
        </p:nvGraphicFramePr>
        <p:xfrm>
          <a:off x="848336" y="1457730"/>
          <a:ext cx="7571815" cy="471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86687"/>
              </p:ext>
            </p:extLst>
          </p:nvPr>
        </p:nvGraphicFramePr>
        <p:xfrm>
          <a:off x="8538138" y="972443"/>
          <a:ext cx="2906610" cy="5204772"/>
        </p:xfrm>
        <a:graphic>
          <a:graphicData uri="http://schemas.openxmlformats.org/drawingml/2006/table">
            <a:tbl>
              <a:tblPr/>
              <a:tblGrid>
                <a:gridCol w="905956"/>
                <a:gridCol w="2000654"/>
              </a:tblGrid>
              <a:tr h="433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Faturamento Anual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8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23544"/>
              </p:ext>
            </p:extLst>
          </p:nvPr>
        </p:nvGraphicFramePr>
        <p:xfrm>
          <a:off x="7627676" y="2500560"/>
          <a:ext cx="4446494" cy="1568435"/>
        </p:xfrm>
        <a:graphic>
          <a:graphicData uri="http://schemas.openxmlformats.org/drawingml/2006/table">
            <a:tbl>
              <a:tblPr/>
              <a:tblGrid>
                <a:gridCol w="699777"/>
                <a:gridCol w="1297502"/>
                <a:gridCol w="1137135"/>
                <a:gridCol w="1312080"/>
              </a:tblGrid>
              <a:tr h="6642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Faturamento</a:t>
                      </a:r>
                      <a:b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(Milhão de reais)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Porcentagem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Ângulo central de</a:t>
                      </a:r>
                      <a:b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cada setor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Fevereiro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086837"/>
              </p:ext>
            </p:extLst>
          </p:nvPr>
        </p:nvGraphicFramePr>
        <p:xfrm>
          <a:off x="848336" y="1215258"/>
          <a:ext cx="6705600" cy="4881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setores: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4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/>
          <a:stretch/>
        </p:blipFill>
        <p:spPr>
          <a:xfrm>
            <a:off x="1312608" y="0"/>
            <a:ext cx="9900694" cy="6843345"/>
          </a:xfrm>
        </p:spPr>
      </p:pic>
    </p:spTree>
    <p:extLst>
      <p:ext uri="{BB962C8B-B14F-4D97-AF65-F5344CB8AC3E}">
        <p14:creationId xmlns:p14="http://schemas.microsoft.com/office/powerpoint/2010/main" val="166851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HISTOGRAMA: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64852"/>
              </p:ext>
            </p:extLst>
          </p:nvPr>
        </p:nvGraphicFramePr>
        <p:xfrm>
          <a:off x="9697392" y="1755061"/>
          <a:ext cx="2113884" cy="3053094"/>
        </p:xfrm>
        <a:graphic>
          <a:graphicData uri="http://schemas.openxmlformats.org/drawingml/2006/table">
            <a:tbl>
              <a:tblPr/>
              <a:tblGrid>
                <a:gridCol w="1165745"/>
                <a:gridCol w="948139"/>
              </a:tblGrid>
              <a:tr h="3318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 de gasolina por carro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0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</a:t>
                      </a:r>
                      <a:b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gasolina (litro)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9D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  <a:b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</a:t>
                      </a:r>
                      <a:r>
                        <a:rPr lang="pt-BR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9D27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 5├──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10├──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15├── 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20├──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25├──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425486"/>
              </p:ext>
            </p:extLst>
          </p:nvPr>
        </p:nvGraphicFramePr>
        <p:xfrm>
          <a:off x="951575" y="1283110"/>
          <a:ext cx="8457897" cy="468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49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905"/>
            <a:ext cx="9905998" cy="147857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Funções do </a:t>
            </a:r>
            <a:r>
              <a:rPr lang="pt-BR" dirty="0" err="1" smtClean="0">
                <a:solidFill>
                  <a:schemeClr val="bg1"/>
                </a:solidFill>
              </a:rPr>
              <a:t>exel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348063"/>
            <a:ext cx="9905999" cy="53122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          SOMA</a:t>
            </a:r>
            <a:r>
              <a:rPr lang="pt-BR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: Na célula que deseja inserir a soma digite: </a:t>
            </a:r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</a:t>
            </a:r>
            <a:r>
              <a:rPr lang="pt-BR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SOMA(</a:t>
            </a:r>
            <a:r>
              <a:rPr lang="pt-BR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 e selecione o intervalo com o mouse, depois pressione </a:t>
            </a:r>
            <a:r>
              <a:rPr lang="pt-BR" b="1" kern="0" dirty="0" err="1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Enter</a:t>
            </a:r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)</a:t>
            </a:r>
            <a:r>
              <a:rPr lang="pt-BR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=SOMA(D3:D6);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=SOMA(D38:D41;H:H)</a:t>
            </a:r>
            <a:endParaRPr lang="en-US" b="1" dirty="0">
              <a:latin typeface="+mj-lt"/>
              <a:ea typeface="Times New Roman" panose="02020603050405020304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+mj-lt"/>
              </a:rPr>
              <a:t>=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CONT.NÚM(A1:A20</a:t>
            </a:r>
            <a:r>
              <a:rPr lang="pt-BR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+mj-lt"/>
              </a:rPr>
              <a:t>=CONT.SE(A2:A5;"Londres")</a:t>
            </a:r>
          </a:p>
          <a:p>
            <a:r>
              <a:rPr lang="pt-BR" b="1" dirty="0">
                <a:solidFill>
                  <a:schemeClr val="bg1"/>
                </a:solidFill>
                <a:latin typeface="+mj-lt"/>
              </a:rPr>
              <a:t>=CONT.SE(A2:A5;A4</a:t>
            </a:r>
            <a:r>
              <a:rPr lang="pt-BR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+mj-lt"/>
              </a:rPr>
              <a:t>=CONT.SES(</a:t>
            </a:r>
            <a:endParaRPr lang="pt-BR" b="1" dirty="0">
              <a:solidFill>
                <a:schemeClr val="bg1"/>
              </a:solidFill>
              <a:latin typeface="+mj-lt"/>
            </a:endParaRPr>
          </a:p>
          <a:p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=MÉDIA(G3:G6)</a:t>
            </a:r>
          </a:p>
          <a:p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=MED(A2:A5)</a:t>
            </a:r>
          </a:p>
          <a:p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=MODO(A2:A5)</a:t>
            </a:r>
          </a:p>
          <a:p>
            <a:r>
              <a:rPr lang="pt-BR" b="1" kern="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anose="020B0502040204020203" pitchFamily="34" charset="0"/>
              </a:rPr>
              <a:t>=FREQÜÊNCIA(A2:G5;P1:P7)</a:t>
            </a:r>
          </a:p>
          <a:p>
            <a:endParaRPr lang="pt-BR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25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2508" y="2533816"/>
            <a:ext cx="2731314" cy="1478570"/>
          </a:xfrm>
        </p:spPr>
        <p:txBody>
          <a:bodyPr/>
          <a:lstStyle/>
          <a:p>
            <a:pPr algn="ctr"/>
            <a:r>
              <a:rPr lang="pt-BR" sz="6000" b="1" cap="none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End</a:t>
            </a:r>
            <a:endParaRPr lang="pt-BR" sz="60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40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Estatística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638364"/>
            <a:ext cx="9268679" cy="4349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É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o conjunto de técnicas que permite, de forma sistemática, coletar, </a:t>
            </a:r>
            <a:r>
              <a:rPr lang="pt-BR" sz="2800" dirty="0" smtClean="0">
                <a:solidFill>
                  <a:schemeClr val="bg1"/>
                </a:solidFill>
              </a:rPr>
              <a:t> organizar,   descrever,       </a:t>
            </a:r>
            <a:r>
              <a:rPr lang="pt-BR" sz="2800" dirty="0">
                <a:solidFill>
                  <a:schemeClr val="bg1"/>
                </a:solidFill>
              </a:rPr>
              <a:t>analisar e interpretar dados </a:t>
            </a:r>
            <a:r>
              <a:rPr lang="pt-BR" sz="2800" dirty="0" smtClean="0">
                <a:solidFill>
                  <a:schemeClr val="bg1"/>
                </a:solidFill>
              </a:rPr>
              <a:t>  oriundos   de           estudos </a:t>
            </a:r>
            <a:r>
              <a:rPr lang="pt-BR" sz="2800" dirty="0">
                <a:solidFill>
                  <a:schemeClr val="bg1"/>
                </a:solidFill>
              </a:rPr>
              <a:t>ou experimentos, </a:t>
            </a:r>
            <a:r>
              <a:rPr lang="pt-BR" sz="2800" dirty="0" smtClean="0">
                <a:solidFill>
                  <a:schemeClr val="bg1"/>
                </a:solidFill>
              </a:rPr>
              <a:t>realizados      em                      qualquer </a:t>
            </a:r>
            <a:r>
              <a:rPr lang="pt-BR" sz="2800" dirty="0">
                <a:solidFill>
                  <a:schemeClr val="bg1"/>
                </a:solidFill>
              </a:rPr>
              <a:t>área do conhecimento.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89" y="1732148"/>
            <a:ext cx="7280357" cy="51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população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86783"/>
            <a:ext cx="9905999" cy="97435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É o conjunto de todos os elementos ou resultados sob investigação em uma pesquisa.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3" y="390097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amostra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41412" y="5191975"/>
            <a:ext cx="9905999" cy="97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É um subconjunto finito formado por elementos extraídos da população.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00" y="1656057"/>
            <a:ext cx="6076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6243" y="338625"/>
            <a:ext cx="9905999" cy="61794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>
                <a:solidFill>
                  <a:schemeClr val="bg1"/>
                </a:solidFill>
              </a:rPr>
              <a:t>Variável: </a:t>
            </a:r>
            <a:r>
              <a:rPr lang="pt-BR" sz="3200" i="1" dirty="0" smtClean="0">
                <a:solidFill>
                  <a:schemeClr val="bg1"/>
                </a:solidFill>
              </a:rPr>
              <a:t>característica ou um atributo estudado nos elementos da população;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smtClean="0">
                <a:solidFill>
                  <a:schemeClr val="bg1"/>
                </a:solidFill>
              </a:rPr>
              <a:t>Qualitativa:</a:t>
            </a:r>
            <a:r>
              <a:rPr lang="pt-BR" sz="2800" i="1" dirty="0" smtClean="0">
                <a:solidFill>
                  <a:schemeClr val="bg1"/>
                </a:solidFill>
              </a:rPr>
              <a:t> atributos que indicam a qualidade dos elementos pesquisados;</a:t>
            </a:r>
            <a:endParaRPr lang="pt-BR" sz="2800" b="1" i="1" dirty="0" smtClean="0">
              <a:solidFill>
                <a:schemeClr val="bg1"/>
              </a:solidFill>
            </a:endParaRP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Ordinal: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Quando os seus valores podem ser ordenados;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Nominal: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Quando não puder ser ordenado.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smtClean="0">
                <a:solidFill>
                  <a:schemeClr val="bg1"/>
                </a:solidFill>
              </a:rPr>
              <a:t>Quantitativa: </a:t>
            </a:r>
            <a:r>
              <a:rPr lang="pt-BR" sz="2800" i="1" dirty="0" smtClean="0">
                <a:solidFill>
                  <a:schemeClr val="bg1"/>
                </a:solidFill>
              </a:rPr>
              <a:t>atributos com valores expressos por números;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Discreta: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números inteiros;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Continua: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números reais;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>
                <a:solidFill>
                  <a:schemeClr val="bg1"/>
                </a:solidFill>
              </a:rPr>
              <a:t>Rol: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  <a:r>
              <a:rPr lang="pt-BR" sz="3200" i="1" dirty="0">
                <a:solidFill>
                  <a:schemeClr val="bg1"/>
                </a:solidFill>
              </a:rPr>
              <a:t>organização dos dados por ordem de valor</a:t>
            </a:r>
            <a:r>
              <a:rPr lang="pt-BR" sz="3200" i="1" dirty="0" smtClean="0">
                <a:solidFill>
                  <a:schemeClr val="bg1"/>
                </a:solidFill>
              </a:rPr>
              <a:t>, </a:t>
            </a:r>
            <a:r>
              <a:rPr lang="pt-BR" sz="3200" i="1" dirty="0">
                <a:solidFill>
                  <a:schemeClr val="bg1"/>
                </a:solidFill>
              </a:rPr>
              <a:t>crescente ou </a:t>
            </a:r>
            <a:r>
              <a:rPr lang="pt-BR" sz="3200" i="1" dirty="0" smtClean="0">
                <a:solidFill>
                  <a:schemeClr val="bg1"/>
                </a:solidFill>
              </a:rPr>
              <a:t>decrescente;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703382"/>
            <a:ext cx="9905999" cy="55567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Frequência:</a:t>
            </a:r>
            <a:endParaRPr lang="pt-BR" i="1" dirty="0">
              <a:solidFill>
                <a:schemeClr val="bg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Absoluta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i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dirty="0">
                <a:solidFill>
                  <a:schemeClr val="bg1"/>
                </a:solidFill>
              </a:rPr>
              <a:t>quantidade de vezes que cada valor é observado;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Relativa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r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i="1" dirty="0">
                <a:solidFill>
                  <a:schemeClr val="bg1"/>
                </a:solidFill>
              </a:rPr>
              <a:t>razão entre frequência absoluta e total pesquisado;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Acumulada:</a:t>
            </a:r>
          </a:p>
          <a:p>
            <a:pPr lvl="2" algn="just"/>
            <a:r>
              <a:rPr lang="pt-BR" sz="2400" b="1" dirty="0">
                <a:solidFill>
                  <a:schemeClr val="bg1"/>
                </a:solidFill>
              </a:rPr>
              <a:t>Absoluta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i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i="1" dirty="0">
                <a:solidFill>
                  <a:schemeClr val="bg1"/>
                </a:solidFill>
              </a:rPr>
              <a:t>soma das frequência absolutas acumuladas com as anteriores;</a:t>
            </a:r>
          </a:p>
          <a:p>
            <a:pPr lvl="2" algn="just"/>
            <a:r>
              <a:rPr lang="pt-BR" sz="2400" b="1" dirty="0">
                <a:solidFill>
                  <a:schemeClr val="bg1"/>
                </a:solidFill>
              </a:rPr>
              <a:t>Relativa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r</a:t>
            </a:r>
            <a:r>
              <a:rPr lang="pt-BR" sz="2400" b="1" dirty="0">
                <a:solidFill>
                  <a:schemeClr val="bg1"/>
                </a:solidFill>
              </a:rPr>
              <a:t>):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i="1" dirty="0">
                <a:solidFill>
                  <a:schemeClr val="bg1"/>
                </a:solidFill>
              </a:rPr>
              <a:t>soma das frequência relativas acumuladas com as anteriores;</a:t>
            </a:r>
          </a:p>
          <a:p>
            <a:pPr marL="0" indent="0" algn="just">
              <a:buNone/>
            </a:pPr>
            <a:endParaRPr lang="pt-B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chemeClr val="bg1"/>
                </a:solidFill>
              </a:rPr>
              <a:t>Intervalos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i="1" dirty="0">
                <a:solidFill>
                  <a:schemeClr val="bg1"/>
                </a:solidFill>
              </a:rPr>
              <a:t>é a distribuição dos dados coletados em </a:t>
            </a:r>
            <a:r>
              <a:rPr lang="pt-BR" i="1" dirty="0" smtClean="0">
                <a:solidFill>
                  <a:schemeClr val="bg1"/>
                </a:solidFill>
              </a:rPr>
              <a:t>classes. O </a:t>
            </a:r>
            <a:r>
              <a:rPr lang="pt-BR" i="1" dirty="0">
                <a:solidFill>
                  <a:schemeClr val="bg1"/>
                </a:solidFill>
              </a:rPr>
              <a:t>intervalo é calculado a partir de uma proporção entre a </a:t>
            </a:r>
            <a:r>
              <a:rPr lang="pt-BR" i="1" u="sng" dirty="0">
                <a:solidFill>
                  <a:schemeClr val="bg1"/>
                </a:solidFill>
              </a:rPr>
              <a:t>amplitude total </a:t>
            </a:r>
            <a:r>
              <a:rPr lang="pt-BR" i="1" dirty="0">
                <a:solidFill>
                  <a:schemeClr val="bg1"/>
                </a:solidFill>
              </a:rPr>
              <a:t>e o </a:t>
            </a:r>
            <a:r>
              <a:rPr lang="pt-BR" i="1" u="sng" dirty="0">
                <a:solidFill>
                  <a:schemeClr val="bg1"/>
                </a:solidFill>
              </a:rPr>
              <a:t>número de classes</a:t>
            </a:r>
            <a:r>
              <a:rPr lang="pt-BR" i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01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321"/>
            <a:ext cx="9905998" cy="147857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Representações Gráficas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41229"/>
            <a:ext cx="9905999" cy="440787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Os gráficos podem evidenciar, em uma forma visual eficiente e atraente, os dados e as informações que precisamos transmitir.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Para efetivar a evidencia dos dados nos gráficos precisamos atender a três requisitos: 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Simplicidade;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Clareza;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Veracidade. 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          A escolha do tipo de gráficos dependerá de vários fatores, como natureza e comportamento da variável ou os objetivos de quem o apresenta.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3" y="-132792"/>
            <a:ext cx="10653337" cy="6990792"/>
          </a:xfrm>
        </p:spPr>
      </p:pic>
    </p:spTree>
    <p:extLst>
      <p:ext uri="{BB962C8B-B14F-4D97-AF65-F5344CB8AC3E}">
        <p14:creationId xmlns:p14="http://schemas.microsoft.com/office/powerpoint/2010/main" val="1757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81353"/>
            <a:ext cx="9905998" cy="100684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Tipos de gráficos: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809628" y="1013595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Barras verticais: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936609"/>
              </p:ext>
            </p:extLst>
          </p:nvPr>
        </p:nvGraphicFramePr>
        <p:xfrm>
          <a:off x="7757652" y="72600"/>
          <a:ext cx="4434348" cy="277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240995"/>
              </p:ext>
            </p:extLst>
          </p:nvPr>
        </p:nvGraphicFramePr>
        <p:xfrm>
          <a:off x="870154" y="2037369"/>
          <a:ext cx="6784259" cy="403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19995"/>
              </p:ext>
            </p:extLst>
          </p:nvPr>
        </p:nvGraphicFramePr>
        <p:xfrm>
          <a:off x="7757652" y="3679018"/>
          <a:ext cx="3755053" cy="1420296"/>
        </p:xfrm>
        <a:graphic>
          <a:graphicData uri="http://schemas.openxmlformats.org/drawingml/2006/table">
            <a:tbl>
              <a:tblPr/>
              <a:tblGrid>
                <a:gridCol w="1816961"/>
                <a:gridCol w="969046"/>
                <a:gridCol w="9690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NÍVEL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Barras horizontais: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45826"/>
              </p:ext>
            </p:extLst>
          </p:nvPr>
        </p:nvGraphicFramePr>
        <p:xfrm>
          <a:off x="7589218" y="5563735"/>
          <a:ext cx="3165116" cy="1030496"/>
        </p:xfrm>
        <a:graphic>
          <a:graphicData uri="http://schemas.openxmlformats.org/drawingml/2006/table">
            <a:tbl>
              <a:tblPr/>
              <a:tblGrid>
                <a:gridCol w="1531508"/>
                <a:gridCol w="816804"/>
                <a:gridCol w="816804"/>
              </a:tblGrid>
              <a:tr h="26177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NÍVEL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158200"/>
              </p:ext>
            </p:extLst>
          </p:nvPr>
        </p:nvGraphicFramePr>
        <p:xfrm>
          <a:off x="7374685" y="679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337628"/>
              </p:ext>
            </p:extLst>
          </p:nvPr>
        </p:nvGraphicFramePr>
        <p:xfrm>
          <a:off x="848336" y="1463685"/>
          <a:ext cx="6378374" cy="410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328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858</TotalTime>
  <Words>635</Words>
  <Application>Microsoft Office PowerPoint</Application>
  <PresentationFormat>Widescreen</PresentationFormat>
  <Paragraphs>149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Arabic Typesetting</vt:lpstr>
      <vt:lpstr>Arial</vt:lpstr>
      <vt:lpstr>Calibri</vt:lpstr>
      <vt:lpstr>Segoe UI</vt:lpstr>
      <vt:lpstr>Times New Roman</vt:lpstr>
      <vt:lpstr>Trebuchet MS</vt:lpstr>
      <vt:lpstr>Tw Cen MT</vt:lpstr>
      <vt:lpstr>Verdana</vt:lpstr>
      <vt:lpstr>Wingdings</vt:lpstr>
      <vt:lpstr>Circuito</vt:lpstr>
      <vt:lpstr>Análise de dados</vt:lpstr>
      <vt:lpstr>Estatística </vt:lpstr>
      <vt:lpstr>população</vt:lpstr>
      <vt:lpstr>Apresentação do PowerPoint</vt:lpstr>
      <vt:lpstr>Apresentação do PowerPoint</vt:lpstr>
      <vt:lpstr>Representações Gráficas </vt:lpstr>
      <vt:lpstr>Apresentação do PowerPoint</vt:lpstr>
      <vt:lpstr>Tipos de gráficos: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 do exel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Delio</dc:creator>
  <cp:lastModifiedBy>Delio</cp:lastModifiedBy>
  <cp:revision>46</cp:revision>
  <dcterms:created xsi:type="dcterms:W3CDTF">2019-08-26T11:52:46Z</dcterms:created>
  <dcterms:modified xsi:type="dcterms:W3CDTF">2019-08-30T12:18:43Z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