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C7117-7207-44C6-8A12-59FC06BBAD8D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23E-287C-4389-A942-4C9A24B70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6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erica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Esculpir a realidade dentro da matemática é uma forma de tomá-la mais humana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6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Predisposto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Amante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artesão de vidas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</a:t>
            </a:r>
            <a:r>
              <a:rPr lang="pt-BR" baseline="0" dirty="0" smtClean="0"/>
              <a:t> pato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6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Perspectiva segundo Aurélio:</a:t>
            </a:r>
          </a:p>
          <a:p>
            <a:r>
              <a:rPr lang="pt-BR" dirty="0" smtClean="0"/>
              <a:t> 1.	 Arte de representar os objetos sobre um plano tais como se apresentam à vista.</a:t>
            </a:r>
          </a:p>
          <a:p>
            <a:r>
              <a:rPr lang="pt-BR" dirty="0" smtClean="0"/>
              <a:t>Livre: porque</a:t>
            </a:r>
            <a:r>
              <a:rPr lang="pt-BR" baseline="0" dirty="0" smtClean="0"/>
              <a:t> o professor pode escolher o tema, o modelo e de onde ela vai partir;</a:t>
            </a:r>
          </a:p>
          <a:p>
            <a:r>
              <a:rPr lang="pt-BR" dirty="0" smtClean="0"/>
              <a:t>Espontâneo:</a:t>
            </a:r>
            <a:r>
              <a:rPr lang="pt-BR" baseline="0" dirty="0" smtClean="0"/>
              <a:t> </a:t>
            </a:r>
            <a:r>
              <a:rPr lang="pt-BR" dirty="0" smtClean="0"/>
              <a:t>Aurélio 2.	 Que se manifesta como que por instinto, sem premeditação ou desvios; sincero:</a:t>
            </a:r>
          </a:p>
          <a:p>
            <a:r>
              <a:rPr lang="pt-BR" dirty="0" smtClean="0"/>
              <a:t>Necessário: Além</a:t>
            </a:r>
            <a:r>
              <a:rPr lang="pt-BR" baseline="0" dirty="0" smtClean="0"/>
              <a:t> de causar estímulos, tornar humana ela torna prática.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26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Felix Christian Klein foi um matemático alemão. Seu trabalho incidiu na geometria não-euclidiana e nas interligações entre a teoria dos grupos e a geometria.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Freudenthal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um matemático de origem holandesa. Fez contribuições substanciais à topologia algébrica e também teve interesse na literatura, filosofia, história e educação matemática.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Otto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(born December 13, 1927) is an Austrian-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mericans"/>
              </a:rPr>
              <a:t>American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mathematician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matemática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15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4400" dirty="0" smtClean="0"/>
              <a:t>As necessidades-&gt;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necessidades geradas pelo capitalismo, os matemáticos deixaram de se preocupar com a educação, criando teorias que eram voltadas diretamente para os meios de produção;</a:t>
            </a:r>
            <a:endParaRPr lang="pt-BR" sz="4400" dirty="0" smtClean="0"/>
          </a:p>
          <a:p>
            <a:pPr algn="just"/>
            <a:r>
              <a:rPr lang="pt-BR" sz="4400" dirty="0" smtClean="0"/>
              <a:t>A Educação-&gt;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matemáticos deixaram de se preocupar com a educação, criando teorias que eram voltadas diretamente para os meios de produção</a:t>
            </a:r>
            <a:endParaRPr lang="pt-BR" sz="4400" dirty="0" smtClean="0"/>
          </a:p>
          <a:p>
            <a:pPr marL="0" indent="0" algn="just">
              <a:buNone/>
            </a:pPr>
            <a:endParaRPr lang="pt-BR" sz="4400" dirty="0" smtClean="0"/>
          </a:p>
          <a:p>
            <a:pPr algn="just"/>
            <a:r>
              <a:rPr lang="pt-BR" sz="4400" dirty="0" smtClean="0"/>
              <a:t>Influencia sobre os educadores-&gt;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Condicionados a nova metodologia educacional os professores passaram a acreditar que a matemática realmente estava se tornado difícil</a:t>
            </a:r>
            <a:endParaRPr lang="pt-BR" sz="4400" dirty="0" smtClean="0"/>
          </a:p>
          <a:p>
            <a:pPr algn="just"/>
            <a:r>
              <a:rPr lang="pt-BR" sz="4400" dirty="0" smtClean="0"/>
              <a:t>O cotidiano-&gt;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parecer ao aluno testes de memória que servia apenas para avaliar sua capacidade intelectual</a:t>
            </a:r>
            <a:endParaRPr lang="pt-BR" sz="4400" dirty="0" smtClean="0"/>
          </a:p>
          <a:p>
            <a:pPr algn="just"/>
            <a:r>
              <a:rPr lang="pt-BR" sz="4400" dirty="0" smtClean="0"/>
              <a:t>O psicológico-&gt;Uma 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tortura</a:t>
            </a:r>
            <a:endParaRPr lang="pt-BR" sz="4400" dirty="0" smtClean="0"/>
          </a:p>
          <a:p>
            <a:endParaRPr lang="pt-BR" sz="4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44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condicionamento mental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da clara do ovo; repetir gema.</a:t>
            </a:r>
            <a:endParaRPr lang="pt-BR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comum enxergarmos as coisas sempre na forma em que costumamos encontra-las ou enxergarmos o que queremos ver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realidade a sequência é: paus, paus, paus e espada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2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aluno e 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professor também e levado a pensar errado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 caso dos naipes, esta distância segue a variável tempo e aumenta continuamente, fazendo com que a teoria informal do professor, que avaliou o aluno como incapaz, pareça aos seus olhos verdadeira, como no caso da lanchonete em que fomos induzidos ao erro.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de fato acontece na lanchonete é que realmente cada amigo pagou nove, e três vezes nove realmente é vinte e sete, até aí a linha de pensamento está correta e por isso você segue o raciocínio, se deixando levar a uma conclusão errada, pois os vinte e sete devem ser somados com os três que o garçom devolveu e não com os dois que ele colocou no bolso, pois os dois estão embutidos nos vinte e sete já que a conta só deu vinte e cinco.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7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liberdade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aperfeiçoamento pela prática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13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4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Predisposto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Amante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artesão de vidas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</a:t>
            </a:r>
            <a:r>
              <a:rPr lang="pt-BR" baseline="0" dirty="0" smtClean="0"/>
              <a:t> pato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5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sa=X&amp;rlz=1C1CHBD_pt-PTBR825BR825&amp;biw=1366&amp;bih=608&amp;q=henry+o.+pollak+nascimento&amp;stick=H4sIAAAAAAAAAOPgE-LSz9U3MMkzyc621BLLTrbSL0jNL8hJBVJFxfl5Vkn5RXkA8o4MyyYAAAA&amp;ved=2ahUKEwjn6uDW1_zeAhVES5AKHeUmBAsQ6BMoADATegQIChA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385" y="1057817"/>
            <a:ext cx="10522633" cy="1825096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Modelagem matemática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8548" y="3041358"/>
            <a:ext cx="9448800" cy="68580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 MATEMÁTICA EM CARRARA ESCULPIDA: DO COTIDIANO A SALA DE AULA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smtClean="0">
                <a:latin typeface="+mn-lt"/>
              </a:rPr>
              <a:t>COMO AVALIAR?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4400" b="1" dirty="0" smtClean="0">
                <a:latin typeface="+mn-lt"/>
              </a:rPr>
              <a:t/>
            </a:r>
            <a:br>
              <a:rPr lang="pt-BR" sz="4400" b="1" dirty="0" smtClean="0">
                <a:latin typeface="+mn-lt"/>
              </a:rPr>
            </a:b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3595" y="1719139"/>
            <a:ext cx="10820400" cy="41612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</a:rPr>
              <a:t>A imagem da avaliação da aprendizagem no método tradicional deve sempre estar na cabeça do aluno para que ele sinta a necessidade de se capacitar e preparar-se para ser avaliado, mas o professor deve sempre lembrar que este tipo de avaliação tem suas falhas em questões como tempo, ansiedade e nervosismo. Esta, pode se tornar um objeto de tortura perdendo a sua verdadeira finalidade.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03595" y="1746435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Por muitas vezes diante de adolescente precisamos nos impor, por isso a importância da imagem tradicional de avaliação, mais devemos lembrar que também queremos nos avaliar, a forma como estamos ensinado e qual o tipo de educação que este aluno esta tendo, então o método de questionar nem sempre é eficaz, devemos mostrar para o aluno o que queremos e o que estaremos avaliando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03595" y="1719139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</a:rPr>
              <a:t>Devemos sempre avaliar comportamento, coleguismo, respeito ao próximo e a aprendizagem efetiva dos conteúdos ministrados. Esta avaliação deve vir de forma espontânea como relatórios sobre a atividade, resolução de problemas no quadro e durante as atividades, somente quando a maior parte da turma concordar através de propostas do professor que indicar o que vai cobrar e quando o mesmo perceber que a turma vai se sentir bem para fazer uma avaliação no método tradicional é que esta deve ser aplicada.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1952" y="1187453"/>
            <a:ext cx="8610600" cy="1293028"/>
          </a:xfrm>
        </p:spPr>
        <p:txBody>
          <a:bodyPr>
            <a:no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smtClean="0">
                <a:latin typeface="+mn-lt"/>
              </a:rPr>
              <a:t>QUAL O PERFIL DO PROFESSOR?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4400" b="1" dirty="0" smtClean="0">
                <a:latin typeface="+mn-lt"/>
              </a:rPr>
              <a:t/>
            </a:r>
            <a:br>
              <a:rPr lang="pt-BR" sz="4400" b="1" dirty="0" smtClean="0">
                <a:latin typeface="+mn-lt"/>
              </a:rPr>
            </a:b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03595" y="1719139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4400" dirty="0" smtClean="0">
                <a:solidFill>
                  <a:schemeClr val="bg1"/>
                </a:solidFill>
              </a:rPr>
              <a:t>?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53470" y="2164453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1500" dirty="0" smtClean="0">
                <a:solidFill>
                  <a:schemeClr val="bg1"/>
                </a:solidFill>
              </a:rPr>
              <a:t>The End.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O que é Modelagem matemática?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32185"/>
            <a:ext cx="10820400" cy="4093698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Modelagem Matemática é acima de tudo uma perspectiva, algo a ser explorado, o imaginável e o inimaginável de uma forma: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pt-BR" sz="3000" dirty="0" smtClean="0">
                <a:solidFill>
                  <a:schemeClr val="bg1"/>
                </a:solidFill>
              </a:rPr>
              <a:t>Livre;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pt-BR" sz="3000" dirty="0" smtClean="0">
                <a:solidFill>
                  <a:schemeClr val="bg1"/>
                </a:solidFill>
              </a:rPr>
              <a:t>Espontânea;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pt-BR" sz="3000" dirty="0" smtClean="0">
                <a:solidFill>
                  <a:schemeClr val="bg1"/>
                </a:solidFill>
              </a:rPr>
              <a:t>Necessária.</a:t>
            </a:r>
            <a:endParaRPr lang="pt-B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Como surgiu a modelagem matemática?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600" dirty="0" smtClean="0">
                <a:solidFill>
                  <a:schemeClr val="bg1"/>
                </a:solidFill>
              </a:rPr>
              <a:t>As ideias de Klein permearam as reflexões matemáticas no século XIX, por volta de 1968 foram defendidas e ajustadas pelo pesquisador holandês, Hans </a:t>
            </a:r>
            <a:r>
              <a:rPr lang="pt-BR" sz="2600" dirty="0" err="1" smtClean="0">
                <a:solidFill>
                  <a:schemeClr val="bg1"/>
                </a:solidFill>
              </a:rPr>
              <a:t>Freudenthal</a:t>
            </a:r>
            <a:r>
              <a:rPr lang="pt-BR" sz="2600" dirty="0" smtClean="0">
                <a:solidFill>
                  <a:schemeClr val="bg1"/>
                </a:solidFill>
              </a:rPr>
              <a:t> como também por Henry </a:t>
            </a:r>
            <a:r>
              <a:rPr lang="pt-BR" sz="2600" dirty="0" err="1" smtClean="0">
                <a:solidFill>
                  <a:schemeClr val="bg1"/>
                </a:solidFill>
              </a:rPr>
              <a:t>Pollak</a:t>
            </a:r>
            <a:r>
              <a:rPr lang="pt-BR" sz="2600" dirty="0" smtClean="0">
                <a:solidFill>
                  <a:schemeClr val="bg1"/>
                </a:solidFill>
              </a:rPr>
              <a:t>, sendo assim estas ideias foram motivadoras para uma organização, e por parte de </a:t>
            </a:r>
            <a:r>
              <a:rPr lang="pt-BR" sz="2600" dirty="0" err="1" smtClean="0">
                <a:solidFill>
                  <a:schemeClr val="bg1"/>
                </a:solidFill>
              </a:rPr>
              <a:t>Freudenthal</a:t>
            </a:r>
            <a:r>
              <a:rPr lang="pt-BR" sz="2600" dirty="0" smtClean="0">
                <a:solidFill>
                  <a:schemeClr val="bg1"/>
                </a:solidFill>
              </a:rPr>
              <a:t>, motivadoras de uma conferência, com o objetivo de incluir as aplicações e a modelagem no ensino da matemática. Esse evento foi tematizado a partir do seguinte questionamento: como ensinar matemática de modo a ser útil? Como também houve a oportunidade de apresentar um estudo sobre </a:t>
            </a:r>
            <a:r>
              <a:rPr lang="pt-BR" sz="2600" dirty="0" err="1" smtClean="0">
                <a:solidFill>
                  <a:schemeClr val="bg1"/>
                </a:solidFill>
              </a:rPr>
              <a:t>Educational</a:t>
            </a:r>
            <a:r>
              <a:rPr lang="pt-BR" sz="2600" dirty="0" smtClean="0">
                <a:solidFill>
                  <a:schemeClr val="bg1"/>
                </a:solidFill>
              </a:rPr>
              <a:t> </a:t>
            </a:r>
            <a:r>
              <a:rPr lang="pt-BR" sz="2600" dirty="0" err="1" smtClean="0">
                <a:solidFill>
                  <a:schemeClr val="bg1"/>
                </a:solidFill>
              </a:rPr>
              <a:t>Studien</a:t>
            </a:r>
            <a:r>
              <a:rPr lang="pt-BR" sz="2600" dirty="0" smtClean="0">
                <a:solidFill>
                  <a:schemeClr val="bg1"/>
                </a:solidFill>
              </a:rPr>
              <a:t> in </a:t>
            </a:r>
            <a:r>
              <a:rPr lang="pt-BR" sz="2600" dirty="0" err="1" smtClean="0">
                <a:solidFill>
                  <a:schemeClr val="bg1"/>
                </a:solidFill>
              </a:rPr>
              <a:t>Mathematics</a:t>
            </a:r>
            <a:r>
              <a:rPr lang="pt-BR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5"/>
          </p:nvPr>
        </p:nvSpPr>
        <p:spPr>
          <a:xfrm>
            <a:off x="681915" y="3723431"/>
            <a:ext cx="3456432" cy="281384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PT" sz="1600" b="1" u="sng" dirty="0">
                <a:solidFill>
                  <a:schemeClr val="bg1"/>
                </a:solidFill>
              </a:rPr>
              <a:t>Felix Klein</a:t>
            </a:r>
          </a:p>
          <a:p>
            <a:pPr algn="just"/>
            <a:r>
              <a:rPr lang="pt-PT" sz="1600" b="1" dirty="0" smtClean="0">
                <a:solidFill>
                  <a:schemeClr val="bg1"/>
                </a:solidFill>
              </a:rPr>
              <a:t>Nascimento</a:t>
            </a:r>
            <a:r>
              <a:rPr lang="pt-PT" sz="1600" b="1" dirty="0">
                <a:solidFill>
                  <a:schemeClr val="bg1"/>
                </a:solidFill>
              </a:rPr>
              <a:t>: </a:t>
            </a:r>
            <a:r>
              <a:rPr lang="pt-PT" sz="1600" dirty="0">
                <a:solidFill>
                  <a:schemeClr val="bg1"/>
                </a:solidFill>
              </a:rPr>
              <a:t>25 de abril de 1849, Düsseldorf, Alemanha</a:t>
            </a:r>
          </a:p>
          <a:p>
            <a:pPr algn="just"/>
            <a:r>
              <a:rPr lang="pt-PT" sz="1600" b="1" dirty="0">
                <a:solidFill>
                  <a:schemeClr val="bg1"/>
                </a:solidFill>
              </a:rPr>
              <a:t>Falecimento: </a:t>
            </a:r>
            <a:r>
              <a:rPr lang="pt-PT" sz="1600" dirty="0">
                <a:solidFill>
                  <a:schemeClr val="bg1"/>
                </a:solidFill>
              </a:rPr>
              <a:t>22 de junho de 1925, Gotinga, Alemanha</a:t>
            </a:r>
          </a:p>
          <a:p>
            <a:pPr algn="just"/>
            <a:r>
              <a:rPr lang="pt-PT" sz="1600" b="1" dirty="0" smtClean="0">
                <a:solidFill>
                  <a:schemeClr val="bg1"/>
                </a:solidFill>
              </a:rPr>
              <a:t>Formação</a:t>
            </a:r>
            <a:r>
              <a:rPr lang="pt-PT" sz="1600" b="1" dirty="0">
                <a:solidFill>
                  <a:schemeClr val="bg1"/>
                </a:solidFill>
              </a:rPr>
              <a:t>: </a:t>
            </a:r>
            <a:r>
              <a:rPr lang="pt-PT" sz="1600" dirty="0">
                <a:solidFill>
                  <a:schemeClr val="bg1"/>
                </a:solidFill>
              </a:rPr>
              <a:t>Universidade de Erlangen-Nuremberga, Universidade de Bonn, Universidade Humboldt de Berlim</a:t>
            </a:r>
          </a:p>
          <a:p>
            <a:pPr algn="just"/>
            <a:r>
              <a:rPr lang="pt-PT" sz="1600" b="1" dirty="0">
                <a:solidFill>
                  <a:schemeClr val="bg1"/>
                </a:solidFill>
              </a:rPr>
              <a:t>Prêmios: </a:t>
            </a:r>
            <a:r>
              <a:rPr lang="pt-PT" sz="1600" dirty="0">
                <a:solidFill>
                  <a:schemeClr val="bg1"/>
                </a:solidFill>
              </a:rPr>
              <a:t>Medalha Copley, Medalha De Morgan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16"/>
          </p:nvPr>
        </p:nvSpPr>
        <p:spPr>
          <a:xfrm>
            <a:off x="4366858" y="3723431"/>
            <a:ext cx="3456432" cy="2759754"/>
          </a:xfrm>
        </p:spPr>
        <p:txBody>
          <a:bodyPr>
            <a:normAutofit/>
          </a:bodyPr>
          <a:lstStyle/>
          <a:p>
            <a:pPr algn="ctr"/>
            <a:r>
              <a:rPr lang="pt-PT" sz="1500" b="1" u="sng" dirty="0">
                <a:solidFill>
                  <a:schemeClr val="bg1"/>
                </a:solidFill>
              </a:rPr>
              <a:t>Hans Freudenthal</a:t>
            </a:r>
          </a:p>
          <a:p>
            <a:r>
              <a:rPr lang="pt-PT" sz="1500" b="1" u="sng" dirty="0" smtClean="0">
                <a:solidFill>
                  <a:schemeClr val="bg1"/>
                </a:solidFill>
              </a:rPr>
              <a:t>Nascimento</a:t>
            </a:r>
            <a:r>
              <a:rPr lang="pt-PT" sz="1500" b="1" dirty="0">
                <a:solidFill>
                  <a:schemeClr val="bg1"/>
                </a:solidFill>
              </a:rPr>
              <a:t>: </a:t>
            </a:r>
            <a:r>
              <a:rPr lang="pt-PT" sz="1500" dirty="0">
                <a:solidFill>
                  <a:schemeClr val="bg1"/>
                </a:solidFill>
              </a:rPr>
              <a:t>17 de setembro de 1905, Luckenwalde, Alemanha</a:t>
            </a:r>
          </a:p>
          <a:p>
            <a:r>
              <a:rPr lang="pt-PT" sz="1500" b="1" dirty="0">
                <a:solidFill>
                  <a:schemeClr val="bg1"/>
                </a:solidFill>
              </a:rPr>
              <a:t>Falecimento: </a:t>
            </a:r>
            <a:r>
              <a:rPr lang="pt-PT" sz="1500" dirty="0">
                <a:solidFill>
                  <a:schemeClr val="bg1"/>
                </a:solidFill>
              </a:rPr>
              <a:t>13 de outubro de 1990, Utrecht, Países Baixos</a:t>
            </a:r>
          </a:p>
          <a:p>
            <a:r>
              <a:rPr lang="pt-PT" sz="1500" b="1" dirty="0">
                <a:solidFill>
                  <a:schemeClr val="bg1"/>
                </a:solidFill>
              </a:rPr>
              <a:t>Formação: </a:t>
            </a:r>
            <a:r>
              <a:rPr lang="pt-PT" sz="1500" dirty="0">
                <a:solidFill>
                  <a:schemeClr val="bg1"/>
                </a:solidFill>
              </a:rPr>
              <a:t>Universidade Humboldt de Berlim</a:t>
            </a:r>
          </a:p>
          <a:p>
            <a:r>
              <a:rPr lang="pt-PT" sz="1500" b="1" dirty="0" smtClean="0">
                <a:solidFill>
                  <a:schemeClr val="bg1"/>
                </a:solidFill>
              </a:rPr>
              <a:t>Organização </a:t>
            </a:r>
            <a:r>
              <a:rPr lang="pt-PT" sz="1500" b="1" dirty="0">
                <a:solidFill>
                  <a:schemeClr val="bg1"/>
                </a:solidFill>
              </a:rPr>
              <a:t>fundada: </a:t>
            </a:r>
            <a:r>
              <a:rPr lang="pt-PT" sz="1500" dirty="0">
                <a:solidFill>
                  <a:schemeClr val="bg1"/>
                </a:solidFill>
              </a:rPr>
              <a:t>Freudenthal Institute for Science and Mathematics Education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half" idx="17"/>
          </p:nvPr>
        </p:nvSpPr>
        <p:spPr>
          <a:xfrm>
            <a:off x="8051801" y="3723431"/>
            <a:ext cx="3456432" cy="2495266"/>
          </a:xfrm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Henry Otto </a:t>
            </a:r>
            <a:r>
              <a:rPr lang="pt-BR" b="1" u="sng" dirty="0" err="1">
                <a:solidFill>
                  <a:schemeClr val="bg1"/>
                </a:solidFill>
              </a:rPr>
              <a:t>Pollak</a:t>
            </a:r>
            <a:endParaRPr lang="pt-PT" b="1" u="sng" dirty="0" smtClean="0">
              <a:solidFill>
                <a:schemeClr val="bg1"/>
              </a:solidFill>
              <a:hlinkClick r:id="rId3"/>
            </a:endParaRPr>
          </a:p>
          <a:p>
            <a:r>
              <a:rPr lang="pt-PT" b="1" dirty="0" smtClean="0">
                <a:solidFill>
                  <a:schemeClr val="bg1"/>
                </a:solidFill>
              </a:rPr>
              <a:t>Nascimento</a:t>
            </a:r>
            <a:r>
              <a:rPr lang="pt-PT" b="1" dirty="0">
                <a:solidFill>
                  <a:schemeClr val="bg1"/>
                </a:solidFill>
              </a:rPr>
              <a:t>: </a:t>
            </a:r>
            <a:r>
              <a:rPr lang="pt-PT" dirty="0">
                <a:solidFill>
                  <a:schemeClr val="bg1"/>
                </a:solidFill>
              </a:rPr>
              <a:t>13 de dezembro de 1927 (idade </a:t>
            </a:r>
            <a:r>
              <a:rPr lang="pt-PT" dirty="0" smtClean="0">
                <a:solidFill>
                  <a:schemeClr val="bg1"/>
                </a:solidFill>
              </a:rPr>
              <a:t>91</a:t>
            </a:r>
            <a:r>
              <a:rPr lang="pt-PT" dirty="0">
                <a:solidFill>
                  <a:schemeClr val="bg1"/>
                </a:solidFill>
              </a:rPr>
              <a:t> anos), Áustria</a:t>
            </a:r>
          </a:p>
          <a:p>
            <a:r>
              <a:rPr lang="pt-PT" b="1" dirty="0">
                <a:solidFill>
                  <a:schemeClr val="bg1"/>
                </a:solidFill>
              </a:rPr>
              <a:t>Livros: </a:t>
            </a:r>
            <a:r>
              <a:rPr lang="pt-PT" dirty="0">
                <a:solidFill>
                  <a:schemeClr val="bg1"/>
                </a:solidFill>
              </a:rPr>
              <a:t>Math Trails</a:t>
            </a:r>
          </a:p>
          <a:p>
            <a:r>
              <a:rPr lang="pt-PT" b="1" dirty="0">
                <a:solidFill>
                  <a:schemeClr val="bg1"/>
                </a:solidFill>
              </a:rPr>
              <a:t>Formação: </a:t>
            </a:r>
            <a:r>
              <a:rPr lang="pt-PT" dirty="0">
                <a:solidFill>
                  <a:schemeClr val="bg1"/>
                </a:solidFill>
              </a:rPr>
              <a:t>Universidade Yale, Universidade Harvard</a:t>
            </a:r>
          </a:p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4" y="358928"/>
            <a:ext cx="2443422" cy="336450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26" y="376339"/>
            <a:ext cx="2624120" cy="33470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84" y="376339"/>
            <a:ext cx="2516611" cy="33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8973" y="294659"/>
            <a:ext cx="6510618" cy="38834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>
                <a:solidFill>
                  <a:schemeClr val="bg1"/>
                </a:solidFill>
              </a:rPr>
              <a:t>“A atividade de aplicar a Matemática e tão antiga quanto a própria matemática. É sabido que muitas ideias em matemática surgiram a partir de problemas práticos”</a:t>
            </a:r>
          </a:p>
          <a:p>
            <a:pPr marL="0" indent="0" algn="r">
              <a:buNone/>
            </a:pPr>
            <a:r>
              <a:rPr lang="pt-BR" sz="3200" dirty="0" smtClean="0">
                <a:solidFill>
                  <a:schemeClr val="bg1"/>
                </a:solidFill>
              </a:rPr>
              <a:t>(BASSANEZI, 2002, p.44)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800" y="4543866"/>
            <a:ext cx="3267217" cy="1731090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>
                <a:solidFill>
                  <a:schemeClr val="bg1"/>
                </a:solidFill>
              </a:rPr>
              <a:t>Rodney Carlos </a:t>
            </a:r>
            <a:r>
              <a:rPr lang="pt-BR" b="1" u="sng" dirty="0" err="1">
                <a:solidFill>
                  <a:schemeClr val="bg1"/>
                </a:solidFill>
              </a:rPr>
              <a:t>Bassanezi</a:t>
            </a:r>
            <a:r>
              <a:rPr lang="pt-BR" dirty="0">
                <a:solidFill>
                  <a:schemeClr val="bg1"/>
                </a:solidFill>
              </a:rPr>
              <a:t> é professor titular aposentado do Instituto de Matemática, Estatística e Computação Científica (IMECC) da Unicamp e da UFABC.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" y="387686"/>
            <a:ext cx="2799466" cy="40999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17" y="4118216"/>
            <a:ext cx="1402518" cy="20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Influencias do capitalismo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307104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</a:rPr>
              <a:t>A</a:t>
            </a:r>
            <a:r>
              <a:rPr lang="pt-BR" sz="3200" dirty="0" smtClean="0">
                <a:solidFill>
                  <a:schemeClr val="bg1"/>
                </a:solidFill>
              </a:rPr>
              <a:t>s necessidades;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A Educação;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Influencia sobre os educadores;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O cotidiano;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O psicológico.</a:t>
            </a:r>
          </a:p>
          <a:p>
            <a:pPr algn="just"/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Influencias do cognitivo 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9" y="1746913"/>
            <a:ext cx="6469039" cy="5111087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00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Condicionamento mental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	Três </a:t>
            </a:r>
            <a:r>
              <a:rPr lang="pt-BR" dirty="0">
                <a:solidFill>
                  <a:schemeClr val="bg1"/>
                </a:solidFill>
              </a:rPr>
              <a:t>amigos foram a uma lanchonete, chegando lá pediram o mesmo tipo de lanche, ao termino um dos amigos gritou: garçom a conta? Imediatamente o garçom somou a conta e respondeu: trinta reais, os amigos levantaram e cada um sacou dez reais e entregou ao garçom, que retornou ao balcão e entregou ao dono da lanchonete o dinheiro e a comanda para conferência, após conferir o dono da lanchonete chamou o garçom e disse, você somou errado, a conta só deu 25 reais, volte lá e devolva cinco. Ruim de conta, mas esperto na vida, o garçom percebeu que os cinco reais não daria a divisão exata por três amigos e logo colocou dois reais no bolço e devolveu um real a cada amigo. Agora pensemos juntos, se cada amigo deu dez reais e recebeu um de troco, então pagou nove, três vezes nove é vinte e sete, mais dois que o garçom colocou no bolço, vinte e nove, de vinte e nove para trinta falta um, então onde esta o outro real?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3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smtClean="0">
                <a:latin typeface="+mn-lt"/>
              </a:rPr>
              <a:t>O MÉTODO DOS NOVE PASSOS</a:t>
            </a:r>
            <a:br>
              <a:rPr lang="pt-BR" sz="4400" b="1" dirty="0" smtClean="0">
                <a:latin typeface="+mn-lt"/>
              </a:rPr>
            </a:b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19777"/>
            <a:ext cx="10820400" cy="4161284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Conhecimento </a:t>
            </a:r>
            <a:r>
              <a:rPr lang="pt-BR" sz="2000" dirty="0">
                <a:solidFill>
                  <a:schemeClr val="bg1"/>
                </a:solidFill>
              </a:rPr>
              <a:t>dos conteúdos, devemos conhecer bem o livro didático adotado pela escola, mas ter em mão uma grande diversidade destes, a fim de selecionar a melhor forma de se aplicar o conteúdo. Os livros acessórios servirão de complemento para o livro didático principal. 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Associar os conteúdos aos hábitos locais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Cronograma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Propor atividades 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Reflexão sobre o que foi aprendido  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Replanejamento do conteúdo as novas necessidade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Aplicabilidade pratica do conteúdo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Proposição de novas atividades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10753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505</TotalTime>
  <Words>961</Words>
  <Application>Microsoft Office PowerPoint</Application>
  <PresentationFormat>Widescreen</PresentationFormat>
  <Paragraphs>98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Trilha de Vapor</vt:lpstr>
      <vt:lpstr>Modelagem matemática</vt:lpstr>
      <vt:lpstr>O que é Modelagem matemática?</vt:lpstr>
      <vt:lpstr>Como surgiu a modelagem matemática?</vt:lpstr>
      <vt:lpstr>Apresentação do PowerPoint</vt:lpstr>
      <vt:lpstr>Apresentação do PowerPoint</vt:lpstr>
      <vt:lpstr>Influencias do capitalismo</vt:lpstr>
      <vt:lpstr>Influencias do cognitivo </vt:lpstr>
      <vt:lpstr>Condicionamento mental</vt:lpstr>
      <vt:lpstr>O MÉTODO DOS NOVE PASSOS </vt:lpstr>
      <vt:lpstr>COMO AVALIAR?  </vt:lpstr>
      <vt:lpstr>QUAL O PERFIL DO PROFESSOR?  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matemática</dc:title>
  <dc:creator>Delio</dc:creator>
  <cp:lastModifiedBy>Delio</cp:lastModifiedBy>
  <cp:revision>31</cp:revision>
  <dcterms:created xsi:type="dcterms:W3CDTF">2018-11-29T12:46:13Z</dcterms:created>
  <dcterms:modified xsi:type="dcterms:W3CDTF">2019-10-12T12:45:09Z</dcterms:modified>
</cp:coreProperties>
</file>