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6" r:id="rId10"/>
    <p:sldId id="263" r:id="rId11"/>
    <p:sldId id="264" r:id="rId12"/>
    <p:sldId id="265" r:id="rId13"/>
    <p:sldId id="269" r:id="rId14"/>
    <p:sldId id="270" r:id="rId15"/>
    <p:sldId id="271" r:id="rId16"/>
    <p:sldId id="267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ilisateur Windows" initials="UW" lastIdx="3" clrIdx="0">
    <p:extLst>
      <p:ext uri="{19B8F6BF-5375-455C-9EA6-DF929625EA0E}">
        <p15:presenceInfo xmlns:p15="http://schemas.microsoft.com/office/powerpoint/2012/main" userId="Utilisateur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08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13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012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0416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900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205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550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982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6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13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37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78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49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99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24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83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46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D353057-A310-4F17-A545-033A9EC0A4E4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445DE9-CCD6-4C91-931A-79982A72F4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597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err="1" smtClean="0"/>
              <a:t>R’Montagne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err="1" smtClean="0">
                <a:solidFill>
                  <a:schemeClr val="bg1"/>
                </a:solidFill>
              </a:rPr>
              <a:t>Amodru-Favin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Hugo</a:t>
            </a:r>
            <a:r>
              <a:rPr lang="fr-FR" dirty="0" smtClean="0">
                <a:solidFill>
                  <a:schemeClr val="bg1"/>
                </a:solidFill>
              </a:rPr>
              <a:t> – Chef de projet</a:t>
            </a:r>
          </a:p>
          <a:p>
            <a:r>
              <a:rPr lang="fr-FR" b="1" dirty="0" err="1" smtClean="0">
                <a:solidFill>
                  <a:schemeClr val="bg1"/>
                </a:solidFill>
              </a:rPr>
              <a:t>Delise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Antoine</a:t>
            </a:r>
            <a:r>
              <a:rPr lang="fr-FR" dirty="0" smtClean="0">
                <a:solidFill>
                  <a:schemeClr val="bg1"/>
                </a:solidFill>
              </a:rPr>
              <a:t> – Lead </a:t>
            </a:r>
            <a:r>
              <a:rPr lang="fr-FR" dirty="0" err="1" smtClean="0">
                <a:solidFill>
                  <a:schemeClr val="bg1"/>
                </a:solidFill>
              </a:rPr>
              <a:t>Developer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Moreau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Gwenaël</a:t>
            </a:r>
            <a:r>
              <a:rPr lang="fr-FR" dirty="0" smtClean="0">
                <a:solidFill>
                  <a:schemeClr val="bg1"/>
                </a:solidFill>
              </a:rPr>
              <a:t> – Kanban Master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 descr="RÃ©sultat de recherche d'images pour &quot;polytech grenoble logo&quot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437" y="5756132"/>
            <a:ext cx="3079115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 descr="RÃ©sultat de recherche d'images pour &quot;fablab air&quot;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812" y="5808837"/>
            <a:ext cx="871855" cy="871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Picture 6" descr="https://scontent-cdt1-1.xx.fbcdn.net/v/t35.0-12/28944983_1616950055040422_1616146147_o.png?_nc_eui2=v1%3AAeEbq7R5Qliu-3SROwExH683HgJKsKH0BSx28kv7ycY1Vz2G3CHsmuE217rE_Frtw3LRkIAYZdm-FrS4cvhXirxZisZAyKDB7gIp4ntMk5ScRQ&amp;oh=fe0aeac5fb6423274f43cd3729a9a6ea&amp;oe=5AAB10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84" y="228183"/>
            <a:ext cx="4809456" cy="234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521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Application Mobile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Application responsive sur Android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Gestion des différents types d’utilisateurs</a:t>
            </a: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Visualisation des positions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Gestion des licences et des cartes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Gestion des alertes + secouristes + notifications</a:t>
            </a:r>
          </a:p>
        </p:txBody>
      </p:sp>
    </p:spTree>
    <p:extLst>
      <p:ext uri="{BB962C8B-B14F-4D97-AF65-F5344CB8AC3E}">
        <p14:creationId xmlns:p14="http://schemas.microsoft.com/office/powerpoint/2010/main" val="411028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Coût Énergétique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Collaboration avec les </a:t>
            </a:r>
            <a:r>
              <a:rPr lang="fr-FR" dirty="0" err="1" smtClean="0">
                <a:solidFill>
                  <a:schemeClr val="bg1"/>
                </a:solidFill>
              </a:rPr>
              <a:t>PeiP</a:t>
            </a:r>
            <a:r>
              <a:rPr lang="fr-FR" dirty="0" smtClean="0">
                <a:solidFill>
                  <a:schemeClr val="bg1"/>
                </a:solidFill>
              </a:rPr>
              <a:t> (</a:t>
            </a:r>
            <a:r>
              <a:rPr lang="fr-FR" dirty="0" err="1" smtClean="0">
                <a:solidFill>
                  <a:schemeClr val="bg1"/>
                </a:solidFill>
              </a:rPr>
              <a:t>slides</a:t>
            </a:r>
            <a:r>
              <a:rPr lang="fr-FR" dirty="0" smtClean="0">
                <a:solidFill>
                  <a:schemeClr val="bg1"/>
                </a:solidFill>
              </a:rPr>
              <a:t> fournis par eux qu’on intégrera ce soir)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36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Gestion de projet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Chef de projet : Hugo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Gestionnaire de projet : Kanban</a:t>
            </a:r>
          </a:p>
          <a:p>
            <a:pPr lvl="1"/>
            <a:r>
              <a:rPr lang="fr-FR" dirty="0" err="1" smtClean="0">
                <a:solidFill>
                  <a:schemeClr val="bg1"/>
                </a:solidFill>
              </a:rPr>
              <a:t>Reponsable</a:t>
            </a:r>
            <a:r>
              <a:rPr lang="fr-FR" dirty="0" smtClean="0">
                <a:solidFill>
                  <a:schemeClr val="bg1"/>
                </a:solidFill>
              </a:rPr>
              <a:t> : Gwenaël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Réunions quotidiennes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Gestion des risques</a:t>
            </a:r>
          </a:p>
        </p:txBody>
      </p:sp>
    </p:spTree>
    <p:extLst>
      <p:ext uri="{BB962C8B-B14F-4D97-AF65-F5344CB8AC3E}">
        <p14:creationId xmlns:p14="http://schemas.microsoft.com/office/powerpoint/2010/main" val="292829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Métriques logicielles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Langages :</a:t>
            </a:r>
          </a:p>
          <a:p>
            <a:pPr lvl="1"/>
            <a:r>
              <a:rPr lang="fr-FR" dirty="0" err="1" smtClean="0">
                <a:solidFill>
                  <a:schemeClr val="bg1"/>
                </a:solidFill>
              </a:rPr>
              <a:t>Ionic</a:t>
            </a:r>
            <a:r>
              <a:rPr lang="fr-FR" dirty="0" smtClean="0">
                <a:solidFill>
                  <a:schemeClr val="bg1"/>
                </a:solidFill>
              </a:rPr>
              <a:t> (</a:t>
            </a:r>
            <a:r>
              <a:rPr lang="fr-FR" dirty="0" err="1" smtClean="0">
                <a:solidFill>
                  <a:schemeClr val="bg1"/>
                </a:solidFill>
              </a:rPr>
              <a:t>TypeScript</a:t>
            </a:r>
            <a:r>
              <a:rPr lang="fr-FR" dirty="0" smtClean="0">
                <a:solidFill>
                  <a:schemeClr val="bg1"/>
                </a:solidFill>
              </a:rPr>
              <a:t>, HTML, CSS)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C++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PHP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Java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Lignes de code :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Application mobile : ~3000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API + </a:t>
            </a:r>
            <a:r>
              <a:rPr lang="fr-FR" dirty="0" err="1" smtClean="0">
                <a:solidFill>
                  <a:schemeClr val="bg1"/>
                </a:solidFill>
              </a:rPr>
              <a:t>Swagger</a:t>
            </a:r>
            <a:r>
              <a:rPr lang="fr-FR" dirty="0" smtClean="0">
                <a:solidFill>
                  <a:schemeClr val="bg1"/>
                </a:solidFill>
              </a:rPr>
              <a:t> : ~2000</a:t>
            </a:r>
          </a:p>
          <a:p>
            <a:pPr lvl="1"/>
            <a:r>
              <a:rPr lang="fr-FR" dirty="0" err="1" smtClean="0">
                <a:solidFill>
                  <a:schemeClr val="bg1"/>
                </a:solidFill>
              </a:rPr>
              <a:t>LoRa</a:t>
            </a:r>
            <a:r>
              <a:rPr lang="fr-FR" dirty="0" smtClean="0">
                <a:solidFill>
                  <a:schemeClr val="bg1"/>
                </a:solidFill>
              </a:rPr>
              <a:t> : ~150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831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Métriques logicielles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bg1"/>
                </a:solidFill>
              </a:rPr>
              <a:t>Cocomo</a:t>
            </a:r>
            <a:r>
              <a:rPr lang="fr-FR" dirty="0" smtClean="0">
                <a:solidFill>
                  <a:schemeClr val="bg1"/>
                </a:solidFill>
              </a:rPr>
              <a:t> (complexité P </a:t>
            </a:r>
            <a:r>
              <a:rPr lang="fr-FR" dirty="0" err="1" smtClean="0">
                <a:solidFill>
                  <a:schemeClr val="bg1"/>
                </a:solidFill>
              </a:rPr>
              <a:t>semidetached</a:t>
            </a:r>
            <a:r>
              <a:rPr lang="fr-FR" dirty="0" smtClean="0">
                <a:solidFill>
                  <a:schemeClr val="bg1"/>
                </a:solidFill>
              </a:rPr>
              <a:t>) :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Effort = 3 * 5,150</a:t>
            </a:r>
            <a:r>
              <a:rPr lang="fr-FR" baseline="30000" dirty="0" smtClean="0">
                <a:solidFill>
                  <a:schemeClr val="bg1"/>
                </a:solidFill>
              </a:rPr>
              <a:t>1,12</a:t>
            </a:r>
            <a:r>
              <a:rPr lang="fr-FR" dirty="0" smtClean="0">
                <a:solidFill>
                  <a:schemeClr val="bg1"/>
                </a:solidFill>
              </a:rPr>
              <a:t> = 18,8 mois homme</a:t>
            </a:r>
          </a:p>
          <a:p>
            <a:pPr lvl="1"/>
            <a:r>
              <a:rPr lang="fr-FR" dirty="0" err="1" smtClean="0">
                <a:solidFill>
                  <a:schemeClr val="bg1"/>
                </a:solidFill>
              </a:rPr>
              <a:t>TDev</a:t>
            </a:r>
            <a:r>
              <a:rPr lang="fr-FR" dirty="0" smtClean="0">
                <a:solidFill>
                  <a:schemeClr val="bg1"/>
                </a:solidFill>
              </a:rPr>
              <a:t> = 2,5 * Effort</a:t>
            </a:r>
            <a:r>
              <a:rPr lang="fr-FR" baseline="30000" dirty="0" smtClean="0">
                <a:solidFill>
                  <a:schemeClr val="bg1"/>
                </a:solidFill>
              </a:rPr>
              <a:t>0,35</a:t>
            </a:r>
            <a:r>
              <a:rPr lang="fr-FR" dirty="0" smtClean="0">
                <a:solidFill>
                  <a:schemeClr val="bg1"/>
                </a:solidFill>
              </a:rPr>
              <a:t> = 7 mois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Temps ingénieur :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180h par personne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6400€ brut coûtant par personne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Coût du projet : 23500€</a:t>
            </a:r>
          </a:p>
        </p:txBody>
      </p:sp>
    </p:spTree>
    <p:extLst>
      <p:ext uri="{BB962C8B-B14F-4D97-AF65-F5344CB8AC3E}">
        <p14:creationId xmlns:p14="http://schemas.microsoft.com/office/powerpoint/2010/main" val="3774646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7583" y="2692638"/>
            <a:ext cx="8020940" cy="1524000"/>
          </a:xfrm>
        </p:spPr>
        <p:txBody>
          <a:bodyPr>
            <a:noAutofit/>
          </a:bodyPr>
          <a:lstStyle/>
          <a:p>
            <a:pPr algn="ctr"/>
            <a:r>
              <a:rPr lang="fr-FR" sz="6600" b="1" dirty="0" smtClean="0"/>
              <a:t>Démonstration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04147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Base de données (</a:t>
            </a:r>
            <a:r>
              <a:rPr lang="fr-FR" b="1" dirty="0" err="1" smtClean="0"/>
              <a:t>slide</a:t>
            </a:r>
            <a:r>
              <a:rPr lang="fr-FR" b="1" dirty="0" smtClean="0"/>
              <a:t> supplémentaire pour questions)</a:t>
            </a:r>
            <a:endParaRPr lang="fr-FR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21" y="312367"/>
            <a:ext cx="8793713" cy="367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7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5111099"/>
            <a:ext cx="6554867" cy="1524000"/>
          </a:xfrm>
        </p:spPr>
        <p:txBody>
          <a:bodyPr/>
          <a:lstStyle/>
          <a:p>
            <a:r>
              <a:rPr lang="fr-FR" b="1" dirty="0" smtClean="0"/>
              <a:t>Plan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533399"/>
            <a:ext cx="7665532" cy="4406069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Contexte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Produit proposé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Technologies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Boîtier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Racine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Routage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Application mobile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Coût énergétique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Gestion de projet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Démonstration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Picture 2" descr="Logov2Accue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165" y="361768"/>
            <a:ext cx="3468291" cy="474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50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Contexte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Accidents en montagne :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12 morts par an (en France)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Chaque minute compte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Problème de communication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Couverture GSM incomplète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Prix élevé des portables satellitaires</a:t>
            </a:r>
          </a:p>
        </p:txBody>
      </p:sp>
    </p:spTree>
    <p:extLst>
      <p:ext uri="{BB962C8B-B14F-4D97-AF65-F5344CB8AC3E}">
        <p14:creationId xmlns:p14="http://schemas.microsoft.com/office/powerpoint/2010/main" val="165095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5155730"/>
            <a:ext cx="6554867" cy="1524000"/>
          </a:xfrm>
        </p:spPr>
        <p:txBody>
          <a:bodyPr/>
          <a:lstStyle/>
          <a:p>
            <a:r>
              <a:rPr lang="fr-FR" b="1" dirty="0" smtClean="0"/>
              <a:t>Produit proposé (Présentation orale)</a:t>
            </a:r>
            <a:endParaRPr lang="fr-FR" b="1" dirty="0"/>
          </a:p>
        </p:txBody>
      </p:sp>
      <p:grpSp>
        <p:nvGrpSpPr>
          <p:cNvPr id="4" name="Groupe 3"/>
          <p:cNvGrpSpPr/>
          <p:nvPr/>
        </p:nvGrpSpPr>
        <p:grpSpPr>
          <a:xfrm>
            <a:off x="2425993" y="234413"/>
            <a:ext cx="6071235" cy="5107305"/>
            <a:chOff x="-12754" y="0"/>
            <a:chExt cx="6071892" cy="5107608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2754" y="233203"/>
              <a:ext cx="6071892" cy="3564712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225" y="532031"/>
              <a:ext cx="1350375" cy="1350375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22348" y="635904"/>
              <a:ext cx="1300948" cy="1300948"/>
            </a:xfrm>
            <a:prstGeom prst="rect">
              <a:avLst/>
            </a:prstGeom>
          </p:spPr>
        </p:pic>
        <p:pic>
          <p:nvPicPr>
            <p:cNvPr id="8" name="Picture 4" descr="Image associé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3496" y="0"/>
              <a:ext cx="715320" cy="715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Image associé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631" y="278244"/>
              <a:ext cx="715320" cy="715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Image associé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2930" y="13045"/>
              <a:ext cx="715320" cy="715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6"/>
            <a:srcRect l="46205" t="29699" r="40112" b="32509"/>
            <a:stretch/>
          </p:blipFill>
          <p:spPr>
            <a:xfrm>
              <a:off x="3206379" y="2737510"/>
              <a:ext cx="996099" cy="1615296"/>
            </a:xfrm>
            <a:prstGeom prst="rect">
              <a:avLst/>
            </a:prstGeom>
          </p:spPr>
        </p:pic>
        <p:cxnSp>
          <p:nvCxnSpPr>
            <p:cNvPr id="12" name="Connecteur en arc 11"/>
            <p:cNvCxnSpPr>
              <a:stCxn id="6" idx="0"/>
            </p:cNvCxnSpPr>
            <p:nvPr/>
          </p:nvCxnSpPr>
          <p:spPr>
            <a:xfrm rot="16200000" flipH="1">
              <a:off x="1141593" y="372852"/>
              <a:ext cx="2112093" cy="2430452"/>
            </a:xfrm>
            <a:prstGeom prst="curvedConnector4">
              <a:avLst>
                <a:gd name="adj1" fmla="val -10823"/>
                <a:gd name="adj2" fmla="val 89989"/>
              </a:avLst>
            </a:prstGeom>
            <a:ln w="38100">
              <a:solidFill>
                <a:srgbClr val="0070C0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en arc 12"/>
            <p:cNvCxnSpPr>
              <a:stCxn id="7" idx="0"/>
            </p:cNvCxnSpPr>
            <p:nvPr/>
          </p:nvCxnSpPr>
          <p:spPr>
            <a:xfrm rot="16200000" flipH="1" flipV="1">
              <a:off x="3564377" y="935679"/>
              <a:ext cx="2008220" cy="1408670"/>
            </a:xfrm>
            <a:prstGeom prst="curvedConnector3">
              <a:avLst>
                <a:gd name="adj1" fmla="val -11383"/>
              </a:avLst>
            </a:prstGeom>
            <a:ln w="38100">
              <a:solidFill>
                <a:srgbClr val="C00000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6" descr="Résultat de recherche d'images pour &quot;smartphone&quot;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14" y="4135414"/>
              <a:ext cx="687287" cy="972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Résultat de recherche d'images pour &quot;server&quot;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5647" y="3522730"/>
              <a:ext cx="1098781" cy="1098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Connecteur en arc 15"/>
            <p:cNvCxnSpPr>
              <a:stCxn id="11" idx="2"/>
            </p:cNvCxnSpPr>
            <p:nvPr/>
          </p:nvCxnSpPr>
          <p:spPr>
            <a:xfrm rot="5400000">
              <a:off x="2380282" y="3309489"/>
              <a:ext cx="280831" cy="2367465"/>
            </a:xfrm>
            <a:prstGeom prst="curvedConnector2">
              <a:avLst/>
            </a:prstGeom>
            <a:ln w="38100">
              <a:solidFill>
                <a:srgbClr val="00B050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Image 16" descr="RÃ©sultat de recherche d'images pour &quot;sodaq logo&quot;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948" y="786689"/>
            <a:ext cx="105219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 17" descr="RÃ©sultat de recherche d'images pour &quot;lora logo&quot;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610" y="76759"/>
            <a:ext cx="1379855" cy="976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 18" descr="RÃ©sultat de recherche d'images pour &quot;ionic 3 logo&quot;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565" y="4378948"/>
            <a:ext cx="1083945" cy="375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810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Technologies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bg1"/>
                </a:solidFill>
              </a:rPr>
              <a:t>LoRa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Longue portée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Robuste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Faible consommation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err="1" smtClean="0">
                <a:solidFill>
                  <a:schemeClr val="bg1"/>
                </a:solidFill>
              </a:rPr>
              <a:t>Ionic</a:t>
            </a:r>
            <a:r>
              <a:rPr lang="fr-FR" dirty="0" smtClean="0">
                <a:solidFill>
                  <a:schemeClr val="bg1"/>
                </a:solidFill>
              </a:rPr>
              <a:t> :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Notifications push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Cross-</a:t>
            </a:r>
            <a:r>
              <a:rPr lang="fr-FR" dirty="0" err="1" smtClean="0">
                <a:solidFill>
                  <a:schemeClr val="bg1"/>
                </a:solidFill>
              </a:rPr>
              <a:t>platforms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79" y="533400"/>
            <a:ext cx="4689861" cy="201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ionic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86" y="2228348"/>
            <a:ext cx="2951168" cy="295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0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Boîtier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293123" y="264452"/>
            <a:ext cx="1533525" cy="2390775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70" y="3532084"/>
            <a:ext cx="5631678" cy="3167819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533400" y="37743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Envoi régulier de la position GPS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Bouton d’activation du mode Alarme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Envoi instantané de la position avec appel à l’aide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</a:rPr>
              <a:t>Envoi de signaux d’alerte jusqu’à réactivation</a:t>
            </a:r>
          </a:p>
        </p:txBody>
      </p:sp>
    </p:spTree>
    <p:extLst>
      <p:ext uri="{BB962C8B-B14F-4D97-AF65-F5344CB8AC3E}">
        <p14:creationId xmlns:p14="http://schemas.microsoft.com/office/powerpoint/2010/main" val="73630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Racine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Carte réceptrice </a:t>
            </a:r>
            <a:r>
              <a:rPr lang="fr-FR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Transmission vers le port série</a:t>
            </a:r>
          </a:p>
          <a:p>
            <a:r>
              <a:rPr lang="fr-FR" dirty="0" smtClean="0">
                <a:solidFill>
                  <a:schemeClr val="bg1"/>
                </a:solidFill>
                <a:sym typeface="Wingdings" panose="05000000000000000000" pitchFamily="2" charset="2"/>
              </a:rPr>
              <a:t>Programme JAVA de récupération de données</a:t>
            </a:r>
          </a:p>
          <a:p>
            <a:r>
              <a:rPr lang="fr-FR" dirty="0" smtClean="0">
                <a:solidFill>
                  <a:schemeClr val="bg1"/>
                </a:solidFill>
                <a:sym typeface="Wingdings" panose="05000000000000000000" pitchFamily="2" charset="2"/>
              </a:rPr>
              <a:t>Mets à jour la base de données</a:t>
            </a:r>
          </a:p>
          <a:p>
            <a:endParaRPr lang="fr-F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fr-FR" dirty="0" smtClean="0">
                <a:solidFill>
                  <a:schemeClr val="bg1"/>
                </a:solidFill>
                <a:sym typeface="Wingdings" panose="05000000000000000000" pitchFamily="2" charset="2"/>
              </a:rPr>
              <a:t>Nécessite une connexion internet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5" t="23043" r="16916" b="20467"/>
          <a:stretch/>
        </p:blipFill>
        <p:spPr>
          <a:xfrm>
            <a:off x="4386506" y="4403221"/>
            <a:ext cx="4338750" cy="204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5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Serveur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Base de données MySQL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API en PHP</a:t>
            </a: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Interface </a:t>
            </a:r>
            <a:r>
              <a:rPr lang="fr-FR" dirty="0" err="1" smtClean="0">
                <a:solidFill>
                  <a:schemeClr val="bg1"/>
                </a:solidFill>
              </a:rPr>
              <a:t>Swagger</a:t>
            </a:r>
            <a:r>
              <a:rPr lang="fr-FR" dirty="0" smtClean="0">
                <a:solidFill>
                  <a:schemeClr val="bg1"/>
                </a:solidFill>
              </a:rPr>
              <a:t/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Disponible depuis la racine et l’application</a:t>
            </a:r>
          </a:p>
        </p:txBody>
      </p:sp>
      <p:pic>
        <p:nvPicPr>
          <p:cNvPr id="1026" name="Picture 2" descr="Résultat de recherche d'images pour &quot;swagge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281" y="4814095"/>
            <a:ext cx="2604835" cy="88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69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Routage dynamique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Slide</a:t>
            </a:r>
            <a:r>
              <a:rPr lang="fr-FR" dirty="0" smtClean="0"/>
              <a:t> en réflexion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129528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Personnalisé 1">
      <a:dk1>
        <a:sysClr val="windowText" lastClr="000000"/>
      </a:dk1>
      <a:lt1>
        <a:srgbClr val="000000"/>
      </a:lt1>
      <a:dk2>
        <a:srgbClr val="AEAEAE"/>
      </a:dk2>
      <a:lt2>
        <a:srgbClr val="000000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309</TotalTime>
  <Words>209</Words>
  <Application>Microsoft Office PowerPoint</Application>
  <PresentationFormat>Affichage à l'écran (4:3)</PresentationFormat>
  <Paragraphs>83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Secteur</vt:lpstr>
      <vt:lpstr>R’Montagne</vt:lpstr>
      <vt:lpstr>Plan</vt:lpstr>
      <vt:lpstr>Contexte</vt:lpstr>
      <vt:lpstr>Produit proposé (Présentation orale)</vt:lpstr>
      <vt:lpstr>Technologies</vt:lpstr>
      <vt:lpstr>Boîtier</vt:lpstr>
      <vt:lpstr>Racine</vt:lpstr>
      <vt:lpstr>Serveur</vt:lpstr>
      <vt:lpstr>Routage dynamique</vt:lpstr>
      <vt:lpstr>Application Mobile</vt:lpstr>
      <vt:lpstr>Coût Énergétique</vt:lpstr>
      <vt:lpstr>Gestion de projet</vt:lpstr>
      <vt:lpstr>Métriques logicielles</vt:lpstr>
      <vt:lpstr>Métriques logicielles</vt:lpstr>
      <vt:lpstr>Démonstration</vt:lpstr>
      <vt:lpstr>Base de données (slide supplémentaire pour questions)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18</cp:revision>
  <dcterms:created xsi:type="dcterms:W3CDTF">2018-03-14T08:08:12Z</dcterms:created>
  <dcterms:modified xsi:type="dcterms:W3CDTF">2018-03-14T13:17:31Z</dcterms:modified>
</cp:coreProperties>
</file>