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63" r:id="rId11"/>
    <p:sldId id="264" r:id="rId12"/>
    <p:sldId id="265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3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BA6A4-B084-4DD4-8F14-6FBC012138B9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635E7-19D6-4BEE-ADBD-2FFC2A8D4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3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635E7-19D6-4BEE-ADBD-2FFC2A8D44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9077-E957-4FAA-A128-8930790884D5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2399-41D8-45EA-96B8-ECC33F2C4D07}" type="datetime1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1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C8A-B364-40A9-B025-E4ECEC8A329B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630A-A904-4FA9-98CF-685A2DD9A621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1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6F39-9CCA-4AE6-9C63-897499C694BF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8DD-E703-4D68-A45A-E1EC7DAFA8C3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0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C47E-6BC9-4298-AC89-7FB0DE4B8043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5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188-10D9-4289-97FF-424CD44F474C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98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269C-4B0B-4208-ABA6-40BB8306B04F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63B-B598-427E-A7FD-9E2DF6A670EA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1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F780-99F0-4C18-B6DF-604B5F100F44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C10-4F4F-442D-BD2E-F8946BCA5FFF}" type="datetime1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7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BCDC-0BC3-40BF-9164-6E2FA790C8E1}" type="datetime1">
              <a:rPr lang="fr-FR" smtClean="0"/>
              <a:t>14/03/2018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9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C411-4ABE-46D0-A369-F5DC600D9D6B}" type="datetime1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92EC-165C-4ED9-A221-FA53A2E4FE13}" type="datetime1">
              <a:rPr lang="fr-FR" smtClean="0"/>
              <a:t>14/03/2018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2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928-F6FF-4F50-8BA2-93644B9F30C3}" type="datetime1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8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EEA-0870-4173-9735-15B11344CCD3}" type="datetime1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8C4F4A-1B1C-4539-8394-6C3FC0B13062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59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R’Montagne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</a:rPr>
              <a:t>Amodru-Favin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Hugo</a:t>
            </a:r>
            <a:r>
              <a:rPr lang="fr-FR" dirty="0" smtClean="0">
                <a:solidFill>
                  <a:schemeClr val="bg1"/>
                </a:solidFill>
              </a:rPr>
              <a:t> – Chef de projet</a:t>
            </a:r>
          </a:p>
          <a:p>
            <a:r>
              <a:rPr lang="fr-FR" b="1" dirty="0" err="1" smtClean="0">
                <a:solidFill>
                  <a:schemeClr val="bg1"/>
                </a:solidFill>
              </a:rPr>
              <a:t>Delise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Antoine</a:t>
            </a:r>
            <a:r>
              <a:rPr lang="fr-FR" dirty="0" smtClean="0">
                <a:solidFill>
                  <a:schemeClr val="bg1"/>
                </a:solidFill>
              </a:rPr>
              <a:t> – Lead </a:t>
            </a:r>
            <a:r>
              <a:rPr lang="fr-FR" dirty="0" err="1" smtClean="0">
                <a:solidFill>
                  <a:schemeClr val="bg1"/>
                </a:solidFill>
              </a:rPr>
              <a:t>Developer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Moreau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Gwenaël</a:t>
            </a:r>
            <a:r>
              <a:rPr lang="fr-FR" dirty="0" smtClean="0">
                <a:solidFill>
                  <a:schemeClr val="bg1"/>
                </a:solidFill>
              </a:rPr>
              <a:t> – Kanban Master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RÃ©sultat de recherche d'images pour &quot;polytech grenoble logo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97" y="5756132"/>
            <a:ext cx="3079115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Ã©sultat de recherche d'images pour &quot;fablab air&quot;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2" y="5808837"/>
            <a:ext cx="871855" cy="87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 descr="https://scontent-cdt1-1.xx.fbcdn.net/v/t35.0-12/28944983_1616950055040422_1616146147_o.png?_nc_eui2=v1%3AAeEbq7R5Qliu-3SROwExH683HgJKsKH0BSx28kv7ycY1Vz2G3CHsmuE217rE_Frtw3LRkIAYZdm-FrS4cvhXirxZisZAyKDB7gIp4ntMk5ScRQ&amp;oh=fe0aeac5fb6423274f43cd3729a9a6ea&amp;oe=5AAB10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84" y="228183"/>
            <a:ext cx="4809456" cy="2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2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Mobile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Application responsive sur Android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différents types d’utilisateurs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Visualisation des positions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licences et des cartes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alertes + secouristes + notifications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28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Coût Énergétique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Collaboration avec les </a:t>
            </a:r>
            <a:r>
              <a:rPr lang="fr-FR" dirty="0" err="1" smtClean="0">
                <a:solidFill>
                  <a:schemeClr val="bg1"/>
                </a:solidFill>
              </a:rPr>
              <a:t>PeiP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slides</a:t>
            </a:r>
            <a:r>
              <a:rPr lang="fr-FR" dirty="0" smtClean="0">
                <a:solidFill>
                  <a:schemeClr val="bg1"/>
                </a:solidFill>
              </a:rPr>
              <a:t> fournis par eux qu’on intégrera ce soir)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3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Chef de projet : Hugo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Gestionnaire de projet : Kanban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Responsable : Gwenaël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Réunions quotidiennes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risques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Métriques logicielles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149696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Ionic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TypeScript</a:t>
            </a:r>
            <a:r>
              <a:rPr lang="fr-FR" dirty="0" smtClean="0">
                <a:solidFill>
                  <a:schemeClr val="bg1"/>
                </a:solidFill>
              </a:rPr>
              <a:t>, HTML, CSS)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C++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PHP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Java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Lignes de code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Application mobile : ~3000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API + </a:t>
            </a:r>
            <a:r>
              <a:rPr lang="fr-FR" dirty="0" err="1" smtClean="0">
                <a:solidFill>
                  <a:schemeClr val="bg1"/>
                </a:solidFill>
              </a:rPr>
              <a:t>Swagger</a:t>
            </a:r>
            <a:r>
              <a:rPr lang="fr-FR" dirty="0" smtClean="0">
                <a:solidFill>
                  <a:schemeClr val="bg1"/>
                </a:solidFill>
              </a:rPr>
              <a:t> : ~2000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LoRa</a:t>
            </a:r>
            <a:r>
              <a:rPr lang="fr-FR" dirty="0" smtClean="0">
                <a:solidFill>
                  <a:schemeClr val="bg1"/>
                </a:solidFill>
              </a:rPr>
              <a:t> : ~150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Routage : ~300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Métriques logicielles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Cocomo</a:t>
            </a:r>
            <a:r>
              <a:rPr lang="fr-FR" dirty="0" smtClean="0">
                <a:solidFill>
                  <a:schemeClr val="bg1"/>
                </a:solidFill>
              </a:rPr>
              <a:t> (complexité P </a:t>
            </a:r>
            <a:r>
              <a:rPr lang="fr-FR" dirty="0" err="1" smtClean="0">
                <a:solidFill>
                  <a:schemeClr val="bg1"/>
                </a:solidFill>
              </a:rPr>
              <a:t>semidetached</a:t>
            </a:r>
            <a:r>
              <a:rPr lang="fr-FR" dirty="0" smtClean="0">
                <a:solidFill>
                  <a:schemeClr val="bg1"/>
                </a:solidFill>
              </a:rPr>
              <a:t>)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Effort = 3 * 5,150</a:t>
            </a:r>
            <a:r>
              <a:rPr lang="fr-FR" baseline="30000" dirty="0" smtClean="0">
                <a:solidFill>
                  <a:schemeClr val="bg1"/>
                </a:solidFill>
              </a:rPr>
              <a:t>1,12</a:t>
            </a:r>
            <a:r>
              <a:rPr lang="fr-FR" dirty="0" smtClean="0">
                <a:solidFill>
                  <a:schemeClr val="bg1"/>
                </a:solidFill>
              </a:rPr>
              <a:t> = 18,8 mois homme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TDev</a:t>
            </a:r>
            <a:r>
              <a:rPr lang="fr-FR" dirty="0" smtClean="0">
                <a:solidFill>
                  <a:schemeClr val="bg1"/>
                </a:solidFill>
              </a:rPr>
              <a:t> = 2,5 * Effort</a:t>
            </a:r>
            <a:r>
              <a:rPr lang="fr-FR" baseline="30000" dirty="0" smtClean="0">
                <a:solidFill>
                  <a:schemeClr val="bg1"/>
                </a:solidFill>
              </a:rPr>
              <a:t>0,35</a:t>
            </a:r>
            <a:r>
              <a:rPr lang="fr-FR" dirty="0" smtClean="0">
                <a:solidFill>
                  <a:schemeClr val="bg1"/>
                </a:solidFill>
              </a:rPr>
              <a:t> = 7 mois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Temps ingénieur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180h par personne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6400€ brut coûtant par personne et par mois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Coût du projet : 23500€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4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583" y="2692638"/>
            <a:ext cx="8020940" cy="1524000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 smtClean="0"/>
              <a:t>Démonstration</a:t>
            </a:r>
            <a:endParaRPr lang="fr-FR" sz="66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4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Base de données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1" y="312367"/>
            <a:ext cx="8793713" cy="367851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4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5111099"/>
            <a:ext cx="6554867" cy="1524000"/>
          </a:xfrm>
        </p:spPr>
        <p:txBody>
          <a:bodyPr/>
          <a:lstStyle/>
          <a:p>
            <a:r>
              <a:rPr lang="fr-FR" b="1" dirty="0" smtClean="0"/>
              <a:t>Plan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399"/>
            <a:ext cx="7665532" cy="440606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Contexte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Produit proposé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Technologies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Boîtier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Racine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Serveur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Routage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Coût énergétique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Gestion de projet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Démonstration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2" descr="Logov2Accue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65" y="361768"/>
            <a:ext cx="3468291" cy="47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Accidents en montagne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12 morts par an (en France)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Chaque minute compte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Problème de communication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Couverture GSM incomplète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Prix élevé des portables satellitaires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9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5155730"/>
            <a:ext cx="6554867" cy="1524000"/>
          </a:xfrm>
        </p:spPr>
        <p:txBody>
          <a:bodyPr/>
          <a:lstStyle/>
          <a:p>
            <a:r>
              <a:rPr lang="fr-FR" b="1" dirty="0" smtClean="0"/>
              <a:t>Produit proposé</a:t>
            </a:r>
            <a:endParaRPr lang="fr-FR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2425993" y="234413"/>
            <a:ext cx="6071235" cy="5107305"/>
            <a:chOff x="-12754" y="0"/>
            <a:chExt cx="6071892" cy="510760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54" y="233203"/>
              <a:ext cx="6071892" cy="356471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25" y="532031"/>
              <a:ext cx="1350375" cy="13503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2348" y="635904"/>
              <a:ext cx="1300948" cy="1300948"/>
            </a:xfrm>
            <a:prstGeom prst="rect">
              <a:avLst/>
            </a:prstGeom>
          </p:spPr>
        </p:pic>
        <p:pic>
          <p:nvPicPr>
            <p:cNvPr id="8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96" y="0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631" y="278244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930" y="13045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6"/>
            <a:srcRect l="46205" t="29699" r="40112" b="32509"/>
            <a:stretch/>
          </p:blipFill>
          <p:spPr>
            <a:xfrm>
              <a:off x="3206379" y="2737510"/>
              <a:ext cx="996099" cy="1615296"/>
            </a:xfrm>
            <a:prstGeom prst="rect">
              <a:avLst/>
            </a:prstGeom>
          </p:spPr>
        </p:pic>
        <p:cxnSp>
          <p:nvCxnSpPr>
            <p:cNvPr id="12" name="Connecteur en arc 11"/>
            <p:cNvCxnSpPr>
              <a:stCxn id="6" idx="0"/>
            </p:cNvCxnSpPr>
            <p:nvPr/>
          </p:nvCxnSpPr>
          <p:spPr>
            <a:xfrm rot="16200000" flipH="1">
              <a:off x="1141593" y="372852"/>
              <a:ext cx="2112093" cy="2430452"/>
            </a:xfrm>
            <a:prstGeom prst="curvedConnector4">
              <a:avLst>
                <a:gd name="adj1" fmla="val -10823"/>
                <a:gd name="adj2" fmla="val 89989"/>
              </a:avLst>
            </a:prstGeom>
            <a:ln w="38100">
              <a:solidFill>
                <a:srgbClr val="0070C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en arc 12"/>
            <p:cNvCxnSpPr>
              <a:stCxn id="7" idx="0"/>
            </p:cNvCxnSpPr>
            <p:nvPr/>
          </p:nvCxnSpPr>
          <p:spPr>
            <a:xfrm rot="16200000" flipH="1" flipV="1">
              <a:off x="3564377" y="935679"/>
              <a:ext cx="2008220" cy="1408670"/>
            </a:xfrm>
            <a:prstGeom prst="curvedConnector3">
              <a:avLst>
                <a:gd name="adj1" fmla="val -11383"/>
              </a:avLst>
            </a:prstGeom>
            <a:ln w="38100">
              <a:solidFill>
                <a:srgbClr val="C0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Résultat de recherche d'images pour &quot;smartphone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4" y="4135414"/>
              <a:ext cx="687287" cy="97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Résultat de recherche d'images pour &quot;server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647" y="3522730"/>
              <a:ext cx="1098781" cy="1098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Connecteur en arc 15"/>
            <p:cNvCxnSpPr>
              <a:stCxn id="11" idx="2"/>
            </p:cNvCxnSpPr>
            <p:nvPr/>
          </p:nvCxnSpPr>
          <p:spPr>
            <a:xfrm rot="5400000">
              <a:off x="2380282" y="3309489"/>
              <a:ext cx="280831" cy="2367465"/>
            </a:xfrm>
            <a:prstGeom prst="curvedConnector2">
              <a:avLst/>
            </a:prstGeom>
            <a:ln w="38100">
              <a:solidFill>
                <a:srgbClr val="00B05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 descr="RÃ©sultat de recherche d'images pour &quot;sodaq logo&quot;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48" y="786689"/>
            <a:ext cx="105219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RÃ©sultat de recherche d'images pour &quot;lora logo&quot;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10" y="76759"/>
            <a:ext cx="1379855" cy="97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RÃ©sultat de recherche d'images pour &quot;ionic 3 logo&quot;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65" y="4378948"/>
            <a:ext cx="1083945" cy="3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1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Technologies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LoRa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Longue portée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Robuste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Faible consommation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Ionic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Notifications push (</a:t>
            </a:r>
            <a:r>
              <a:rPr lang="fr-FR" dirty="0" err="1" smtClean="0">
                <a:solidFill>
                  <a:schemeClr val="bg1"/>
                </a:solidFill>
              </a:rPr>
              <a:t>FireBase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Cross-</a:t>
            </a:r>
            <a:r>
              <a:rPr lang="fr-FR" dirty="0" err="1" smtClean="0">
                <a:solidFill>
                  <a:schemeClr val="bg1"/>
                </a:solidFill>
              </a:rPr>
              <a:t>platforms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79" y="533400"/>
            <a:ext cx="4689861" cy="20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ioni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86" y="2228348"/>
            <a:ext cx="2951168" cy="29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firebas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45" y="3751900"/>
            <a:ext cx="2143102" cy="10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Boîtier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01" y="3156069"/>
            <a:ext cx="5631678" cy="3167819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3400" y="37743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Envoi régulier de la position GPS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Bouton d’activation du mode Alarme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Envoi instantané de la position avec appel à l’aide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Envoi de signaux d’alerte jusqu’à réactivation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Racine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Carte réceptrice 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Transmission vers le port série</a:t>
            </a: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Programme JAVA de récupération de données</a:t>
            </a: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Mets à jour la base de données</a:t>
            </a:r>
          </a:p>
          <a:p>
            <a:endParaRPr lang="fr-F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Nécessite une connexion internet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23043" r="16916" b="20467"/>
          <a:stretch/>
        </p:blipFill>
        <p:spPr>
          <a:xfrm>
            <a:off x="3435676" y="4104118"/>
            <a:ext cx="4338750" cy="204885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5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Base de données MySQL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API en PHP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Interface </a:t>
            </a:r>
            <a:r>
              <a:rPr lang="fr-FR" dirty="0" err="1" smtClean="0">
                <a:solidFill>
                  <a:schemeClr val="bg1"/>
                </a:solidFill>
              </a:rPr>
              <a:t>Swagger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Disponible depuis la racine et l’application</a:t>
            </a:r>
          </a:p>
        </p:txBody>
      </p:sp>
      <p:pic>
        <p:nvPicPr>
          <p:cNvPr id="1026" name="Picture 2" descr="Résultat de recherche d'images pour &quot;swagg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1" y="4814095"/>
            <a:ext cx="2604835" cy="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9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Routage dynamique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Slide</a:t>
            </a:r>
            <a:r>
              <a:rPr lang="fr-FR" dirty="0" smtClean="0"/>
              <a:t> en réflexion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2952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ersonnalisé 1">
      <a:dk1>
        <a:sysClr val="windowText" lastClr="000000"/>
      </a:dk1>
      <a:lt1>
        <a:srgbClr val="000000"/>
      </a:lt1>
      <a:dk2>
        <a:srgbClr val="AEAEAE"/>
      </a:dk2>
      <a:lt2>
        <a:srgbClr val="000000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</TotalTime>
  <Words>217</Words>
  <Application>Microsoft Office PowerPoint</Application>
  <PresentationFormat>Affichage à l'écran (4:3)</PresentationFormat>
  <Paragraphs>102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Secteur</vt:lpstr>
      <vt:lpstr>R’Montagne</vt:lpstr>
      <vt:lpstr>Plan</vt:lpstr>
      <vt:lpstr>Contexte</vt:lpstr>
      <vt:lpstr>Produit proposé</vt:lpstr>
      <vt:lpstr>Technologies</vt:lpstr>
      <vt:lpstr>Boîtier</vt:lpstr>
      <vt:lpstr>Racine</vt:lpstr>
      <vt:lpstr>Serveur</vt:lpstr>
      <vt:lpstr>Routage dynamique</vt:lpstr>
      <vt:lpstr>Application Mobile</vt:lpstr>
      <vt:lpstr>Coût Énergétique</vt:lpstr>
      <vt:lpstr>Gestion de projet</vt:lpstr>
      <vt:lpstr>Métriques logicielles</vt:lpstr>
      <vt:lpstr>Métriques logicielles</vt:lpstr>
      <vt:lpstr>Démonstration</vt:lpstr>
      <vt:lpstr>Base de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24</cp:revision>
  <dcterms:created xsi:type="dcterms:W3CDTF">2018-03-14T08:08:12Z</dcterms:created>
  <dcterms:modified xsi:type="dcterms:W3CDTF">2018-03-14T14:11:07Z</dcterms:modified>
</cp:coreProperties>
</file>