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3" r:id="rId9"/>
    <p:sldId id="311" r:id="rId10"/>
    <p:sldId id="316" r:id="rId11"/>
    <p:sldId id="314" r:id="rId12"/>
    <p:sldId id="315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5"/>
    <a:srgbClr val="00D9C7"/>
    <a:srgbClr val="00FDFF"/>
    <a:srgbClr val="73FDD6"/>
    <a:srgbClr val="FF40FF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" y="18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29A2-5E80-F63B-930D-1F2012F3C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C4E9-4D21-ECB5-D333-B3822F89A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D3F2C-F914-DF85-70CD-30ED6D4C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44E7-B0CD-4B50-AE54-C7B9E09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B968-16D6-0B74-16EF-E35AC942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AE66-3E16-BC71-F343-5DB9AE2E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8788B-DF4A-258A-D11A-59C90B74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A803-EDD4-37E4-D868-40127AF3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6569-5EEF-8549-4882-80AC0DD8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AD7C-88F7-AB05-C129-9E700BEE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9FB8F-EA1A-BC85-DE7E-7170E0A07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D07BA-57A7-54A7-79A8-CD4F06709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70BA-0C54-2640-6A8B-ABFDD6AD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A40D-5C7D-D0C6-12FD-0C342447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EA27-BB73-1525-7497-345EBDD4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D76B-2A3D-27E7-EA55-BFA822BF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4B22-67AF-6A26-8750-D4B8DD8F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BA50-237B-1267-1CB0-726A7439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BA7B-6122-ED52-BF39-398AE49D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CD0E0-80E8-A011-74C1-D4C3556E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CAA8-D16B-5DF7-1654-348CD146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34581-A231-63CC-15E8-BBAFC109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D457-0D73-D148-5BF8-5F819A4A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BB3A-DCC0-E97C-B559-0E7E2246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51AA-7EE6-4431-BF55-FA97A266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FC38-B21C-1876-264E-92D66200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4ACB-1F3D-C86E-46EF-1D7E3BB5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672B7-22C5-99A8-3FA0-E42C2B711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FA7BC-1662-E588-0032-33B61B4E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08F70-7E6F-DB77-876F-94E364D4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25A9D-E313-A093-4163-63799E68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3555-4AD6-C954-C787-B60EFB69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1F19-E84D-BA3D-F476-AE1290BA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74F2-2004-E4BB-B8C6-574F6DCFC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B34EA-0B8E-77B0-097B-638106A87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C4DCE-3ADA-490A-46FC-F8F4F7305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040EB-5C61-BE0E-B603-4A327B7C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76467-5DCB-1390-2339-6FDD3633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4061-932C-9AA4-E7E3-B5BA614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E425-0824-CEE0-02FC-39566254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C8349-DE7F-7D7B-500B-5B0F6649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DF4D0-82FC-58C6-B89F-80945C9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2F91-AB36-2112-98C0-53F10E9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38CC1-D5B2-5729-1E74-317AEDEF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ED13B-4ED4-C261-ECF6-3E55A8A0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5D824-E9CC-BBD3-DA7B-5F876898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1C02-16FB-C79A-EB17-DB9465CC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042C-587D-C20B-5F26-BE12DBF3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D6BB-D2FE-12D5-CD88-FAE2C7DA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0AD4-C4F4-AC34-9D6B-EC3CECD0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3F284-628B-583F-44FF-B1583ABC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F92D0-EB87-8D8C-3474-C78BFA62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5FCC-112E-A285-7EE5-BC2FE1DE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B94F6-5093-C522-18F5-11FB7C09E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4460F-EB42-512C-9AC7-F933D2DB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C923-F5F2-F1AF-7BBA-6ECE76C3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DADA-BF34-1DC1-8117-7D6C37D3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BBE0-39EE-8275-0606-73920F83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6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7CCAC-4C82-B2C3-0621-A6AB8326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F82D5-1C9F-AECA-DA98-8B58A952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A8D7-99BB-BA31-715A-AE15C4CB5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3B7A-DFB4-835A-92C3-12B955036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0BD4-3C8C-0545-E777-230AEF459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BAC1D7-8896-CCEB-38B4-69C815889EDC}"/>
              </a:ext>
            </a:extLst>
          </p:cNvPr>
          <p:cNvSpPr/>
          <p:nvPr/>
        </p:nvSpPr>
        <p:spPr>
          <a:xfrm>
            <a:off x="654967" y="2485196"/>
            <a:ext cx="616073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Pemrograman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Web-2 (CSS)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5DA00-7D6C-A8AC-2A32-AF5FFEDF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298" y="2100536"/>
            <a:ext cx="4953036" cy="29718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2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DA7D1-88E1-6162-E445-0C9DFF4CB17C}"/>
              </a:ext>
            </a:extLst>
          </p:cNvPr>
          <p:cNvSpPr txBox="1"/>
          <p:nvPr/>
        </p:nvSpPr>
        <p:spPr>
          <a:xfrm>
            <a:off x="334574" y="599539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Implementasi</a:t>
            </a:r>
            <a:endParaRPr lang="en-ID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4BDC6-5E8A-6B26-229D-63555CF84347}"/>
              </a:ext>
            </a:extLst>
          </p:cNvPr>
          <p:cNvSpPr txBox="1"/>
          <p:nvPr/>
        </p:nvSpPr>
        <p:spPr>
          <a:xfrm>
            <a:off x="665824" y="1939411"/>
            <a:ext cx="111261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pada HTML,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F28AC91-E145-4D74-54BB-1956679C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68" y="2622809"/>
            <a:ext cx="94504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Inline CSS </a:t>
            </a:r>
          </a:p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Menulis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CSS langsung di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atribut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elemen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Internal CSS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 marL="17145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Menulis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CSS di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dalam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tag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&lt;style&gt;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di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bagian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&lt;head&gt;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pada file HTML.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Eksternal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</a:t>
            </a:r>
          </a:p>
          <a:p>
            <a:pPr marL="228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Menghubungkan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file CSS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eksternal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menggunakan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tag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&lt;link&gt;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, seperti pada contoh di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atas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062108"/>
      </p:ext>
    </p:extLst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751225" y="2538177"/>
            <a:ext cx="10597024" cy="4031873"/>
          </a:xfrm>
          <a:prstGeom prst="rect">
            <a:avLst/>
          </a:prstGeom>
          <a:noFill/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ID" sz="3200" dirty="0"/>
              <a:t>CSS </a:t>
            </a:r>
            <a:r>
              <a:rPr lang="en-ID" sz="3200" dirty="0" err="1"/>
              <a:t>memiliki</a:t>
            </a:r>
            <a:r>
              <a:rPr lang="en-ID" sz="3200" dirty="0"/>
              <a:t> </a:t>
            </a:r>
            <a:r>
              <a:rPr lang="en-ID" sz="3200" dirty="0" err="1"/>
              <a:t>struktur</a:t>
            </a:r>
            <a:r>
              <a:rPr lang="en-ID" sz="3200" dirty="0"/>
              <a:t> yang </a:t>
            </a:r>
            <a:r>
              <a:rPr lang="en-ID" sz="3200" dirty="0" err="1"/>
              <a:t>terdiri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b="1" dirty="0" err="1"/>
              <a:t>selektor</a:t>
            </a:r>
            <a:r>
              <a:rPr lang="en-ID" sz="3200" dirty="0"/>
              <a:t> dan </a:t>
            </a:r>
            <a:r>
              <a:rPr lang="en-ID" sz="3200" b="1" dirty="0" err="1"/>
              <a:t>deklarasi</a:t>
            </a:r>
            <a:endParaRPr lang="en-ID" sz="3200" b="1" dirty="0"/>
          </a:p>
          <a:p>
            <a:endParaRPr lang="en-ID" sz="3200" dirty="0"/>
          </a:p>
          <a:p>
            <a:pPr marL="514350" indent="-514350">
              <a:buFont typeface="+mj-lt"/>
              <a:buAutoNum type="arabicPeriod"/>
            </a:pPr>
            <a:r>
              <a:rPr lang="en-ID" sz="3200" b="1" dirty="0" err="1"/>
              <a:t>Selektor</a:t>
            </a:r>
            <a:endParaRPr lang="en-ID" sz="3200" b="1" dirty="0"/>
          </a:p>
          <a:p>
            <a:pPr marL="514350"/>
            <a:r>
              <a:rPr lang="en-ID" sz="3200" dirty="0"/>
              <a:t>Bagian yang </a:t>
            </a:r>
            <a:r>
              <a:rPr lang="en-ID" sz="3200" dirty="0" err="1"/>
              <a:t>menentukan</a:t>
            </a:r>
            <a:r>
              <a:rPr lang="en-ID" sz="3200" dirty="0"/>
              <a:t> </a:t>
            </a:r>
            <a:r>
              <a:rPr lang="en-ID" sz="3200" dirty="0" err="1"/>
              <a:t>elemen</a:t>
            </a:r>
            <a:r>
              <a:rPr lang="en-ID" sz="3200" dirty="0"/>
              <a:t> mana yang </a:t>
            </a:r>
            <a:r>
              <a:rPr lang="en-ID" sz="3200" dirty="0" err="1"/>
              <a:t>akan</a:t>
            </a:r>
            <a:r>
              <a:rPr lang="en-ID" sz="3200" dirty="0"/>
              <a:t> </a:t>
            </a:r>
            <a:r>
              <a:rPr lang="en-ID" sz="3200" dirty="0" err="1"/>
              <a:t>diubah</a:t>
            </a:r>
            <a:r>
              <a:rPr lang="en-ID" sz="3200" dirty="0"/>
              <a:t> </a:t>
            </a:r>
            <a:r>
              <a:rPr lang="en-ID" sz="3200" dirty="0" err="1"/>
              <a:t>gayanya</a:t>
            </a:r>
            <a:r>
              <a:rPr lang="en-ID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3200" b="1" dirty="0" err="1"/>
              <a:t>Deklarasi</a:t>
            </a:r>
            <a:endParaRPr lang="en-ID" sz="3200" b="1" dirty="0"/>
          </a:p>
          <a:p>
            <a:pPr marL="514350"/>
            <a:r>
              <a:rPr lang="en-ID" sz="3200" dirty="0"/>
              <a:t>Bagian yang </a:t>
            </a:r>
            <a:r>
              <a:rPr lang="en-ID" sz="3200" dirty="0" err="1"/>
              <a:t>menentukan</a:t>
            </a:r>
            <a:r>
              <a:rPr lang="en-ID" sz="3200" dirty="0"/>
              <a:t> </a:t>
            </a:r>
            <a:r>
              <a:rPr lang="en-ID" sz="3200" dirty="0" err="1"/>
              <a:t>gaya</a:t>
            </a:r>
            <a:r>
              <a:rPr lang="en-ID" sz="3200" dirty="0"/>
              <a:t> </a:t>
            </a:r>
            <a:r>
              <a:rPr lang="en-ID" sz="3200" dirty="0" err="1"/>
              <a:t>apa</a:t>
            </a:r>
            <a:r>
              <a:rPr lang="en-ID" sz="3200" dirty="0"/>
              <a:t> yang </a:t>
            </a:r>
            <a:r>
              <a:rPr lang="en-ID" sz="3200" dirty="0" err="1"/>
              <a:t>akan</a:t>
            </a:r>
            <a:r>
              <a:rPr lang="en-ID" sz="3200" dirty="0"/>
              <a:t> </a:t>
            </a:r>
            <a:r>
              <a:rPr lang="en-ID" sz="3200" dirty="0" err="1"/>
              <a:t>diterapkan</a:t>
            </a:r>
            <a:r>
              <a:rPr lang="en-ID" sz="3200" dirty="0"/>
              <a:t>, </a:t>
            </a:r>
            <a:r>
              <a:rPr lang="en-ID" sz="3200" dirty="0" err="1"/>
              <a:t>terdiri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properti</a:t>
            </a:r>
            <a:r>
              <a:rPr lang="en-ID" sz="3200" dirty="0"/>
              <a:t> dan </a:t>
            </a:r>
            <a:r>
              <a:rPr lang="en-ID" sz="3200" dirty="0" err="1"/>
              <a:t>nilainya</a:t>
            </a:r>
            <a:r>
              <a:rPr lang="en-ID" sz="3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DA7D1-88E1-6162-E445-0C9DFF4CB17C}"/>
              </a:ext>
            </a:extLst>
          </p:cNvPr>
          <p:cNvSpPr txBox="1"/>
          <p:nvPr/>
        </p:nvSpPr>
        <p:spPr>
          <a:xfrm>
            <a:off x="334574" y="599539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5400" b="1" dirty="0" err="1">
                <a:solidFill>
                  <a:schemeClr val="bg1"/>
                </a:solidFill>
              </a:rPr>
              <a:t>Struktur</a:t>
            </a:r>
            <a:r>
              <a:rPr lang="en-ID" sz="5400" b="1" dirty="0">
                <a:solidFill>
                  <a:schemeClr val="bg1"/>
                </a:solidFill>
              </a:rPr>
              <a:t> CSS</a:t>
            </a:r>
          </a:p>
        </p:txBody>
      </p:sp>
    </p:spTree>
    <p:extLst>
      <p:ext uri="{BB962C8B-B14F-4D97-AF65-F5344CB8AC3E}">
        <p14:creationId xmlns:p14="http://schemas.microsoft.com/office/powerpoint/2010/main" val="2455709138"/>
      </p:ext>
    </p:extLst>
  </p:cSld>
  <p:clrMapOvr>
    <a:masterClrMapping/>
  </p:clrMapOvr>
  <p:transition spd="med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DA7D1-88E1-6162-E445-0C9DFF4CB17C}"/>
              </a:ext>
            </a:extLst>
          </p:cNvPr>
          <p:cNvSpPr txBox="1"/>
          <p:nvPr/>
        </p:nvSpPr>
        <p:spPr>
          <a:xfrm>
            <a:off x="334574" y="599539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5400" b="1" dirty="0">
                <a:solidFill>
                  <a:schemeClr val="bg1"/>
                </a:solidFill>
              </a:rPr>
              <a:t>CONTOH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59F67-1136-D894-115A-5F885734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270"/>
          <a:stretch/>
        </p:blipFill>
        <p:spPr>
          <a:xfrm>
            <a:off x="650476" y="2499358"/>
            <a:ext cx="5360745" cy="36860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0BC3C55-38C7-FBE4-AD77-2887AEE02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042" y="2704836"/>
            <a:ext cx="47763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Pada contoh </a:t>
            </a:r>
            <a:r>
              <a:rPr lang="en-US" altLang="en-US" sz="3200" dirty="0">
                <a:latin typeface="Arial" panose="020B0604020202020204" pitchFamily="34" charset="0"/>
              </a:rPr>
              <a:t>ini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 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p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adalah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selektor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deklarasinya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adalah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color: blue;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dan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font-size: 20px;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99927"/>
      </p:ext>
    </p:extLst>
  </p:cSld>
  <p:clrMapOvr>
    <a:masterClrMapping/>
  </p:clrMapOvr>
  <p:transition spd="med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846475" y="2061927"/>
            <a:ext cx="10597024" cy="4524315"/>
          </a:xfrm>
          <a:prstGeom prst="rect">
            <a:avLst/>
          </a:prstGeom>
          <a:noFill/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menandai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HTML.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 hanya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sekali per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Ini berarti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setiap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dokumen HTML tersebut.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altLang="en-US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menandai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atau lebih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gaya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dapat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DA7D1-88E1-6162-E445-0C9DFF4CB17C}"/>
              </a:ext>
            </a:extLst>
          </p:cNvPr>
          <p:cNvSpPr txBox="1"/>
          <p:nvPr/>
        </p:nvSpPr>
        <p:spPr>
          <a:xfrm>
            <a:off x="334574" y="599539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endParaRPr lang="en-ID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1C723-319F-4D3B-40E2-7758FDBD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21490"/>
      </p:ext>
    </p:extLst>
  </p:cSld>
  <p:clrMapOvr>
    <a:masterClrMapping/>
  </p:clrMapOvr>
  <p:transition spd="med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4161175" y="3270250"/>
            <a:ext cx="4773275" cy="769441"/>
          </a:xfrm>
          <a:prstGeom prst="rect">
            <a:avLst/>
          </a:prstGeom>
          <a:noFill/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1C723-319F-4D3B-40E2-7758FDBD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71995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7258-4AD8-39F8-0FBD-A52E72EF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834" y="2469540"/>
            <a:ext cx="10080596" cy="2128586"/>
          </a:xfrm>
          <a:ln w="57150"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12700" marR="106045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Setelah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mempelajari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bab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ini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mahasiswa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diharapakan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mampu</a:t>
            </a:r>
            <a:r>
              <a:rPr lang="en-US" sz="2500" b="1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:</a:t>
            </a:r>
          </a:p>
          <a:p>
            <a:pPr marL="180975" marR="106045" indent="-168275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5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Mahasiswa </a:t>
            </a:r>
            <a:r>
              <a:rPr lang="en-US" sz="25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mampu</a:t>
            </a:r>
            <a:r>
              <a:rPr lang="en-US" sz="25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memahami</a:t>
            </a:r>
            <a:r>
              <a:rPr lang="en-US" sz="25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dasar</a:t>
            </a:r>
            <a:r>
              <a:rPr lang="en-US" sz="25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dari</a:t>
            </a:r>
            <a:r>
              <a:rPr lang="en-US" sz="2500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CSS</a:t>
            </a:r>
            <a:endParaRPr lang="en-ID" sz="2500" dirty="0">
              <a:effectLst/>
              <a:latin typeface="Segoe UI Symbol" panose="020B0502040204020203" pitchFamily="34" charset="0"/>
              <a:ea typeface="Segoe UI Symbol" panose="020B0502040204020203" pitchFamily="34" charset="0"/>
              <a:cs typeface="Segoe UI Historic" panose="020B0502040204020203" pitchFamily="34" charset="0"/>
            </a:endParaRPr>
          </a:p>
          <a:p>
            <a:pPr marL="180975" marR="106045" lvl="0" indent="-180975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5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Mahasiswa </a:t>
            </a:r>
            <a:r>
              <a:rPr lang="en-US" sz="25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mampu</a:t>
            </a:r>
            <a:r>
              <a:rPr lang="en-US" sz="25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menjelaskan</a:t>
            </a:r>
            <a:r>
              <a:rPr lang="en-US" sz="25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tujuan</a:t>
            </a:r>
            <a:r>
              <a:rPr lang="en-US" sz="25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Historic" panose="020B0502040204020203" pitchFamily="34" charset="0"/>
              </a:rPr>
              <a:t> CSS</a:t>
            </a:r>
            <a:endParaRPr lang="en-ID" sz="2500" dirty="0">
              <a:effectLst/>
              <a:latin typeface="Segoe UI Symbol" panose="020B0502040204020203" pitchFamily="34" charset="0"/>
              <a:ea typeface="Segoe UI Symbol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31761-3839-0505-1C6B-2ABA81B08B9A}"/>
              </a:ext>
            </a:extLst>
          </p:cNvPr>
          <p:cNvSpPr/>
          <p:nvPr/>
        </p:nvSpPr>
        <p:spPr>
          <a:xfrm>
            <a:off x="802567" y="257970"/>
            <a:ext cx="309016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Tujuan</a:t>
            </a:r>
            <a:b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3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Pembelajaran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665864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2398359" y="2762232"/>
            <a:ext cx="6618472" cy="1826719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US" sz="5000" b="1" dirty="0">
                <a:solidFill>
                  <a:srgbClr val="0070C0"/>
                </a:solidFill>
                <a:latin typeface="Futura Md BT Medium" panose="020B0602020204020303" pitchFamily="34" charset="0"/>
                <a:ea typeface="Calibri" panose="020F0502020204030204" pitchFamily="34" charset="0"/>
                <a:cs typeface="Bangla Sangam MN" panose="02000000000000000000" pitchFamily="2" charset="0"/>
              </a:rPr>
              <a:t>APA ITU</a:t>
            </a: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chemeClr val="tx2">
                    <a:satMod val="200000"/>
                  </a:schemeClr>
                </a:solidFill>
                <a:latin typeface="Haettenschweiler" pitchFamily="34" charset="0"/>
              </a:rPr>
              <a:t>Cascading Style Sheet (CSS)</a:t>
            </a:r>
            <a:endParaRPr lang="en-ID" sz="5000" b="1" dirty="0">
              <a:solidFill>
                <a:srgbClr val="0070C0"/>
              </a:solidFill>
              <a:effectLst/>
              <a:latin typeface="Futura Md BT Medium" panose="020B0602020204020303" pitchFamily="34" charset="0"/>
              <a:ea typeface="Calibri" panose="020F0502020204030204" pitchFamily="34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63390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4743904" y="1713441"/>
            <a:ext cx="7121092" cy="3970318"/>
          </a:xfrm>
          <a:prstGeom prst="rect">
            <a:avLst/>
          </a:prstGeom>
          <a:noFill/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mendesain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CSS,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layout,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font, dan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memisahkan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ED397-BF67-E16E-BE82-91AC1214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1" y="3191781"/>
            <a:ext cx="3555369" cy="18145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057455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2398359" y="2762232"/>
            <a:ext cx="6618472" cy="1826719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US" sz="5000" b="1" dirty="0">
                <a:solidFill>
                  <a:srgbClr val="0070C0"/>
                </a:solidFill>
                <a:latin typeface="Futura Md BT Medium" panose="020B0602020204020303" pitchFamily="34" charset="0"/>
                <a:ea typeface="Calibri" panose="020F0502020204030204" pitchFamily="34" charset="0"/>
                <a:cs typeface="Bangla Sangam MN" panose="02000000000000000000" pitchFamily="2" charset="0"/>
              </a:rPr>
              <a:t>ALASAN DIBUAT</a:t>
            </a: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chemeClr val="tx2">
                    <a:satMod val="200000"/>
                  </a:schemeClr>
                </a:solidFill>
                <a:latin typeface="Haettenschweiler" pitchFamily="34" charset="0"/>
              </a:rPr>
              <a:t>Cascading Style Sheet (CSS)</a:t>
            </a:r>
            <a:endParaRPr lang="en-ID" sz="5000" b="1" dirty="0">
              <a:solidFill>
                <a:srgbClr val="0070C0"/>
              </a:solidFill>
              <a:effectLst/>
              <a:latin typeface="Futura Md BT Medium" panose="020B0602020204020303" pitchFamily="34" charset="0"/>
              <a:ea typeface="Calibri" panose="020F0502020204030204" pitchFamily="34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48410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478723" y="2441284"/>
            <a:ext cx="7121092" cy="3970318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txBody>
          <a:bodyPr wrap="square">
            <a:spAutoFit/>
          </a:bodyPr>
          <a:lstStyle/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/>
              <a:t>Dikembangkan</a:t>
            </a:r>
            <a:r>
              <a:rPr lang="en-US" altLang="en-US" sz="2800" dirty="0"/>
              <a:t> oleh W3C dengan </a:t>
            </a:r>
            <a:r>
              <a:rPr lang="en-US" altLang="en-US" sz="2800" dirty="0" err="1"/>
              <a:t>tujuan</a:t>
            </a:r>
            <a:r>
              <a:rPr lang="en-US" altLang="en-US" sz="2800" dirty="0"/>
              <a:t> untuk </a:t>
            </a:r>
            <a:r>
              <a:rPr lang="en-US" altLang="en-US" sz="2800" dirty="0" err="1"/>
              <a:t>menetapkan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standar</a:t>
            </a:r>
            <a:r>
              <a:rPr lang="en-US" altLang="en-US" sz="2800" b="1" dirty="0"/>
              <a:t> style</a:t>
            </a:r>
            <a:r>
              <a:rPr lang="en-US" altLang="en-US" sz="2800" dirty="0"/>
              <a:t> yang dapat </a:t>
            </a:r>
            <a:r>
              <a:rPr lang="en-US" altLang="en-US" sz="2800" dirty="0" err="1"/>
              <a:t>diinterpretasikan</a:t>
            </a:r>
            <a:r>
              <a:rPr lang="en-US" altLang="en-US" sz="2800" dirty="0"/>
              <a:t> oleh </a:t>
            </a:r>
            <a:r>
              <a:rPr lang="en-US" altLang="en-US" sz="2800" dirty="0" err="1"/>
              <a:t>berbagai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jenis</a:t>
            </a:r>
            <a:r>
              <a:rPr lang="en-US" altLang="en-US" sz="2800" dirty="0"/>
              <a:t> browser</a:t>
            </a: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persaingan</a:t>
            </a:r>
            <a:r>
              <a:rPr lang="en-US" altLang="en-US" sz="2800" dirty="0"/>
              <a:t> Netscape dan Microsoft untuk </a:t>
            </a:r>
            <a:r>
              <a:rPr lang="en-US" altLang="en-US" sz="2800" dirty="0" err="1"/>
              <a:t>mendominasi</a:t>
            </a:r>
            <a:r>
              <a:rPr lang="en-US" altLang="en-US" sz="2800" dirty="0"/>
              <a:t> dunia, mereka </a:t>
            </a:r>
            <a:r>
              <a:rPr lang="en-US" altLang="en-US" sz="2800" dirty="0" err="1"/>
              <a:t>menambahkan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atribut</a:t>
            </a:r>
            <a:r>
              <a:rPr lang="en-US" altLang="en-US" sz="2800" b="1" dirty="0"/>
              <a:t> HTML</a:t>
            </a:r>
            <a:r>
              <a:rPr lang="en-US" altLang="en-US" sz="2800" dirty="0"/>
              <a:t> yang hanya </a:t>
            </a:r>
            <a:r>
              <a:rPr lang="en-US" altLang="en-US" sz="2800" dirty="0" err="1"/>
              <a:t>dikenali</a:t>
            </a:r>
            <a:r>
              <a:rPr lang="en-US" altLang="en-US" sz="2800" dirty="0"/>
              <a:t> oleh browser </a:t>
            </a:r>
            <a:r>
              <a:rPr lang="en-US" altLang="en-US" sz="2800" dirty="0" err="1"/>
              <a:t>buatannya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sehingga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menyulitkan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pengembang</a:t>
            </a:r>
            <a:r>
              <a:rPr lang="en-US" altLang="en-US" sz="2800" dirty="0"/>
              <a:t> web</a:t>
            </a: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ED397-BF67-E16E-BE82-91AC1214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56" y="2755312"/>
            <a:ext cx="4252413" cy="21702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036280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2398359" y="2762232"/>
            <a:ext cx="6618472" cy="1826719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US" sz="5000" b="1" dirty="0">
                <a:solidFill>
                  <a:srgbClr val="0070C0"/>
                </a:solidFill>
                <a:latin typeface="Futura Md BT Medium" panose="020B0602020204020303" pitchFamily="34" charset="0"/>
                <a:ea typeface="Calibri" panose="020F0502020204030204" pitchFamily="34" charset="0"/>
                <a:cs typeface="Bangla Sangam MN" panose="02000000000000000000" pitchFamily="2" charset="0"/>
              </a:rPr>
              <a:t>FUNGSI</a:t>
            </a:r>
          </a:p>
          <a:p>
            <a:pPr algn="ctr" fontAlgn="base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chemeClr val="tx2">
                    <a:satMod val="200000"/>
                  </a:schemeClr>
                </a:solidFill>
                <a:latin typeface="Haettenschweiler" pitchFamily="34" charset="0"/>
              </a:rPr>
              <a:t>Cascading Style Sheet (CSS)</a:t>
            </a:r>
            <a:endParaRPr lang="en-ID" sz="5000" b="1" dirty="0">
              <a:solidFill>
                <a:srgbClr val="0070C0"/>
              </a:solidFill>
              <a:effectLst/>
              <a:latin typeface="Futura Md BT Medium" panose="020B0602020204020303" pitchFamily="34" charset="0"/>
              <a:ea typeface="Calibri" panose="020F0502020204030204" pitchFamily="34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90802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679403" y="2241451"/>
            <a:ext cx="11099641" cy="4031873"/>
          </a:xfrm>
          <a:prstGeom prst="rect">
            <a:avLst/>
          </a:prstGeom>
          <a:noFill/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Responsif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algn="just"/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responsif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tampilannya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desktop, tablet, dan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ponsel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Kinerja</a:t>
            </a:r>
          </a:p>
          <a:p>
            <a:pPr marL="344488" algn="just"/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memisahkan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 dan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(CSS),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dan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situs web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223306"/>
      </p:ext>
    </p:extLst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B1D3BE-A6D4-7FD1-29C3-FF873EBE983D}"/>
              </a:ext>
            </a:extLst>
          </p:cNvPr>
          <p:cNvSpPr txBox="1"/>
          <p:nvPr/>
        </p:nvSpPr>
        <p:spPr>
          <a:xfrm>
            <a:off x="581668" y="2277785"/>
            <a:ext cx="10597024" cy="4031873"/>
          </a:xfrm>
          <a:prstGeom prst="rect">
            <a:avLst/>
          </a:prstGeom>
          <a:noFill/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</a:t>
            </a:r>
          </a:p>
          <a:p>
            <a:pPr marL="344488" algn="just"/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tata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letak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(layout)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margin, padding, dan grid.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Desain</a:t>
            </a:r>
          </a:p>
          <a:p>
            <a:pPr marL="344488" algn="just"/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CSS,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(style)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animasi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</p:txBody>
      </p:sp>
    </p:spTree>
    <p:extLst>
      <p:ext uri="{BB962C8B-B14F-4D97-AF65-F5344CB8AC3E}">
        <p14:creationId xmlns:p14="http://schemas.microsoft.com/office/powerpoint/2010/main" val="1136533513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423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Futura Md BT Medium</vt:lpstr>
      <vt:lpstr>Haettenschweiler</vt:lpstr>
      <vt:lpstr>Segoe UI 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sinarring.laga@perbanas.ac.id</dc:creator>
  <cp:lastModifiedBy>ACER SWIFT 3</cp:lastModifiedBy>
  <cp:revision>97</cp:revision>
  <dcterms:created xsi:type="dcterms:W3CDTF">2022-08-25T13:17:53Z</dcterms:created>
  <dcterms:modified xsi:type="dcterms:W3CDTF">2024-09-18T11:09:05Z</dcterms:modified>
</cp:coreProperties>
</file>