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4"/>
  </p:sldMasterIdLst>
  <p:notesMasterIdLst>
    <p:notesMasterId r:id="rId11"/>
  </p:notesMasterIdLst>
  <p:handoutMasterIdLst>
    <p:handoutMasterId r:id="rId12"/>
  </p:handoutMasterIdLst>
  <p:sldIdLst>
    <p:sldId id="278" r:id="rId5"/>
    <p:sldId id="282" r:id="rId6"/>
    <p:sldId id="283" r:id="rId7"/>
    <p:sldId id="284" r:id="rId8"/>
    <p:sldId id="286" r:id="rId9"/>
    <p:sldId id="29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3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357BAA-329B-479B-9FDC-E8DBF4A2E7AF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4FF127-2116-42C1-BCF8-FC38230133A8}">
      <dgm:prSet custT="1"/>
      <dgm:spPr>
        <a:solidFill>
          <a:schemeClr val="bg1">
            <a:lumMod val="65000"/>
            <a:lumOff val="35000"/>
          </a:schemeClr>
        </a:solidFill>
        <a:ln>
          <a:solidFill>
            <a:srgbClr val="FF0000"/>
          </a:solidFill>
        </a:ln>
      </dgm:spPr>
      <dgm:t>
        <a:bodyPr/>
        <a:lstStyle/>
        <a:p>
          <a:pPr algn="l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The Agile process involves the Product Owner getting information from the customer and then adding it to the backlog.</a:t>
          </a:r>
        </a:p>
        <a:p>
          <a:pPr algn="l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The Scrum Master works with the team to ensure the user’s stories are taken care of. </a:t>
          </a:r>
        </a:p>
        <a:p>
          <a:pPr algn="l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The development team works on the user’s stories during the 2-week sprint. </a:t>
          </a:r>
        </a:p>
        <a:p>
          <a:pPr algn="l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The testers can test the user’s story during or after the sprint. </a:t>
          </a:r>
        </a:p>
      </dgm:t>
    </dgm:pt>
    <dgm:pt modelId="{2FCA2506-223B-48A1-A821-5C23C2F40124}" type="parTrans" cxnId="{F41831E4-A251-4145-95D4-28701939E2BB}">
      <dgm:prSet/>
      <dgm:spPr/>
      <dgm:t>
        <a:bodyPr/>
        <a:lstStyle/>
        <a:p>
          <a:endParaRPr lang="en-US"/>
        </a:p>
      </dgm:t>
    </dgm:pt>
    <dgm:pt modelId="{B094A38E-ADEC-430F-886E-BECB6EEC6014}" type="sibTrans" cxnId="{F41831E4-A251-4145-95D4-28701939E2BB}">
      <dgm:prSet/>
      <dgm:spPr>
        <a:solidFill>
          <a:schemeClr val="tx1">
            <a:lumMod val="85000"/>
          </a:schemeClr>
        </a:solidFill>
      </dgm:spPr>
      <dgm:t>
        <a:bodyPr/>
        <a:lstStyle/>
        <a:p>
          <a:endParaRPr lang="en-US"/>
        </a:p>
      </dgm:t>
    </dgm:pt>
    <dgm:pt modelId="{9CF2926B-360E-4EBC-B12A-CBC442286233}">
      <dgm:prSet custT="1"/>
      <dgm:spPr>
        <a:solidFill>
          <a:schemeClr val="bg1">
            <a:lumMod val="65000"/>
            <a:lumOff val="35000"/>
          </a:schemeClr>
        </a:solidFill>
        <a:ln>
          <a:solidFill>
            <a:srgbClr val="FF0000"/>
          </a:solidFill>
        </a:ln>
      </dgm:spPr>
      <dgm:t>
        <a:bodyPr/>
        <a:lstStyle/>
        <a:p>
          <a:pPr algn="l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The customer can add to the project through the product owner. </a:t>
          </a:r>
        </a:p>
        <a:p>
          <a:pPr algn="l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These changes are added to the backlog by prioritizing the highest to lowest. </a:t>
          </a:r>
        </a:p>
        <a:p>
          <a:pPr algn="l"/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The tester takes the project updates to the Product Owner so they can show the customer.</a:t>
          </a:r>
        </a:p>
      </dgm:t>
    </dgm:pt>
    <dgm:pt modelId="{30AE8AE6-DFD2-4881-91F9-25EA870F7138}" type="parTrans" cxnId="{12510398-E3B3-4D35-AC3C-2EC678C2F832}">
      <dgm:prSet/>
      <dgm:spPr/>
      <dgm:t>
        <a:bodyPr/>
        <a:lstStyle/>
        <a:p>
          <a:endParaRPr lang="en-US"/>
        </a:p>
      </dgm:t>
    </dgm:pt>
    <dgm:pt modelId="{15C9D3A7-599A-48E5-AFDC-7EED924A4D32}" type="sibTrans" cxnId="{12510398-E3B3-4D35-AC3C-2EC678C2F832}">
      <dgm:prSet/>
      <dgm:spPr/>
      <dgm:t>
        <a:bodyPr/>
        <a:lstStyle/>
        <a:p>
          <a:endParaRPr lang="en-US"/>
        </a:p>
      </dgm:t>
    </dgm:pt>
    <dgm:pt modelId="{AF759D92-99B9-4376-9906-4FC6E4CCF084}" type="pres">
      <dgm:prSet presAssocID="{E1357BAA-329B-479B-9FDC-E8DBF4A2E7AF}" presName="Name0" presStyleCnt="0">
        <dgm:presLayoutVars>
          <dgm:dir/>
          <dgm:resizeHandles val="exact"/>
        </dgm:presLayoutVars>
      </dgm:prSet>
      <dgm:spPr/>
    </dgm:pt>
    <dgm:pt modelId="{D77F39EC-E1DF-4179-B074-14F6E90F2710}" type="pres">
      <dgm:prSet presAssocID="{574FF127-2116-42C1-BCF8-FC38230133A8}" presName="node" presStyleLbl="node1" presStyleIdx="0" presStyleCnt="2" custScaleY="103753" custLinFactNeighborX="-178" custLinFactNeighborY="-878">
        <dgm:presLayoutVars>
          <dgm:bulletEnabled val="1"/>
        </dgm:presLayoutVars>
      </dgm:prSet>
      <dgm:spPr/>
    </dgm:pt>
    <dgm:pt modelId="{7193DFCD-E647-437E-9A34-4B5B11C74853}" type="pres">
      <dgm:prSet presAssocID="{B094A38E-ADEC-430F-886E-BECB6EEC6014}" presName="sibTrans" presStyleLbl="sibTrans2D1" presStyleIdx="0" presStyleCnt="1" custScaleX="152180"/>
      <dgm:spPr/>
    </dgm:pt>
    <dgm:pt modelId="{B2AB68D0-ED1B-4EA5-B638-5D693908E81C}" type="pres">
      <dgm:prSet presAssocID="{B094A38E-ADEC-430F-886E-BECB6EEC6014}" presName="connectorText" presStyleLbl="sibTrans2D1" presStyleIdx="0" presStyleCnt="1"/>
      <dgm:spPr/>
    </dgm:pt>
    <dgm:pt modelId="{17BE2B8C-98E1-4916-BF0D-6CB6742F0526}" type="pres">
      <dgm:prSet presAssocID="{9CF2926B-360E-4EBC-B12A-CBC442286233}" presName="node" presStyleLbl="node1" presStyleIdx="1" presStyleCnt="2" custScaleY="102103" custLinFactNeighborX="-2445">
        <dgm:presLayoutVars>
          <dgm:bulletEnabled val="1"/>
        </dgm:presLayoutVars>
      </dgm:prSet>
      <dgm:spPr/>
    </dgm:pt>
  </dgm:ptLst>
  <dgm:cxnLst>
    <dgm:cxn modelId="{33068D2E-81D7-4AA5-A9F6-1FFC53CA7601}" type="presOf" srcId="{B094A38E-ADEC-430F-886E-BECB6EEC6014}" destId="{B2AB68D0-ED1B-4EA5-B638-5D693908E81C}" srcOrd="1" destOrd="0" presId="urn:microsoft.com/office/officeart/2005/8/layout/process1"/>
    <dgm:cxn modelId="{A5F47B8F-9461-4250-BE08-7CADD72C4C70}" type="presOf" srcId="{B094A38E-ADEC-430F-886E-BECB6EEC6014}" destId="{7193DFCD-E647-437E-9A34-4B5B11C74853}" srcOrd="0" destOrd="0" presId="urn:microsoft.com/office/officeart/2005/8/layout/process1"/>
    <dgm:cxn modelId="{12510398-E3B3-4D35-AC3C-2EC678C2F832}" srcId="{E1357BAA-329B-479B-9FDC-E8DBF4A2E7AF}" destId="{9CF2926B-360E-4EBC-B12A-CBC442286233}" srcOrd="1" destOrd="0" parTransId="{30AE8AE6-DFD2-4881-91F9-25EA870F7138}" sibTransId="{15C9D3A7-599A-48E5-AFDC-7EED924A4D32}"/>
    <dgm:cxn modelId="{E6B504AA-4EAD-40FB-AF69-BD69636FA435}" type="presOf" srcId="{574FF127-2116-42C1-BCF8-FC38230133A8}" destId="{D77F39EC-E1DF-4179-B074-14F6E90F2710}" srcOrd="0" destOrd="0" presId="urn:microsoft.com/office/officeart/2005/8/layout/process1"/>
    <dgm:cxn modelId="{E85607AF-1A70-459D-94DE-C698AA5BCA8D}" type="presOf" srcId="{9CF2926B-360E-4EBC-B12A-CBC442286233}" destId="{17BE2B8C-98E1-4916-BF0D-6CB6742F0526}" srcOrd="0" destOrd="0" presId="urn:microsoft.com/office/officeart/2005/8/layout/process1"/>
    <dgm:cxn modelId="{4D347CC6-B996-4B37-91B0-8E16DDEFBC93}" type="presOf" srcId="{E1357BAA-329B-479B-9FDC-E8DBF4A2E7AF}" destId="{AF759D92-99B9-4376-9906-4FC6E4CCF084}" srcOrd="0" destOrd="0" presId="urn:microsoft.com/office/officeart/2005/8/layout/process1"/>
    <dgm:cxn modelId="{F41831E4-A251-4145-95D4-28701939E2BB}" srcId="{E1357BAA-329B-479B-9FDC-E8DBF4A2E7AF}" destId="{574FF127-2116-42C1-BCF8-FC38230133A8}" srcOrd="0" destOrd="0" parTransId="{2FCA2506-223B-48A1-A821-5C23C2F40124}" sibTransId="{B094A38E-ADEC-430F-886E-BECB6EEC6014}"/>
    <dgm:cxn modelId="{D7497257-E1B3-4B36-A550-70C922A63F07}" type="presParOf" srcId="{AF759D92-99B9-4376-9906-4FC6E4CCF084}" destId="{D77F39EC-E1DF-4179-B074-14F6E90F2710}" srcOrd="0" destOrd="0" presId="urn:microsoft.com/office/officeart/2005/8/layout/process1"/>
    <dgm:cxn modelId="{D0C1D580-EB4F-41A1-BFFA-8A2DCBAA1125}" type="presParOf" srcId="{AF759D92-99B9-4376-9906-4FC6E4CCF084}" destId="{7193DFCD-E647-437E-9A34-4B5B11C74853}" srcOrd="1" destOrd="0" presId="urn:microsoft.com/office/officeart/2005/8/layout/process1"/>
    <dgm:cxn modelId="{97E3B866-FD2F-46D7-940D-2A18240B84A2}" type="presParOf" srcId="{7193DFCD-E647-437E-9A34-4B5B11C74853}" destId="{B2AB68D0-ED1B-4EA5-B638-5D693908E81C}" srcOrd="0" destOrd="0" presId="urn:microsoft.com/office/officeart/2005/8/layout/process1"/>
    <dgm:cxn modelId="{2C6D7A30-838A-4117-A9DD-96B0F8CC7080}" type="presParOf" srcId="{AF759D92-99B9-4376-9906-4FC6E4CCF084}" destId="{17BE2B8C-98E1-4916-BF0D-6CB6742F0526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7F39EC-E1DF-4179-B074-14F6E90F2710}">
      <dsp:nvSpPr>
        <dsp:cNvPr id="0" name=""/>
        <dsp:cNvSpPr/>
      </dsp:nvSpPr>
      <dsp:spPr>
        <a:xfrm>
          <a:off x="4" y="81672"/>
          <a:ext cx="4590583" cy="4867055"/>
        </a:xfrm>
        <a:prstGeom prst="roundRect">
          <a:avLst>
            <a:gd name="adj" fmla="val 10000"/>
          </a:avLst>
        </a:prstGeom>
        <a:solidFill>
          <a:schemeClr val="bg1">
            <a:lumMod val="65000"/>
            <a:lumOff val="35000"/>
          </a:schemeClr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Agile process involves the Product Owner getting information from the customer and then adding it to the backlog.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Scrum Master works with the team to ensure the user’s stories are taken care of. 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development team works on the user’s stories during the 2-week sprint. 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testers can test the user’s story during or after the sprint. </a:t>
          </a:r>
        </a:p>
      </dsp:txBody>
      <dsp:txXfrm>
        <a:off x="134458" y="216126"/>
        <a:ext cx="4321675" cy="4598147"/>
      </dsp:txXfrm>
    </dsp:sp>
    <dsp:sp modelId="{7193DFCD-E647-437E-9A34-4B5B11C74853}">
      <dsp:nvSpPr>
        <dsp:cNvPr id="0" name=""/>
        <dsp:cNvSpPr/>
      </dsp:nvSpPr>
      <dsp:spPr>
        <a:xfrm rot="22125">
          <a:off x="4792666" y="1966735"/>
          <a:ext cx="1458988" cy="1138464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8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100" kern="1200"/>
        </a:p>
      </dsp:txBody>
      <dsp:txXfrm>
        <a:off x="4792670" y="2193329"/>
        <a:ext cx="1117449" cy="683078"/>
      </dsp:txXfrm>
    </dsp:sp>
    <dsp:sp modelId="{17BE2B8C-98E1-4916-BF0D-6CB6742F0526}">
      <dsp:nvSpPr>
        <dsp:cNvPr id="0" name=""/>
        <dsp:cNvSpPr/>
      </dsp:nvSpPr>
      <dsp:spPr>
        <a:xfrm>
          <a:off x="6399467" y="161560"/>
          <a:ext cx="4590583" cy="4789653"/>
        </a:xfrm>
        <a:prstGeom prst="roundRect">
          <a:avLst>
            <a:gd name="adj" fmla="val 10000"/>
          </a:avLst>
        </a:prstGeom>
        <a:solidFill>
          <a:schemeClr val="bg1">
            <a:lumMod val="65000"/>
            <a:lumOff val="35000"/>
          </a:schemeClr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customer can add to the project through the product owner. 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These changes are added to the backlog by prioritizing the highest to lowest. 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tester takes the project updates to the Product Owner so they can show the customer.</a:t>
          </a:r>
        </a:p>
      </dsp:txBody>
      <dsp:txXfrm>
        <a:off x="6533921" y="296014"/>
        <a:ext cx="4321675" cy="45207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5F4DCF1-ECAF-F7A7-2FE7-5E8E893BC4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1330B0-5BAC-7408-8C3C-78D833684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BC71B-6527-4638-937B-C93EB849CB02}" type="datetimeFigureOut">
              <a:rPr lang="en-US" smtClean="0"/>
              <a:t>12/13/2024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7EEB3-E0A5-7440-F7ED-F59975ED1E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48D11-7466-6432-3BF5-64A1A1FA59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70580-B89C-4157-871D-6B9318EE5F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5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465A2-8C9C-419F-9FD8-234480873777}" type="datetimeFigureOut">
              <a:rPr lang="en-US" smtClean="0"/>
              <a:t>12/13/2024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F00E9-A49D-4007-B3B9-A3783809E5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9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23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649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63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89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488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62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3056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3063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8020" y="662937"/>
            <a:ext cx="4624442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88CE9D0-E6DB-A38D-ED84-A53D0493E6D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26745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411926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3C4A872-A473-BFD2-150E-387250C2B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5C8D53B-A579-BCFA-58E8-C386DABC92CD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3A34CAC-4A03-ADDB-E97F-8675E68FC0B3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C733506-2F0D-8F31-52D1-5244F04A706B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9356E3D-E14C-9C43-7CE4-A7156B1E10DB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itle 19">
            <a:extLst>
              <a:ext uri="{FF2B5EF4-FFF2-40B4-BE49-F238E27FC236}">
                <a16:creationId xmlns:a16="http://schemas.microsoft.com/office/drawing/2014/main" id="{85C652DA-55F6-9691-4254-344E0A4E9A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3924"/>
            <a:ext cx="11090275" cy="168405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4DB7AC4F-2818-7F0D-AC6A-736D5F2C739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0863" y="2419350"/>
            <a:ext cx="11090274" cy="39131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C61DF04-D7CB-2B19-8BB9-3E90A6619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10824" y="1514007"/>
            <a:ext cx="734257" cy="760506"/>
            <a:chOff x="5243759" y="1363788"/>
            <a:chExt cx="734257" cy="76050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5DE1CC00-F893-E215-8086-65B6605C5F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6EBF50D9-F9B8-ADB3-8B4A-AF19564EE6E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80BE1060-7183-58F8-EEBF-64135EE82BC5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597A3BE-0D13-9033-E3FD-78202DB79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68304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867D9A-3F3B-94C3-244B-0006226AE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063019" y="3199533"/>
            <a:ext cx="3597052" cy="2615018"/>
            <a:chOff x="4541453" y="3199533"/>
            <a:chExt cx="3597052" cy="2615018"/>
          </a:xfrm>
        </p:grpSpPr>
        <p:sp>
          <p:nvSpPr>
            <p:cNvPr id="13" name="Freeform: Shape 38">
              <a:extLst>
                <a:ext uri="{FF2B5EF4-FFF2-40B4-BE49-F238E27FC236}">
                  <a16:creationId xmlns:a16="http://schemas.microsoft.com/office/drawing/2014/main" id="{955FC3D1-6227-A188-CCDB-11D573FD807A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E6BE70E-C41E-449D-A48C-4EB6BB7DC20D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5" name="Freeform: Shape 32">
                <a:extLst>
                  <a:ext uri="{FF2B5EF4-FFF2-40B4-BE49-F238E27FC236}">
                    <a16:creationId xmlns:a16="http://schemas.microsoft.com/office/drawing/2014/main" id="{B7C0B12B-49BE-7855-18FB-8583C8DD961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7C78A37-D378-70D3-D6E3-AB9400EB583E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2491172-466F-19CC-B639-A1C3CAB1D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90545" y="4100655"/>
            <a:ext cx="1335600" cy="1262947"/>
            <a:chOff x="10145015" y="2343978"/>
            <a:chExt cx="1335600" cy="1262947"/>
          </a:xfrm>
        </p:grpSpPr>
        <p:sp>
          <p:nvSpPr>
            <p:cNvPr id="18" name="Freeform: Shape 25">
              <a:extLst>
                <a:ext uri="{FF2B5EF4-FFF2-40B4-BE49-F238E27FC236}">
                  <a16:creationId xmlns:a16="http://schemas.microsoft.com/office/drawing/2014/main" id="{45EC885D-265C-397B-5DAF-57A66CDA30B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01DB21-D937-2F89-DC26-063DFC7800C8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07653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196900"/>
            <a:ext cx="4159160" cy="3155900"/>
          </a:xfrm>
        </p:spPr>
        <p:txBody>
          <a:bodyPr lIns="91440" anchor="b">
            <a:no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7271" y="3505200"/>
            <a:ext cx="4159160" cy="2352356"/>
          </a:xfrm>
        </p:spPr>
        <p:txBody>
          <a:bodyPr lIns="91440" rIns="9144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ABD6E1-FE78-D78B-E80C-09490F5D8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2BB1BCD-5C1C-ED05-D6B4-F92367209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700A5CAB-28E9-FB7A-E72E-39F3ADE58C6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BA2D9BC-CA87-28FA-7A02-455E740EAC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734E5ADF-EEF0-2501-9D7B-8FC1A49F60A7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780F3839-9B1B-2346-C1F4-E876E6AE32E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78049" y="78871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7428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87E98C0-6053-9701-92D0-4EF9ADBC5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9063019" y="746716"/>
            <a:ext cx="3597052" cy="2615018"/>
            <a:chOff x="4541453" y="3199533"/>
            <a:chExt cx="3597052" cy="2615018"/>
          </a:xfrm>
        </p:grpSpPr>
        <p:sp>
          <p:nvSpPr>
            <p:cNvPr id="8" name="Freeform: Shape 38">
              <a:extLst>
                <a:ext uri="{FF2B5EF4-FFF2-40B4-BE49-F238E27FC236}">
                  <a16:creationId xmlns:a16="http://schemas.microsoft.com/office/drawing/2014/main" id="{C32B1A1D-760B-9D3D-A869-E50FC962A629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02EF78B-5BDF-8632-B9B1-087DB042EEC7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0" name="Freeform: Shape 32">
                <a:extLst>
                  <a:ext uri="{FF2B5EF4-FFF2-40B4-BE49-F238E27FC236}">
                    <a16:creationId xmlns:a16="http://schemas.microsoft.com/office/drawing/2014/main" id="{5C54B3E8-515B-0865-9321-DB3793A6224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6E92718-2CCD-B15D-8DE5-46285BEA256B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EA0B78B-84F0-8B85-40E8-678689DC1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723112" y="5088958"/>
            <a:ext cx="1335600" cy="1262947"/>
            <a:chOff x="10145015" y="2343978"/>
            <a:chExt cx="1335600" cy="1262947"/>
          </a:xfrm>
        </p:grpSpPr>
        <p:sp>
          <p:nvSpPr>
            <p:cNvPr id="20" name="Freeform: Shape 25">
              <a:extLst>
                <a:ext uri="{FF2B5EF4-FFF2-40B4-BE49-F238E27FC236}">
                  <a16:creationId xmlns:a16="http://schemas.microsoft.com/office/drawing/2014/main" id="{2E5D7C6F-BF77-9B7D-5B12-7AF3ED280B43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A599EE6-2673-0AD8-EAE0-45C79326015E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2" y="498474"/>
            <a:ext cx="7960421" cy="145021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40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1343" y="2103039"/>
            <a:ext cx="7929940" cy="397962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63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08635"/>
            <a:ext cx="11090274" cy="1332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2097175"/>
            <a:ext cx="5435600" cy="399565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B65629D-0977-C0EA-5E0B-C4822F43DAEE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5540" y="2097175"/>
            <a:ext cx="5435600" cy="399565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982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E57989ED-9663-5033-AA83-267069FC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536" y="549274"/>
            <a:ext cx="5179330" cy="2841829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54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9537" y="3646704"/>
            <a:ext cx="5179330" cy="270616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2pPr>
            <a:lvl3pPr marL="9144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3pPr>
            <a:lvl4pPr marL="13716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4pPr>
            <a:lvl5pPr marL="18288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392876F-0BBD-F80A-DE7F-8831AD3BF35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926138" y="549275"/>
            <a:ext cx="5654675" cy="57880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4E08E8E-10CB-55BC-8AFF-E64C800B9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B439260B-AC6B-1C83-1A63-058A7E7EFCC9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ADD32DC-9BAF-DA32-4E29-A6D403E04377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739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23463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565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9351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85868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413379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7432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48230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67354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0587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20" r:id="rId14"/>
    <p:sldLayoutId id="2147483721" r:id="rId15"/>
    <p:sldLayoutId id="2147483723" r:id="rId16"/>
    <p:sldLayoutId id="2147483728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9582588" TargetMode="External"/><Relationship Id="rId2" Type="http://schemas.openxmlformats.org/officeDocument/2006/relationships/hyperlink" Target="https://eds.p.ebscohost.com/eds/pdfviewer/pdfviewer?vid=2&amp;sid=b81851bb-7838-4527-b8e1-a1e082b57a26%40redis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ieeexplore.ieee.org/document/9936036" TargetMode="External"/><Relationship Id="rId5" Type="http://schemas.openxmlformats.org/officeDocument/2006/relationships/hyperlink" Target="https://doi.org/https:/assets.lsdsoftware.com/read-aloud/pdf-viewer-2/web/readaloud.html" TargetMode="External"/><Relationship Id="rId4" Type="http://schemas.openxmlformats.org/officeDocument/2006/relationships/hyperlink" Target="https://ieeexplore.ieee.org/document/1052213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ctr">
            <a:noAutofit/>
          </a:bodyPr>
          <a:lstStyle/>
          <a:p>
            <a:r>
              <a:rPr lang="en-US" b="1" i="0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Agile Presentation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Picture Placeholder 13" descr="Data points digital background">
            <a:extLst>
              <a:ext uri="{FF2B5EF4-FFF2-40B4-BE49-F238E27FC236}">
                <a16:creationId xmlns:a16="http://schemas.microsoft.com/office/drawing/2014/main" id="{53227D59-33F9-9DDB-1C5C-A938A989EE5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6" r="7936"/>
          <a:stretch/>
        </p:blipFill>
        <p:spPr/>
      </p:pic>
    </p:spTree>
    <p:extLst>
      <p:ext uri="{BB962C8B-B14F-4D97-AF65-F5344CB8AC3E}">
        <p14:creationId xmlns:p14="http://schemas.microsoft.com/office/powerpoint/2010/main" val="2803092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83925"/>
            <a:ext cx="11090275" cy="794270"/>
          </a:xfrm>
        </p:spPr>
        <p:txBody>
          <a:bodyPr/>
          <a:lstStyle/>
          <a:p>
            <a:r>
              <a:rPr lang="en-US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Explaining Agile Roles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CA07C-1908-B1EB-82FA-EC63DAAF4C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0864" y="1472405"/>
            <a:ext cx="11090274" cy="4751413"/>
          </a:xfrm>
        </p:spPr>
        <p:txBody>
          <a:bodyPr>
            <a:no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sz="2400" dirty="0"/>
              <a:t>The Product Owner works with the Stakeholders to create the backlog.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sz="2400" dirty="0"/>
              <a:t>Scrum Masters holds stand-up meetings and ensures everyone knows what backlog needs to be done first.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sz="2400" dirty="0"/>
              <a:t>The development team works on the user’s stories for 2 weeks.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sz="2400" dirty="0"/>
              <a:t>Testers can perform testing in two ways: while the sprint is ongoing or after the sprint.</a:t>
            </a:r>
          </a:p>
        </p:txBody>
      </p:sp>
    </p:spTree>
    <p:extLst>
      <p:ext uri="{BB962C8B-B14F-4D97-AF65-F5344CB8AC3E}">
        <p14:creationId xmlns:p14="http://schemas.microsoft.com/office/powerpoint/2010/main" val="2665045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96900"/>
            <a:ext cx="11434660" cy="1022300"/>
          </a:xfrm>
          <a:noFill/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Explaining Agile Phases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B05C16DB-EC08-076B-BF00-6CC3F97F24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5821510"/>
              </p:ext>
            </p:extLst>
          </p:nvPr>
        </p:nvGraphicFramePr>
        <p:xfrm>
          <a:off x="550863" y="1366684"/>
          <a:ext cx="11021705" cy="5112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88592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498475"/>
            <a:ext cx="7960421" cy="64206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Describe the Waterfall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744DD-5BC8-42C8-4313-13CE95ED5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342" y="1417404"/>
            <a:ext cx="9693367" cy="4942121"/>
          </a:xfrm>
        </p:spPr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the Waterfall Model, the team gets all the information upfront from the customer.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development team works on the project.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tester tests the project after the development team finishes programming the project.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final project is delivered to the customer.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customer cannot change the project until it is finished, which can cause the company more money and man-hours.</a:t>
            </a:r>
          </a:p>
        </p:txBody>
      </p:sp>
    </p:spTree>
    <p:extLst>
      <p:ext uri="{BB962C8B-B14F-4D97-AF65-F5344CB8AC3E}">
        <p14:creationId xmlns:p14="http://schemas.microsoft.com/office/powerpoint/2010/main" val="652841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6CC09F-7383-3A4C-555C-35DA0BB4B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08635"/>
            <a:ext cx="11090274" cy="858049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Waterfall or Agile Approach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E7E655-DBBE-1E38-D543-EB34028F2F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Waterfall Approach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an SOP (Standard Operation Process)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you have a clear picture of what is needed.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Longer time for the project to be completed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45A03A5-6D4D-7072-B3BD-F2DA38CADEB0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Agile Approach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project can change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 time when working on sprints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 is better between the teams.</a:t>
            </a:r>
          </a:p>
        </p:txBody>
      </p:sp>
    </p:spTree>
    <p:extLst>
      <p:ext uri="{BB962C8B-B14F-4D97-AF65-F5344CB8AC3E}">
        <p14:creationId xmlns:p14="http://schemas.microsoft.com/office/powerpoint/2010/main" val="233018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573" y="597106"/>
            <a:ext cx="11090274" cy="797744"/>
          </a:xfrm>
          <a:noFill/>
        </p:spPr>
        <p:txBody>
          <a:bodyPr anchor="b">
            <a:norm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References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477373-503F-11C9-F8D9-2CC3E20625F1}"/>
              </a:ext>
            </a:extLst>
          </p:cNvPr>
          <p:cNvSpPr txBox="1"/>
          <p:nvPr/>
        </p:nvSpPr>
        <p:spPr>
          <a:xfrm>
            <a:off x="737419" y="1581663"/>
            <a:ext cx="11002295" cy="4735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indent="-45720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Hussain, S.,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Anwaar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H., Sultan, K., Mahmud, U., Farooqui, S., Karamat, T., &amp; Toure, I. K. (2024, February 14). Mitigating Software Vulnerabilities through Secure Software Development with a Policy-Driven Waterfall Model. </a:t>
            </a:r>
            <a:r>
              <a:rPr lang="en-US" sz="1800" u="sng" kern="10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https://eds.p.ebscohost.com/eds/pdfviewer/pdfviewer?vid=2&amp;sid=b81851bb-7838-4527-b8e1-a1e082b57a26%40redis</a:t>
            </a:r>
            <a:endParaRPr lang="en-US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Kristensen, S. H., &amp;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Paasivaara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M. (2021, October 20). What Added Value Does a Scrum Master Bring to the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Organisation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? — A Case Study at Nordea. </a:t>
            </a:r>
            <a:r>
              <a:rPr lang="en-US" sz="1800" u="sng" kern="10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https://ieeexplore.ieee.org/document/9582588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L="457200" marR="0" indent="-45720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Sarkar, T.,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Moharana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B.,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Rakhra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M., &amp; Cheema, G. S. (2024, May 14). 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Comparative Analysis of Empirical Research on Agile Software Development Approaches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IEEE Xplore. </a:t>
            </a:r>
            <a:r>
              <a:rPr lang="en-US" sz="1800" u="sng" kern="10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4"/>
              </a:rPr>
              <a:t>https://ieeexplore.ieee.org/document/10522134</a:t>
            </a:r>
            <a:endParaRPr lang="en-US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Thouin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M. F., &amp; Hefley, W. E. (2024). Teaching tip teaching scrum product owner competencies using an experiential learning simulation. Journal of Information Systems Education, pp. 37–47. </a:t>
            </a:r>
            <a:r>
              <a:rPr lang="en-US" sz="1800" u="sng" kern="10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5"/>
              </a:rPr>
              <a:t>https://doi.org/https://assets.lsdsoftware.com/read-aloud/pdf-viewer-2/web/readaloud.html</a:t>
            </a:r>
            <a:endParaRPr lang="en-US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Yahya, N., &amp;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Maidin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S. S. (2022, November 11). The Waterfall Model with Agile Scrum as the Hybrid Agile Model for the Software Engineering Team. </a:t>
            </a:r>
            <a:r>
              <a:rPr lang="en-US" sz="1800" u="sng" kern="10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6"/>
              </a:rPr>
              <a:t>https://ieeexplore.ieee.org/document/9936036</a:t>
            </a:r>
            <a:endParaRPr lang="en-US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630249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7783A8-901D-4F73-81D7-AA6841BEB3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F342EE1-43E5-4AFB-895D-B61B9656DC14}">
  <ds:schemaRefs>
    <ds:schemaRef ds:uri="http://schemas.microsoft.com/office/2006/documentManagement/types"/>
    <ds:schemaRef ds:uri="http://schemas.microsoft.com/sharepoint/v3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230e9df3-be65-4c73-a93b-d1236ebd677e"/>
    <ds:schemaRef ds:uri="16c05727-aa75-4e4a-9b5f-8a80a1165891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F49CD38-5B57-4682-9FCE-B9174068D0A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3D float design</Template>
  <TotalTime>128</TotalTime>
  <Words>581</Words>
  <Application>Microsoft Office PowerPoint</Application>
  <PresentationFormat>Widescreen</PresentationFormat>
  <Paragraphs>43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Gill Sans MT</vt:lpstr>
      <vt:lpstr>Lato</vt:lpstr>
      <vt:lpstr>Times New Roman</vt:lpstr>
      <vt:lpstr>Walbaum Display</vt:lpstr>
      <vt:lpstr>Wingdings</vt:lpstr>
      <vt:lpstr>3DFloatVTI</vt:lpstr>
      <vt:lpstr>Agile Presentation</vt:lpstr>
      <vt:lpstr>Explaining Agile Roles</vt:lpstr>
      <vt:lpstr>Explaining Agile Phases</vt:lpstr>
      <vt:lpstr>Describe the Waterfall Model</vt:lpstr>
      <vt:lpstr>Waterfall or Agile Approach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Dale Livingston</dc:creator>
  <cp:lastModifiedBy>Dale Livingston</cp:lastModifiedBy>
  <cp:revision>5</cp:revision>
  <dcterms:created xsi:type="dcterms:W3CDTF">2024-12-13T23:08:50Z</dcterms:created>
  <dcterms:modified xsi:type="dcterms:W3CDTF">2024-12-14T01:17:23Z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