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0" r:id="rId6"/>
    <p:sldId id="264" r:id="rId7"/>
    <p:sldId id="265" r:id="rId8"/>
    <p:sldId id="301" r:id="rId9"/>
    <p:sldId id="278" r:id="rId10"/>
    <p:sldId id="302" r:id="rId11"/>
    <p:sldId id="317" r:id="rId12"/>
    <p:sldId id="303" r:id="rId13"/>
    <p:sldId id="304" r:id="rId14"/>
    <p:sldId id="318" r:id="rId15"/>
    <p:sldId id="305" r:id="rId16"/>
    <p:sldId id="306" r:id="rId17"/>
    <p:sldId id="307" r:id="rId18"/>
    <p:sldId id="308" r:id="rId19"/>
    <p:sldId id="319" r:id="rId20"/>
    <p:sldId id="309" r:id="rId21"/>
    <p:sldId id="310" r:id="rId22"/>
    <p:sldId id="311" r:id="rId23"/>
    <p:sldId id="315" r:id="rId24"/>
    <p:sldId id="316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F2A4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4705" autoAdjust="0"/>
  </p:normalViewPr>
  <p:slideViewPr>
    <p:cSldViewPr>
      <p:cViewPr varScale="1">
        <p:scale>
          <a:sx n="144" d="100"/>
          <a:sy n="144" d="100"/>
        </p:scale>
        <p:origin x="816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880" y="1131590"/>
            <a:ext cx="5256584" cy="1687902"/>
          </a:xfrm>
        </p:spPr>
        <p:txBody>
          <a:bodyPr/>
          <a:lstStyle/>
          <a:p>
            <a:r>
              <a:rPr lang="en-US" altLang="zh-HK" sz="2400" dirty="0"/>
              <a:t>Portfolio Optimization- MPF Scheme </a:t>
            </a:r>
          </a:p>
          <a:p>
            <a:r>
              <a:rPr lang="en-US" altLang="zh-HK" sz="2400" dirty="0"/>
              <a:t>Returns Prediction Using Machine </a:t>
            </a:r>
          </a:p>
          <a:p>
            <a:r>
              <a:rPr lang="en-US" altLang="zh-HK" sz="2400" dirty="0"/>
              <a:t>Learning in Quantitative Trading</a:t>
            </a:r>
            <a:endParaRPr lang="en-US" altLang="ko-K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92280" y="3579862"/>
            <a:ext cx="1512316" cy="108012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Analysts: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Alexandra Law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J</a:t>
            </a:r>
            <a:r>
              <a:rPr lang="en-US" altLang="zh-HK" dirty="0"/>
              <a:t>ohn</a:t>
            </a:r>
            <a:r>
              <a:rPr lang="zh-HK" altLang="en-US" dirty="0"/>
              <a:t> </a:t>
            </a:r>
            <a:r>
              <a:rPr lang="en-US" altLang="zh-HK" dirty="0"/>
              <a:t>Lee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Mena Liu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9E5AAD-BA98-DC41-BCC4-5644A13658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Covariance Matrix Between The Funds </a:t>
            </a:r>
            <a:endParaRPr kumimoji="1" lang="zh-HK" altLang="en-US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9822DEE6-775E-F144-AC8E-1A065568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239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FB87B-B4E3-6B45-90BF-CFECE554A346}"/>
              </a:ext>
            </a:extLst>
          </p:cNvPr>
          <p:cNvSpPr txBox="1"/>
          <p:nvPr/>
        </p:nvSpPr>
        <p:spPr>
          <a:xfrm>
            <a:off x="1691680" y="26181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What are you trying to tell by using this table? </a:t>
            </a:r>
          </a:p>
        </p:txBody>
      </p:sp>
    </p:spTree>
    <p:extLst>
      <p:ext uri="{BB962C8B-B14F-4D97-AF65-F5344CB8AC3E}">
        <p14:creationId xmlns:p14="http://schemas.microsoft.com/office/powerpoint/2010/main" val="292291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D4EE794-0598-E449-9987-269FC38BE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Plot of the Covariances Between The Funds</a:t>
            </a:r>
            <a:endParaRPr kumimoji="1"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C8D51EA-A91A-A143-8327-ECEDFB384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7"/>
          <a:stretch/>
        </p:blipFill>
        <p:spPr>
          <a:xfrm>
            <a:off x="2123728" y="987574"/>
            <a:ext cx="4499992" cy="29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1621D6E-7D41-6A43-A674-D35E95C58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Explanation on the Covariance Plot</a:t>
            </a:r>
            <a:endParaRPr kumimoji="1"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CECEF3-58D6-6B4E-9316-20A25E1B4939}"/>
              </a:ext>
            </a:extLst>
          </p:cNvPr>
          <p:cNvSpPr txBox="1"/>
          <p:nvPr/>
        </p:nvSpPr>
        <p:spPr>
          <a:xfrm>
            <a:off x="179512" y="699542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HK" dirty="0"/>
              <a:t>The lighter the squares, the higher correlation between the funds. 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CLMTCOA HK Equity and CLMTAGP HK Equity are highly correlated. 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CLMMGOF HK Equity and CLREGEF HK Equity are highly correlated.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CLMMGOF HK Equity and CLMMGRF HK Equity are highly correlated.</a:t>
            </a:r>
          </a:p>
          <a:p>
            <a:r>
              <a:rPr kumimoji="1" lang="en-US" altLang="zh-HK" dirty="0"/>
              <a:t>-    Positive relationship is observed within the funds. </a:t>
            </a:r>
          </a:p>
          <a:p>
            <a:endParaRPr kumimoji="1"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5B6E6-F343-4A41-9DE2-3B037A8D2013}"/>
              </a:ext>
            </a:extLst>
          </p:cNvPr>
          <p:cNvSpPr txBox="1"/>
          <p:nvPr/>
        </p:nvSpPr>
        <p:spPr>
          <a:xfrm>
            <a:off x="1187624" y="293179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AEB8"/>
                </a:solidFill>
              </a:rPr>
              <a:t>Could further investigate how are they correlated, such as the funds composition / any other underlying factors ? </a:t>
            </a:r>
          </a:p>
        </p:txBody>
      </p:sp>
    </p:spTree>
    <p:extLst>
      <p:ext uri="{BB962C8B-B14F-4D97-AF65-F5344CB8AC3E}">
        <p14:creationId xmlns:p14="http://schemas.microsoft.com/office/powerpoint/2010/main" val="212708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FAF7597-A68E-0843-96E2-85DA0F1163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Expected Returns </a:t>
            </a:r>
            <a:endParaRPr kumimoji="1"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59DDE80-EA56-E949-903F-5FE0A3263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55"/>
            <a:ext cx="9144000" cy="23849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60C69F-F06E-3F49-8B75-A729A67CF456}"/>
              </a:ext>
            </a:extLst>
          </p:cNvPr>
          <p:cNvSpPr txBox="1"/>
          <p:nvPr/>
        </p:nvSpPr>
        <p:spPr>
          <a:xfrm>
            <a:off x="0" y="3107446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1200" dirty="0"/>
              <a:t>According to our model, the expected returns of the 9 funds are:</a:t>
            </a:r>
          </a:p>
          <a:p>
            <a:r>
              <a:rPr lang="en-US" altLang="zh-HK" sz="1200" dirty="0"/>
              <a:t>CLMTAGP HK Equity  4.6610%</a:t>
            </a:r>
          </a:p>
          <a:p>
            <a:r>
              <a:rPr lang="en-US" altLang="zh-HK" sz="1200" dirty="0"/>
              <a:t>CLMMBAF HK Equity  5.0492%</a:t>
            </a:r>
          </a:p>
          <a:p>
            <a:r>
              <a:rPr lang="en-US" altLang="zh-HK" sz="1200" dirty="0"/>
              <a:t>CLMTCOA HK Equity  6.0675%</a:t>
            </a:r>
          </a:p>
          <a:p>
            <a:r>
              <a:rPr lang="en-US" altLang="zh-HK" sz="1200" dirty="0"/>
              <a:t>CLMMGOF HK Equity 5.3327%</a:t>
            </a:r>
          </a:p>
          <a:p>
            <a:r>
              <a:rPr lang="en-US" altLang="zh-HK" sz="1200" dirty="0"/>
              <a:t>CLMMGRF HK Equity 2.1444%</a:t>
            </a:r>
          </a:p>
          <a:p>
            <a:r>
              <a:rPr lang="en-US" altLang="zh-HK" sz="1200" dirty="0"/>
              <a:t>CLHKEQF HK Equity  6.8545%</a:t>
            </a:r>
          </a:p>
          <a:p>
            <a:r>
              <a:rPr lang="en-US" altLang="zh-HK" sz="1200" dirty="0"/>
              <a:t>CLMPCOF HK Equity  0.4749% </a:t>
            </a:r>
          </a:p>
          <a:p>
            <a:r>
              <a:rPr lang="en-US" altLang="zh-HK" sz="1200" dirty="0"/>
              <a:t>CLREGEF HK Equity  1.2969%</a:t>
            </a:r>
          </a:p>
          <a:p>
            <a:r>
              <a:rPr lang="en-US" altLang="zh-HK" sz="1200" dirty="0"/>
              <a:t>CLREGUF HK Equity  3.2321</a:t>
            </a:r>
            <a:r>
              <a:rPr kumimoji="1" lang="en-US" altLang="zh-HK" sz="1200" dirty="0"/>
              <a:t>%</a:t>
            </a:r>
            <a:endParaRPr kumimoji="1" lang="zh-HK" alt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CBC67F-E318-3847-AF34-00D6397B4E86}"/>
              </a:ext>
            </a:extLst>
          </p:cNvPr>
          <p:cNvCxnSpPr>
            <a:cxnSpLocks/>
          </p:cNvCxnSpPr>
          <p:nvPr/>
        </p:nvCxnSpPr>
        <p:spPr>
          <a:xfrm flipH="1">
            <a:off x="4211960" y="2499742"/>
            <a:ext cx="1584176" cy="607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29BF65-C4C6-B549-AA9E-D662781D34C2}"/>
              </a:ext>
            </a:extLst>
          </p:cNvPr>
          <p:cNvSpPr txBox="1"/>
          <p:nvPr/>
        </p:nvSpPr>
        <p:spPr>
          <a:xfrm>
            <a:off x="5796136" y="179894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your model do?/ (the objective of the model) </a:t>
            </a:r>
          </a:p>
        </p:txBody>
      </p:sp>
    </p:spTree>
    <p:extLst>
      <p:ext uri="{BB962C8B-B14F-4D97-AF65-F5344CB8AC3E}">
        <p14:creationId xmlns:p14="http://schemas.microsoft.com/office/powerpoint/2010/main" val="286833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A65FA58-48E6-2F44-A162-73AE53E33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Plot of Expected Returns </a:t>
            </a:r>
            <a:endParaRPr kumimoji="1"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7C7296-10F1-BD47-B94C-A9211D60A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DC6199-7738-9645-86A6-3A9AA8EF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1"/>
            <a:ext cx="9144000" cy="36004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47F19E-DE2B-E446-8840-A41A5AE85C8E}"/>
              </a:ext>
            </a:extLst>
          </p:cNvPr>
          <p:cNvSpPr txBox="1"/>
          <p:nvPr/>
        </p:nvSpPr>
        <p:spPr>
          <a:xfrm>
            <a:off x="107504" y="444395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/>
              <a:t>Therefore, </a:t>
            </a:r>
            <a:r>
              <a:rPr lang="en-US" altLang="zh-HK" dirty="0"/>
              <a:t>CLMTCOA HK Equity yields the highest returns among the other 8. </a:t>
            </a:r>
            <a:endParaRPr kumimoji="1" lang="zh-HK" altLang="en-US" dirty="0"/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13FCED3F-662F-E348-9398-695441470359}"/>
              </a:ext>
            </a:extLst>
          </p:cNvPr>
          <p:cNvSpPr/>
          <p:nvPr/>
        </p:nvSpPr>
        <p:spPr>
          <a:xfrm>
            <a:off x="1115616" y="4155926"/>
            <a:ext cx="1944216" cy="864096"/>
          </a:xfrm>
          <a:prstGeom prst="donut">
            <a:avLst>
              <a:gd name="adj" fmla="val 6680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3D1E3BF2-7BC5-6544-9321-F7FFA4336ADD}"/>
              </a:ext>
            </a:extLst>
          </p:cNvPr>
          <p:cNvSpPr/>
          <p:nvPr/>
        </p:nvSpPr>
        <p:spPr>
          <a:xfrm>
            <a:off x="-180528" y="3075806"/>
            <a:ext cx="6696744" cy="411183"/>
          </a:xfrm>
          <a:prstGeom prst="donut">
            <a:avLst>
              <a:gd name="adj" fmla="val 6680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997B483D-577D-7B40-ADC0-B6C58ED6E2BF}"/>
              </a:ext>
            </a:extLst>
          </p:cNvPr>
          <p:cNvSpPr/>
          <p:nvPr/>
        </p:nvSpPr>
        <p:spPr>
          <a:xfrm>
            <a:off x="32174" y="2229550"/>
            <a:ext cx="7132113" cy="411183"/>
          </a:xfrm>
          <a:prstGeom prst="donut">
            <a:avLst>
              <a:gd name="adj" fmla="val 6680"/>
            </a:avLst>
          </a:prstGeom>
          <a:solidFill>
            <a:srgbClr val="32AEB8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2A40D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874B-98CA-0943-BC79-6BBB80308B33}"/>
              </a:ext>
            </a:extLst>
          </p:cNvPr>
          <p:cNvSpPr txBox="1"/>
          <p:nvPr/>
        </p:nvSpPr>
        <p:spPr>
          <a:xfrm>
            <a:off x="7139362" y="2682898"/>
            <a:ext cx="260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AEB8"/>
                </a:solidFill>
                <a:highlight>
                  <a:srgbClr val="FFFF00"/>
                </a:highlight>
              </a:rPr>
              <a:t>A bit confusing, please clarify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6E3390-8A0C-A649-854B-280653FC0BB2}"/>
              </a:ext>
            </a:extLst>
          </p:cNvPr>
          <p:cNvCxnSpPr/>
          <p:nvPr/>
        </p:nvCxnSpPr>
        <p:spPr>
          <a:xfrm flipH="1" flipV="1">
            <a:off x="7020272" y="2571750"/>
            <a:ext cx="5040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DBAFB-CD6A-404D-8CA3-203C81C8B3E1}"/>
              </a:ext>
            </a:extLst>
          </p:cNvPr>
          <p:cNvCxnSpPr>
            <a:cxnSpLocks/>
          </p:cNvCxnSpPr>
          <p:nvPr/>
        </p:nvCxnSpPr>
        <p:spPr>
          <a:xfrm flipH="1">
            <a:off x="6372200" y="3225537"/>
            <a:ext cx="900100" cy="16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3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51B20D9-CA31-8A4A-B99E-6B33C99F5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0264" y="123478"/>
            <a:ext cx="9324528" cy="576064"/>
          </a:xfrm>
        </p:spPr>
        <p:txBody>
          <a:bodyPr/>
          <a:lstStyle/>
          <a:p>
            <a:r>
              <a:rPr kumimoji="1" lang="en-US" altLang="zh-HK" sz="3200" dirty="0"/>
              <a:t>Portfolio Optimization for Maximal Sharpe Ratio</a:t>
            </a:r>
            <a:endParaRPr kumimoji="1" lang="zh-HK" altLang="en-US" sz="32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6ADEA72-8E1E-4C41-A1B5-B35857FA2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30"/>
            <a:ext cx="9144000" cy="17757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DA4915-069C-3E49-A38A-2592E9A86C09}"/>
              </a:ext>
            </a:extLst>
          </p:cNvPr>
          <p:cNvSpPr txBox="1"/>
          <p:nvPr/>
        </p:nvSpPr>
        <p:spPr>
          <a:xfrm>
            <a:off x="107504" y="843558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/>
              <a:t>How</a:t>
            </a:r>
            <a:r>
              <a:rPr kumimoji="1" lang="zh-HK" altLang="en-US" dirty="0"/>
              <a:t> </a:t>
            </a:r>
            <a:r>
              <a:rPr kumimoji="1" lang="en-US" altLang="zh-HK" dirty="0"/>
              <a:t>to allocate funds in a portfolio to get the highest possible returns with the least risk?</a:t>
            </a:r>
            <a:endParaRPr kumimoji="1" lang="zh-HK" altLang="en-US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1C8302E3-FC15-024F-A3DB-AF2E41AFD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826" y="3730248"/>
            <a:ext cx="9132438" cy="574661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kumimoji="1" lang="en-US" altLang="zh-HK" dirty="0"/>
              <a:t>To maximize a portfolio with highest Sharpe ratio, our model suggests you allocate 58.2% of MPF </a:t>
            </a:r>
          </a:p>
          <a:p>
            <a:pPr algn="l"/>
            <a:r>
              <a:rPr kumimoji="1" lang="en-US" altLang="zh-HK" dirty="0"/>
              <a:t>Investment</a:t>
            </a:r>
            <a:r>
              <a:rPr kumimoji="1" lang="zh-HK" altLang="en-US" dirty="0"/>
              <a:t> </a:t>
            </a:r>
            <a:r>
              <a:rPr kumimoji="1" lang="en-US" altLang="zh-HK" dirty="0"/>
              <a:t>to GLMTAGF HK Equity, 2.0% to CLHKEQF HK Equity and 39.8% to</a:t>
            </a:r>
            <a:r>
              <a:rPr kumimoji="1" lang="zh-HK" altLang="en-US" dirty="0"/>
              <a:t> </a:t>
            </a:r>
            <a:r>
              <a:rPr kumimoji="1" lang="en-US" altLang="zh-HK" dirty="0"/>
              <a:t>CLREGUP HK Equity</a:t>
            </a:r>
            <a:endParaRPr kumimoji="1"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567C2-0F82-D846-884B-9013B49676C7}"/>
              </a:ext>
            </a:extLst>
          </p:cNvPr>
          <p:cNvSpPr txBox="1"/>
          <p:nvPr/>
        </p:nvSpPr>
        <p:spPr>
          <a:xfrm>
            <a:off x="2987824" y="121289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AEB8"/>
                </a:solidFill>
                <a:highlight>
                  <a:srgbClr val="FFFF00"/>
                </a:highlight>
              </a:rPr>
              <a:t>Is this the key objective of your model?</a:t>
            </a:r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8180AF41-C8DF-F34C-BD14-485A8D313762}"/>
              </a:ext>
            </a:extLst>
          </p:cNvPr>
          <p:cNvSpPr/>
          <p:nvPr/>
        </p:nvSpPr>
        <p:spPr>
          <a:xfrm>
            <a:off x="-90264" y="699542"/>
            <a:ext cx="9558808" cy="576064"/>
          </a:xfrm>
          <a:prstGeom prst="donut">
            <a:avLst>
              <a:gd name="adj" fmla="val 6685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ghnut 9">
            <a:extLst>
              <a:ext uri="{FF2B5EF4-FFF2-40B4-BE49-F238E27FC236}">
                <a16:creationId xmlns:a16="http://schemas.microsoft.com/office/drawing/2014/main" id="{3516B5F7-9E23-CD4A-A4CC-FF5E914A5EA5}"/>
              </a:ext>
            </a:extLst>
          </p:cNvPr>
          <p:cNvSpPr/>
          <p:nvPr/>
        </p:nvSpPr>
        <p:spPr>
          <a:xfrm>
            <a:off x="-180528" y="1644938"/>
            <a:ext cx="9558808" cy="2799020"/>
          </a:xfrm>
          <a:prstGeom prst="donut">
            <a:avLst>
              <a:gd name="adj" fmla="val 53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19A03-E0BD-9A42-A0BA-1B0F67B62171}"/>
              </a:ext>
            </a:extLst>
          </p:cNvPr>
          <p:cNvSpPr txBox="1"/>
          <p:nvPr/>
        </p:nvSpPr>
        <p:spPr>
          <a:xfrm>
            <a:off x="2771800" y="3098105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AEB8"/>
                </a:solidFill>
                <a:highlight>
                  <a:srgbClr val="FFFF00"/>
                </a:highlight>
              </a:rPr>
              <a:t>Could use graphics to help illustrate how you do with the model design thinking.</a:t>
            </a:r>
          </a:p>
        </p:txBody>
      </p:sp>
    </p:spTree>
    <p:extLst>
      <p:ext uri="{BB962C8B-B14F-4D97-AF65-F5344CB8AC3E}">
        <p14:creationId xmlns:p14="http://schemas.microsoft.com/office/powerpoint/2010/main" val="246245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5AC3905-8DBE-B04B-9F69-980F1A7BF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119EC1-ABDA-6648-A51E-92CF5FFA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75"/>
          <a:stretch/>
        </p:blipFill>
        <p:spPr>
          <a:xfrm>
            <a:off x="2069976" y="1059582"/>
            <a:ext cx="5004048" cy="3499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CEF84-F1EF-AF48-8132-62A4FC6DF4EB}"/>
              </a:ext>
            </a:extLst>
          </p:cNvPr>
          <p:cNvSpPr txBox="1"/>
          <p:nvPr/>
        </p:nvSpPr>
        <p:spPr>
          <a:xfrm>
            <a:off x="1691680" y="26181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What is the key point of this pie chart?</a:t>
            </a:r>
          </a:p>
        </p:txBody>
      </p:sp>
    </p:spTree>
    <p:extLst>
      <p:ext uri="{BB962C8B-B14F-4D97-AF65-F5344CB8AC3E}">
        <p14:creationId xmlns:p14="http://schemas.microsoft.com/office/powerpoint/2010/main" val="13411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482D6EA-F2CA-1842-8C81-622F7663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16532" y="195486"/>
            <a:ext cx="9577064" cy="576064"/>
          </a:xfrm>
        </p:spPr>
        <p:txBody>
          <a:bodyPr/>
          <a:lstStyle/>
          <a:p>
            <a:r>
              <a:rPr kumimoji="1" lang="en-US" altLang="zh-HK" sz="2300" dirty="0"/>
              <a:t>Explanation on the Maximized Portfolio with Maximized Sharpe Ratio </a:t>
            </a:r>
            <a:endParaRPr kumimoji="1" lang="zh-HK" altLang="en-US" sz="23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19395B-6AC8-4B4D-AB8B-56E2371EE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93" y="3651870"/>
            <a:ext cx="9036496" cy="996652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altLang="zh-HK" dirty="0"/>
              <a:t>measures the performance of a portfolio compared to a risk-free market, after adjusting for its risk. </a:t>
            </a:r>
          </a:p>
          <a:p>
            <a:pPr marL="285750" indent="-285750" algn="l">
              <a:buFontTx/>
              <a:buChar char="-"/>
            </a:pPr>
            <a:r>
              <a:rPr lang="en-US" altLang="zh-HK" dirty="0"/>
              <a:t>It represents the additional amount of return that an investor receives per unit of increase in risk.</a:t>
            </a:r>
          </a:p>
          <a:p>
            <a:pPr marL="285750" indent="-285750" algn="l">
              <a:buFontTx/>
              <a:buChar char="-"/>
            </a:pPr>
            <a:r>
              <a:rPr lang="en-US" altLang="zh-HK" dirty="0"/>
              <a:t>i.e. the higher the Sharpe ratio, the better a portfolio’s returns have been relative to the amount of investment risk it has taken.</a:t>
            </a:r>
          </a:p>
          <a:p>
            <a:pPr marL="285750" indent="-285750" algn="l">
              <a:buFontTx/>
              <a:buChar char="-"/>
            </a:pPr>
            <a:endParaRPr kumimoji="1"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FB11487-11A7-6B45-8CFF-6CCD1756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96412"/>
            <a:ext cx="3937000" cy="21717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40015B-B0CA-2742-9434-820789C5E9D8}"/>
              </a:ext>
            </a:extLst>
          </p:cNvPr>
          <p:cNvSpPr txBox="1"/>
          <p:nvPr/>
        </p:nvSpPr>
        <p:spPr>
          <a:xfrm>
            <a:off x="59780" y="72517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/>
              <a:t>What is Sharpe Ratio? </a:t>
            </a:r>
            <a:endParaRPr kumimoji="1" lang="zh-HK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F505-27E0-3C44-B452-E2DB9499B3AE}"/>
              </a:ext>
            </a:extLst>
          </p:cNvPr>
          <p:cNvSpPr txBox="1"/>
          <p:nvPr/>
        </p:nvSpPr>
        <p:spPr>
          <a:xfrm>
            <a:off x="179512" y="235572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Sharpe ratio is a very commonly used measure… it is nice to have the formula aside in the deck though.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3A505-4452-6840-BA58-E92C96D2A073}"/>
              </a:ext>
            </a:extLst>
          </p:cNvPr>
          <p:cNvSpPr txBox="1"/>
          <p:nvPr/>
        </p:nvSpPr>
        <p:spPr>
          <a:xfrm>
            <a:off x="2987824" y="3836387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Lengthy </a:t>
            </a:r>
          </a:p>
        </p:txBody>
      </p:sp>
    </p:spTree>
    <p:extLst>
      <p:ext uri="{BB962C8B-B14F-4D97-AF65-F5344CB8AC3E}">
        <p14:creationId xmlns:p14="http://schemas.microsoft.com/office/powerpoint/2010/main" val="138411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491495-0852-A649-A32D-481149CEE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17040" y="195486"/>
            <a:ext cx="9793088" cy="576064"/>
          </a:xfrm>
        </p:spPr>
        <p:txBody>
          <a:bodyPr/>
          <a:lstStyle/>
          <a:p>
            <a:r>
              <a:rPr kumimoji="1" lang="en-US" altLang="zh-HK" sz="2200" dirty="0"/>
              <a:t>If you follow what our model suggest, how much can you earn ? </a:t>
            </a:r>
            <a:endParaRPr kumimoji="1" lang="zh-HK" altLang="en-US" sz="22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CF69A-6573-3E4D-8798-B036229FA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625715"/>
            <a:ext cx="9144000" cy="1496423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kumimoji="1" lang="en-US" altLang="zh-HK" dirty="0"/>
              <a:t>You are expected to earn 4.1% annually, with 1.1% of annual volatility and 1.91 Sharpe ratio.</a:t>
            </a:r>
          </a:p>
          <a:p>
            <a:pPr marL="285750" indent="-285750">
              <a:buFontTx/>
              <a:buChar char="-"/>
            </a:pPr>
            <a:endParaRPr kumimoji="1"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6A29BB-0955-8545-9140-D0C1ABB2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" y="1666554"/>
            <a:ext cx="9144000" cy="935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72E7A-8F5F-4747-B07C-791BB9441B41}"/>
              </a:ext>
            </a:extLst>
          </p:cNvPr>
          <p:cNvSpPr txBox="1"/>
          <p:nvPr/>
        </p:nvSpPr>
        <p:spPr>
          <a:xfrm>
            <a:off x="179512" y="235572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Expected outcome? How could you do with this model?</a:t>
            </a:r>
          </a:p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Also, try to be more precise in telling numbers with time and how.  </a:t>
            </a:r>
          </a:p>
        </p:txBody>
      </p:sp>
    </p:spTree>
    <p:extLst>
      <p:ext uri="{BB962C8B-B14F-4D97-AF65-F5344CB8AC3E}">
        <p14:creationId xmlns:p14="http://schemas.microsoft.com/office/powerpoint/2010/main" val="138364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68265F3-0FF2-714F-81E5-3BADE3B67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0264" y="123478"/>
            <a:ext cx="9324528" cy="576064"/>
          </a:xfrm>
        </p:spPr>
        <p:txBody>
          <a:bodyPr/>
          <a:lstStyle/>
          <a:p>
            <a:r>
              <a:rPr kumimoji="1" lang="en-US" altLang="zh-HK" dirty="0"/>
              <a:t>Volatility Constraint – Best Portfolio for You</a:t>
            </a:r>
            <a:endParaRPr kumimoji="1"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F4C66-87C9-8B44-BCBD-E642780F98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98636"/>
            <a:ext cx="9144000" cy="42534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kumimoji="1" lang="en-US" altLang="zh-HK" dirty="0"/>
              <a:t>If you want to keep the volatility within 0.1, what is the best portfolio for you?</a:t>
            </a:r>
          </a:p>
          <a:p>
            <a:pPr marL="285750" indent="-285750" algn="l">
              <a:buFontTx/>
              <a:buChar char="-"/>
            </a:pPr>
            <a:r>
              <a:rPr kumimoji="1" lang="en-US" altLang="zh-HK" dirty="0"/>
              <a:t>Our model show you the best combination of the portfolio given that your volatility is 0.1. (you can change the value of volatility freely)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206DA24-3933-AA48-BBC5-6752F0AA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930"/>
            <a:ext cx="9144000" cy="26190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7648236-8F9F-694B-94FC-DD5BC786E180}"/>
              </a:ext>
            </a:extLst>
          </p:cNvPr>
          <p:cNvSpPr txBox="1"/>
          <p:nvPr/>
        </p:nvSpPr>
        <p:spPr>
          <a:xfrm>
            <a:off x="251520" y="4322411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model suggests you allocate 11.8% of MPF Investment</a:t>
            </a:r>
            <a:r>
              <a:rPr kumimoji="1" lang="zh-HK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1" lang="en-US" altLang="zh-HK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GLMTCOA HK Equity and 88.2% to CLHKEQF HK Equity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101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1969"/>
            <a:ext cx="691276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cs typeface="Arial" pitchFamily="34" charset="0"/>
              </a:rPr>
              <a:t>As a fresh graduate, have you ever thought of …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53818" y="3085345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3493" y="1356248"/>
            <a:ext cx="4729175" cy="546224"/>
            <a:chOff x="3653493" y="1356248"/>
            <a:chExt cx="4729175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Having x% of MPF returns 20 years after?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3493" y="1625473"/>
              <a:ext cx="4729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do nothing but just follow what we tell you to earn x% of return.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21796" y="2215847"/>
            <a:ext cx="4415857" cy="678917"/>
            <a:chOff x="3821796" y="1321542"/>
            <a:chExt cx="4415857" cy="678917"/>
          </a:xfrm>
        </p:grpSpPr>
        <p:sp>
          <p:nvSpPr>
            <p:cNvPr id="37" name="TextBox 36"/>
            <p:cNvSpPr txBox="1"/>
            <p:nvPr/>
          </p:nvSpPr>
          <p:spPr>
            <a:xfrm>
              <a:off x="3845086" y="1321542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Enjoying comfortable life after retirement?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21796" y="1538794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comfortable retirement is not a dream for you. Just follow us to make the dream come true.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3432" y="3076075"/>
            <a:ext cx="4430212" cy="695649"/>
            <a:chOff x="3814195" y="1356248"/>
            <a:chExt cx="4430212" cy="695649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Earning apart from your salary?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4195" y="1590232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salary is insufficient for you to spend? You want more without working too hard?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77B322E-38E3-B647-95F5-BB8F83EE1C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F6D27-7EF4-0C4F-A29B-AAFAEDBAF6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3E4F26-EFB7-0E4A-82CE-EA22A7498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860"/>
            <a:ext cx="9144000" cy="38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995B513-F69D-F044-B931-53E854C13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Efficient Frontier </a:t>
            </a:r>
            <a:endParaRPr kumimoji="1"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4EAF3A-8EBB-C542-967C-E1C106A2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6331"/>
            <a:ext cx="9144000" cy="1630837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67E6494-9BDA-4F45-ABD6-986EDB8ECD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039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C2A04C1-D25F-424A-810D-FE53A636C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Plot of Efficient</a:t>
            </a:r>
            <a:r>
              <a:rPr kumimoji="1" lang="zh-HK" altLang="en-US" dirty="0"/>
              <a:t> </a:t>
            </a:r>
            <a:r>
              <a:rPr kumimoji="1" lang="en-US" altLang="zh-HK" dirty="0"/>
              <a:t>Frontier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8C56F-6E6C-A847-ACC2-9729FD8E7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699542"/>
            <a:ext cx="6350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These are 3 MPF providers we focus on for this project</a:t>
            </a:r>
            <a:endParaRPr lang="ko-KR" alt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26943"/>
              </p:ext>
            </p:extLst>
          </p:nvPr>
        </p:nvGraphicFramePr>
        <p:xfrm>
          <a:off x="755128" y="1275606"/>
          <a:ext cx="1968218" cy="3419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180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9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China Life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23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82453"/>
              </p:ext>
            </p:extLst>
          </p:nvPr>
        </p:nvGraphicFramePr>
        <p:xfrm>
          <a:off x="6767794" y="1203598"/>
          <a:ext cx="2124684" cy="3419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403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99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Principal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2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2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2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02890"/>
              </p:ext>
            </p:extLst>
          </p:nvPr>
        </p:nvGraphicFramePr>
        <p:xfrm>
          <a:off x="3789806" y="1275606"/>
          <a:ext cx="1968218" cy="3356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25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9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AMTD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2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圖片 12" descr="一張含有 球 的圖片&#10;&#10;自動產生的描述">
            <a:extLst>
              <a:ext uri="{FF2B5EF4-FFF2-40B4-BE49-F238E27FC236}">
                <a16:creationId xmlns:a16="http://schemas.microsoft.com/office/drawing/2014/main" id="{D805D6EF-B6CE-5E46-B5A4-6B7E1224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9" y="2962394"/>
            <a:ext cx="1752196" cy="591366"/>
          </a:xfrm>
          <a:prstGeom prst="rect">
            <a:avLst/>
          </a:prstGeom>
        </p:spPr>
      </p:pic>
      <p:pic>
        <p:nvPicPr>
          <p:cNvPr id="15" name="圖片 14" descr="一張含有 標誌, 正面, 坐, 黑暗 的圖片&#10;&#10;自動產生的描述">
            <a:extLst>
              <a:ext uri="{FF2B5EF4-FFF2-40B4-BE49-F238E27FC236}">
                <a16:creationId xmlns:a16="http://schemas.microsoft.com/office/drawing/2014/main" id="{2D000402-DBEE-7E42-9E18-8A92B9A8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76" y="2962394"/>
            <a:ext cx="1859191" cy="57606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BE10D91-29D5-094C-8938-938224B6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26" y="2982993"/>
            <a:ext cx="1968218" cy="5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7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481566"/>
            <a:ext cx="4896544" cy="576064"/>
          </a:xfrm>
        </p:spPr>
        <p:txBody>
          <a:bodyPr/>
          <a:lstStyle/>
          <a:p>
            <a:r>
              <a:rPr lang="en-US" altLang="zh-HK" sz="4000" dirty="0"/>
              <a:t>Model</a:t>
            </a:r>
            <a:r>
              <a:rPr lang="zh-HK" altLang="en-US" sz="4000" dirty="0"/>
              <a:t> </a:t>
            </a:r>
            <a:r>
              <a:rPr lang="en-US" altLang="zh-HK" sz="4000" dirty="0"/>
              <a:t>Training-</a:t>
            </a:r>
            <a:r>
              <a:rPr lang="zh-HK" altLang="en-US" sz="4000" dirty="0"/>
              <a:t> </a:t>
            </a:r>
            <a:r>
              <a:rPr lang="en-US" altLang="ko-KR" sz="4000" b="1" dirty="0"/>
              <a:t>China Life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C75E6-BA43-5B4B-B429-A2695D366007}"/>
              </a:ext>
            </a:extLst>
          </p:cNvPr>
          <p:cNvSpPr txBox="1"/>
          <p:nvPr/>
        </p:nvSpPr>
        <p:spPr>
          <a:xfrm>
            <a:off x="899592" y="368829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But the next slide is purely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992112"/>
          </a:xfrm>
        </p:spPr>
        <p:txBody>
          <a:bodyPr/>
          <a:lstStyle/>
          <a:p>
            <a:r>
              <a:rPr lang="en-US" altLang="ko-KR" dirty="0"/>
              <a:t>China Life is providing 9 funds. They are 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9000" y="1163238"/>
            <a:ext cx="9162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31119" y="116323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47288" y="184113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26441" y="256081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73991" y="1315243"/>
            <a:ext cx="266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1104" y="19432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>
                <a:solidFill>
                  <a:schemeClr val="bg1"/>
                </a:solidFill>
              </a:rPr>
              <a:t>CLMMBAF HK Equity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16643" y="2640187"/>
            <a:ext cx="2666145" cy="1091244"/>
            <a:chOff x="927102" y="2724866"/>
            <a:chExt cx="2061085" cy="830867"/>
          </a:xfrm>
        </p:grpSpPr>
        <p:sp>
          <p:nvSpPr>
            <p:cNvPr id="18" name="TextBox 17"/>
            <p:cNvSpPr txBox="1"/>
            <p:nvPr/>
          </p:nvSpPr>
          <p:spPr>
            <a:xfrm>
              <a:off x="927102" y="3274526"/>
              <a:ext cx="2059657" cy="28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chemeClr val="bg1"/>
                  </a:solidFill>
                </a:rPr>
                <a:t>CLMMGOF HK Equity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8530" y="2724866"/>
              <a:ext cx="2059657" cy="28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chemeClr val="bg1"/>
                  </a:solidFill>
                </a:rPr>
                <a:t>CLMTCOA HK Equity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612873" y="328175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94438" y="394817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181677" y="11757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1104" y="1330012"/>
            <a:ext cx="7311914" cy="3084047"/>
            <a:chOff x="-2617620" y="3153592"/>
            <a:chExt cx="5652538" cy="3084047"/>
          </a:xfrm>
        </p:grpSpPr>
        <p:sp>
          <p:nvSpPr>
            <p:cNvPr id="24" name="TextBox 23"/>
            <p:cNvSpPr txBox="1"/>
            <p:nvPr/>
          </p:nvSpPr>
          <p:spPr>
            <a:xfrm>
              <a:off x="975261" y="3153592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chemeClr val="bg1"/>
                  </a:solidFill>
                </a:rPr>
                <a:t>CLHKEQF HK Equity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2617620" y="5868307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chemeClr val="bg1"/>
                  </a:solidFill>
                </a:rPr>
                <a:t>CLMMGRF HK Equity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003361"/>
            <a:ext cx="2839717" cy="1104302"/>
            <a:chOff x="803640" y="2818829"/>
            <a:chExt cx="2195268" cy="110430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9251" y="2818829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chemeClr val="bg1"/>
                  </a:solidFill>
                </a:rPr>
                <a:t>CLMPCOF HK Equity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436850"/>
            <a:ext cx="2870239" cy="678925"/>
            <a:chOff x="803640" y="3244206"/>
            <a:chExt cx="2218863" cy="67892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2846" y="3244206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chemeClr val="bg1"/>
                  </a:solidFill>
                </a:rPr>
                <a:t>CLREGUF HK Equity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4589999" y="1163238"/>
            <a:ext cx="45719" cy="319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46121" y="123767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1DFC093-1772-A94C-83DF-46A955FBBC69}"/>
              </a:ext>
            </a:extLst>
          </p:cNvPr>
          <p:cNvSpPr/>
          <p:nvPr/>
        </p:nvSpPr>
        <p:spPr>
          <a:xfrm>
            <a:off x="1454775" y="1284466"/>
            <a:ext cx="2463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b="1" dirty="0">
                <a:solidFill>
                  <a:schemeClr val="bg1"/>
                </a:solidFill>
                <a:latin typeface="Helvetica Neue" panose="02000503000000020004" pitchFamily="2" charset="0"/>
              </a:rPr>
              <a:t>CLMTAGP HK Equity</a:t>
            </a:r>
            <a:endParaRPr lang="zh-HK" altLang="en-US" dirty="0">
              <a:solidFill>
                <a:schemeClr val="bg1"/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03C866A-A448-7E45-A1CE-1927AD6A5B06}"/>
              </a:ext>
            </a:extLst>
          </p:cNvPr>
          <p:cNvGrpSpPr/>
          <p:nvPr/>
        </p:nvGrpSpPr>
        <p:grpSpPr>
          <a:xfrm>
            <a:off x="565754" y="1253262"/>
            <a:ext cx="691002" cy="3231454"/>
            <a:chOff x="565754" y="1253262"/>
            <a:chExt cx="691002" cy="3231454"/>
          </a:xfrm>
        </p:grpSpPr>
        <p:sp>
          <p:nvSpPr>
            <p:cNvPr id="33" name="TextBox 32"/>
            <p:cNvSpPr txBox="1"/>
            <p:nvPr/>
          </p:nvSpPr>
          <p:spPr>
            <a:xfrm>
              <a:off x="613884" y="125326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438" y="1907038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4438" y="2634527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5754" y="402305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C51FC659-0DA0-1945-A1A2-DFAD86B80A71}"/>
                </a:ext>
              </a:extLst>
            </p:cNvPr>
            <p:cNvSpPr txBox="1"/>
            <p:nvPr/>
          </p:nvSpPr>
          <p:spPr>
            <a:xfrm>
              <a:off x="570983" y="336210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7">
            <a:extLst>
              <a:ext uri="{FF2B5EF4-FFF2-40B4-BE49-F238E27FC236}">
                <a16:creationId xmlns:a16="http://schemas.microsoft.com/office/drawing/2014/main" id="{0B1E0F1B-087B-9046-BB06-9A68F53722A9}"/>
              </a:ext>
            </a:extLst>
          </p:cNvPr>
          <p:cNvSpPr txBox="1"/>
          <p:nvPr/>
        </p:nvSpPr>
        <p:spPr>
          <a:xfrm>
            <a:off x="5146121" y="299861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id="{51C15B47-3F6E-7A44-9734-CB95D73A4BC7}"/>
              </a:ext>
            </a:extLst>
          </p:cNvPr>
          <p:cNvSpPr txBox="1"/>
          <p:nvPr/>
        </p:nvSpPr>
        <p:spPr>
          <a:xfrm>
            <a:off x="4914744" y="382376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Oval 19">
            <a:extLst>
              <a:ext uri="{FF2B5EF4-FFF2-40B4-BE49-F238E27FC236}">
                <a16:creationId xmlns:a16="http://schemas.microsoft.com/office/drawing/2014/main" id="{004409D9-F479-A349-BBCA-871CD0AD4A2F}"/>
              </a:ext>
            </a:extLst>
          </p:cNvPr>
          <p:cNvSpPr/>
          <p:nvPr/>
        </p:nvSpPr>
        <p:spPr>
          <a:xfrm>
            <a:off x="5209537" y="189282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Oval 19">
            <a:extLst>
              <a:ext uri="{FF2B5EF4-FFF2-40B4-BE49-F238E27FC236}">
                <a16:creationId xmlns:a16="http://schemas.microsoft.com/office/drawing/2014/main" id="{BF5DF6E0-C801-DE40-BC40-88A9DBEE10D6}"/>
              </a:ext>
            </a:extLst>
          </p:cNvPr>
          <p:cNvSpPr/>
          <p:nvPr/>
        </p:nvSpPr>
        <p:spPr>
          <a:xfrm>
            <a:off x="5205533" y="263932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1202D1AB-0447-C849-BDEB-D387562C7B48}"/>
              </a:ext>
            </a:extLst>
          </p:cNvPr>
          <p:cNvSpPr txBox="1"/>
          <p:nvPr/>
        </p:nvSpPr>
        <p:spPr>
          <a:xfrm>
            <a:off x="5205533" y="196475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37">
            <a:extLst>
              <a:ext uri="{FF2B5EF4-FFF2-40B4-BE49-F238E27FC236}">
                <a16:creationId xmlns:a16="http://schemas.microsoft.com/office/drawing/2014/main" id="{BF980DB1-4E42-9D4F-B852-D051156F758A}"/>
              </a:ext>
            </a:extLst>
          </p:cNvPr>
          <p:cNvSpPr txBox="1"/>
          <p:nvPr/>
        </p:nvSpPr>
        <p:spPr>
          <a:xfrm>
            <a:off x="5160675" y="377453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4CF741D7-D2E9-9142-A43B-5393DA44DE34}"/>
              </a:ext>
            </a:extLst>
          </p:cNvPr>
          <p:cNvSpPr txBox="1"/>
          <p:nvPr/>
        </p:nvSpPr>
        <p:spPr>
          <a:xfrm>
            <a:off x="5158632" y="271815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9A674E06-5496-0149-B6E3-822DF6960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42898"/>
              </p:ext>
            </p:extLst>
          </p:nvPr>
        </p:nvGraphicFramePr>
        <p:xfrm>
          <a:off x="628650" y="28182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3177062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CLREGEF HK Equity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75934"/>
                  </a:ext>
                </a:extLst>
              </a:tr>
            </a:tbl>
          </a:graphicData>
        </a:graphic>
      </p:graphicFrame>
      <p:sp>
        <p:nvSpPr>
          <p:cNvPr id="49" name="Rectangle 1">
            <a:extLst>
              <a:ext uri="{FF2B5EF4-FFF2-40B4-BE49-F238E27FC236}">
                <a16:creationId xmlns:a16="http://schemas.microsoft.com/office/drawing/2014/main" id="{C762E63C-C582-8246-B48F-C15DA40B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817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HK" altLang="zh-H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HK" altLang="zh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Box 37">
            <a:extLst>
              <a:ext uri="{FF2B5EF4-FFF2-40B4-BE49-F238E27FC236}">
                <a16:creationId xmlns:a16="http://schemas.microsoft.com/office/drawing/2014/main" id="{9EB6A39F-C8D4-584D-8892-05DF32AE42B0}"/>
              </a:ext>
            </a:extLst>
          </p:cNvPr>
          <p:cNvSpPr txBox="1"/>
          <p:nvPr/>
        </p:nvSpPr>
        <p:spPr>
          <a:xfrm>
            <a:off x="5052949" y="334803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Oval 19">
            <a:extLst>
              <a:ext uri="{FF2B5EF4-FFF2-40B4-BE49-F238E27FC236}">
                <a16:creationId xmlns:a16="http://schemas.microsoft.com/office/drawing/2014/main" id="{491768EA-F059-1040-9614-201840B494E2}"/>
              </a:ext>
            </a:extLst>
          </p:cNvPr>
          <p:cNvSpPr/>
          <p:nvPr/>
        </p:nvSpPr>
        <p:spPr>
          <a:xfrm>
            <a:off x="5192036" y="331915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37">
            <a:extLst>
              <a:ext uri="{FF2B5EF4-FFF2-40B4-BE49-F238E27FC236}">
                <a16:creationId xmlns:a16="http://schemas.microsoft.com/office/drawing/2014/main" id="{BC127FEC-A712-FD4B-93E0-6AF731FAC263}"/>
              </a:ext>
            </a:extLst>
          </p:cNvPr>
          <p:cNvSpPr txBox="1"/>
          <p:nvPr/>
        </p:nvSpPr>
        <p:spPr>
          <a:xfrm>
            <a:off x="5203578" y="337932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8A0CA4-FB38-6F4D-8BBA-6005797E0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Funds Overview</a:t>
            </a:r>
            <a:endParaRPr kumimoji="1" lang="zh-HK" altLang="en-US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22CED824-D2A7-6C49-BF1E-C4C855EA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132"/>
            <a:ext cx="9144000" cy="30572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34C91B-2E49-834E-AF3B-3DF3DAF69DAE}"/>
              </a:ext>
            </a:extLst>
          </p:cNvPr>
          <p:cNvSpPr/>
          <p:nvPr/>
        </p:nvSpPr>
        <p:spPr>
          <a:xfrm>
            <a:off x="3563888" y="2571750"/>
            <a:ext cx="936104" cy="216024"/>
          </a:xfrm>
          <a:prstGeom prst="rect">
            <a:avLst/>
          </a:prstGeom>
          <a:solidFill>
            <a:srgbClr val="32AEB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D61703-01E3-4049-A9B2-CD42C2D88B34}"/>
              </a:ext>
            </a:extLst>
          </p:cNvPr>
          <p:cNvSpPr/>
          <p:nvPr/>
        </p:nvSpPr>
        <p:spPr>
          <a:xfrm>
            <a:off x="6444208" y="2571750"/>
            <a:ext cx="936104" cy="216024"/>
          </a:xfrm>
          <a:prstGeom prst="rect">
            <a:avLst/>
          </a:prstGeom>
          <a:solidFill>
            <a:srgbClr val="32AEB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415D79-187C-B946-B437-7B7770F968B4}"/>
              </a:ext>
            </a:extLst>
          </p:cNvPr>
          <p:cNvSpPr/>
          <p:nvPr/>
        </p:nvSpPr>
        <p:spPr>
          <a:xfrm>
            <a:off x="3563888" y="2334986"/>
            <a:ext cx="936104" cy="216024"/>
          </a:xfrm>
          <a:prstGeom prst="rect">
            <a:avLst/>
          </a:prstGeom>
          <a:solidFill>
            <a:srgbClr val="32AEB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A05DB8-64CE-0144-8824-9AC546E70A7F}"/>
              </a:ext>
            </a:extLst>
          </p:cNvPr>
          <p:cNvSpPr/>
          <p:nvPr/>
        </p:nvSpPr>
        <p:spPr>
          <a:xfrm>
            <a:off x="7358372" y="2325131"/>
            <a:ext cx="936104" cy="216024"/>
          </a:xfrm>
          <a:prstGeom prst="rect">
            <a:avLst/>
          </a:prstGeom>
          <a:solidFill>
            <a:srgbClr val="32AEB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26195-682B-8447-9620-4227443ABA4A}"/>
              </a:ext>
            </a:extLst>
          </p:cNvPr>
          <p:cNvSpPr txBox="1"/>
          <p:nvPr/>
        </p:nvSpPr>
        <p:spPr>
          <a:xfrm>
            <a:off x="1691680" y="26181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What are you trying to tell by using this table? </a:t>
            </a:r>
          </a:p>
        </p:txBody>
      </p:sp>
    </p:spTree>
    <p:extLst>
      <p:ext uri="{BB962C8B-B14F-4D97-AF65-F5344CB8AC3E}">
        <p14:creationId xmlns:p14="http://schemas.microsoft.com/office/powerpoint/2010/main" val="21248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46003"/>
            <a:ext cx="9144000" cy="576064"/>
          </a:xfrm>
        </p:spPr>
        <p:txBody>
          <a:bodyPr/>
          <a:lstStyle/>
          <a:p>
            <a:r>
              <a:rPr lang="en-US" altLang="ko-KR" dirty="0"/>
              <a:t>Interpretations of the Statistics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49638" y="1418092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5561" y="3291830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6390" y="1270364"/>
            <a:ext cx="2544747" cy="692497"/>
            <a:chOff x="960681" y="2892862"/>
            <a:chExt cx="2063926" cy="692497"/>
          </a:xfrm>
        </p:grpSpPr>
        <p:sp>
          <p:nvSpPr>
            <p:cNvPr id="26" name="TextBox 25"/>
            <p:cNvSpPr txBox="1"/>
            <p:nvPr/>
          </p:nvSpPr>
          <p:spPr>
            <a:xfrm>
              <a:off x="960681" y="330836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price of this fund is the largest.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4950" y="2892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mean of CLMMGOF HK Equity is the highest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11214" y="3131361"/>
            <a:ext cx="2874326" cy="2395741"/>
            <a:chOff x="637511" y="1833489"/>
            <a:chExt cx="2331232" cy="1589615"/>
          </a:xfrm>
        </p:grpSpPr>
        <p:sp>
          <p:nvSpPr>
            <p:cNvPr id="29" name="TextBox 28"/>
            <p:cNvSpPr txBox="1"/>
            <p:nvPr/>
          </p:nvSpPr>
          <p:spPr>
            <a:xfrm>
              <a:off x="687719" y="314610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7511" y="1833489"/>
              <a:ext cx="233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standard deviation of CLMPCOF HK Equity is the lowest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F576683-70A4-D54C-AC40-EAB668584C7B}"/>
              </a:ext>
            </a:extLst>
          </p:cNvPr>
          <p:cNvSpPr txBox="1"/>
          <p:nvPr/>
        </p:nvSpPr>
        <p:spPr>
          <a:xfrm>
            <a:off x="3540305" y="1707382"/>
            <a:ext cx="8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/>
              <a:t>Mean</a:t>
            </a:r>
            <a:endParaRPr kumimoji="1" lang="zh-HK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E42A06A-27F7-8A4A-BAF1-A20F800BBDEA}"/>
              </a:ext>
            </a:extLst>
          </p:cNvPr>
          <p:cNvSpPr txBox="1"/>
          <p:nvPr/>
        </p:nvSpPr>
        <p:spPr>
          <a:xfrm>
            <a:off x="4633695" y="3531906"/>
            <a:ext cx="114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/>
              <a:t>Standard </a:t>
            </a:r>
          </a:p>
          <a:p>
            <a:r>
              <a:rPr kumimoji="1" lang="en-US" altLang="zh-HK" dirty="0"/>
              <a:t>Deviation </a:t>
            </a:r>
            <a:endParaRPr kumimoji="1" lang="zh-HK" altLang="en-US" dirty="0"/>
          </a:p>
        </p:txBody>
      </p:sp>
      <p:grpSp>
        <p:nvGrpSpPr>
          <p:cNvPr id="40" name="Group 27">
            <a:extLst>
              <a:ext uri="{FF2B5EF4-FFF2-40B4-BE49-F238E27FC236}">
                <a16:creationId xmlns:a16="http://schemas.microsoft.com/office/drawing/2014/main" id="{D6FDD532-6994-804C-B67E-5268A540D5DB}"/>
              </a:ext>
            </a:extLst>
          </p:cNvPr>
          <p:cNvGrpSpPr/>
          <p:nvPr/>
        </p:nvGrpSpPr>
        <p:grpSpPr>
          <a:xfrm>
            <a:off x="663215" y="2120133"/>
            <a:ext cx="2597922" cy="717365"/>
            <a:chOff x="778223" y="1751848"/>
            <a:chExt cx="2107054" cy="717365"/>
          </a:xfrm>
        </p:grpSpPr>
        <p:sp>
          <p:nvSpPr>
            <p:cNvPr id="41" name="TextBox 28">
              <a:extLst>
                <a:ext uri="{FF2B5EF4-FFF2-40B4-BE49-F238E27FC236}">
                  <a16:creationId xmlns:a16="http://schemas.microsoft.com/office/drawing/2014/main" id="{487E2709-5F63-CD4A-9C23-2F7E3FFA264C}"/>
                </a:ext>
              </a:extLst>
            </p:cNvPr>
            <p:cNvSpPr txBox="1"/>
            <p:nvPr/>
          </p:nvSpPr>
          <p:spPr>
            <a:xfrm>
              <a:off x="778223" y="219221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price of this fund is the largest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29">
              <a:extLst>
                <a:ext uri="{FF2B5EF4-FFF2-40B4-BE49-F238E27FC236}">
                  <a16:creationId xmlns:a16="http://schemas.microsoft.com/office/drawing/2014/main" id="{25A85988-161F-5542-B42A-56770EF220CA}"/>
                </a:ext>
              </a:extLst>
            </p:cNvPr>
            <p:cNvSpPr txBox="1"/>
            <p:nvPr/>
          </p:nvSpPr>
          <p:spPr>
            <a:xfrm>
              <a:off x="825620" y="17518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mean of CLREGEF HK Equity is the lowest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5A0C599D-40F4-6B48-93E2-F173B721E57E}"/>
              </a:ext>
            </a:extLst>
          </p:cNvPr>
          <p:cNvGrpSpPr/>
          <p:nvPr/>
        </p:nvGrpSpPr>
        <p:grpSpPr>
          <a:xfrm>
            <a:off x="5910201" y="2013641"/>
            <a:ext cx="3126295" cy="1107996"/>
            <a:chOff x="5487413" y="2124308"/>
            <a:chExt cx="2535591" cy="1107996"/>
          </a:xfrm>
        </p:grpSpPr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103FE689-E013-9C41-BF59-6AC036E22EC3}"/>
                </a:ext>
              </a:extLst>
            </p:cNvPr>
            <p:cNvSpPr txBox="1"/>
            <p:nvPr/>
          </p:nvSpPr>
          <p:spPr>
            <a:xfrm>
              <a:off x="5487413" y="2585973"/>
              <a:ext cx="2535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is a great variability in the price. (the price of this fund differ a lot throughout the period)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3B73EEAC-4277-554D-BDED-7543068454A4}"/>
                </a:ext>
              </a:extLst>
            </p:cNvPr>
            <p:cNvSpPr txBox="1"/>
            <p:nvPr/>
          </p:nvSpPr>
          <p:spPr>
            <a:xfrm>
              <a:off x="5488235" y="2124308"/>
              <a:ext cx="2331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standard deviation of CLMMGOF HK Equity is the highest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3D9D5E6-7FF7-7441-BD36-DF67E1A6E486}"/>
              </a:ext>
            </a:extLst>
          </p:cNvPr>
          <p:cNvSpPr/>
          <p:nvPr/>
        </p:nvSpPr>
        <p:spPr>
          <a:xfrm>
            <a:off x="5879821" y="3531905"/>
            <a:ext cx="3165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is a small variability in the price. (the price of this funds remain stable throughout the period)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DACFE93-AF11-4645-AC00-EBE78D006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Performance of the 9 Funds </a:t>
            </a:r>
            <a:endParaRPr kumimoji="1"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8CAB9F-C1D4-AA48-BC77-73D9A15DF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6" y="699542"/>
            <a:ext cx="7331667" cy="4248472"/>
          </a:xfrm>
          <a:prstGeom prst="rect">
            <a:avLst/>
          </a:prstGeom>
        </p:spPr>
      </p:pic>
      <p:sp>
        <p:nvSpPr>
          <p:cNvPr id="7" name="甜甜圈 6">
            <a:extLst>
              <a:ext uri="{FF2B5EF4-FFF2-40B4-BE49-F238E27FC236}">
                <a16:creationId xmlns:a16="http://schemas.microsoft.com/office/drawing/2014/main" id="{07DF234A-0680-7144-B9CB-89DC466368AC}"/>
              </a:ext>
            </a:extLst>
          </p:cNvPr>
          <p:cNvSpPr/>
          <p:nvPr/>
        </p:nvSpPr>
        <p:spPr>
          <a:xfrm>
            <a:off x="3347864" y="4443958"/>
            <a:ext cx="720080" cy="432048"/>
          </a:xfrm>
          <a:prstGeom prst="donu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sp>
        <p:nvSpPr>
          <p:cNvPr id="8" name="甜甜圈 7">
            <a:extLst>
              <a:ext uri="{FF2B5EF4-FFF2-40B4-BE49-F238E27FC236}">
                <a16:creationId xmlns:a16="http://schemas.microsoft.com/office/drawing/2014/main" id="{36238727-E2A1-4447-B405-A683E25A3BDB}"/>
              </a:ext>
            </a:extLst>
          </p:cNvPr>
          <p:cNvSpPr/>
          <p:nvPr/>
        </p:nvSpPr>
        <p:spPr>
          <a:xfrm>
            <a:off x="7164288" y="4443958"/>
            <a:ext cx="648072" cy="504056"/>
          </a:xfrm>
          <a:prstGeom prst="donu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sp>
        <p:nvSpPr>
          <p:cNvPr id="9" name="甜甜圈 8">
            <a:extLst>
              <a:ext uri="{FF2B5EF4-FFF2-40B4-BE49-F238E27FC236}">
                <a16:creationId xmlns:a16="http://schemas.microsoft.com/office/drawing/2014/main" id="{64401C1B-C760-694A-8B87-59C6A1418AD1}"/>
              </a:ext>
            </a:extLst>
          </p:cNvPr>
          <p:cNvSpPr/>
          <p:nvPr/>
        </p:nvSpPr>
        <p:spPr>
          <a:xfrm>
            <a:off x="7380312" y="1707654"/>
            <a:ext cx="749509" cy="2592288"/>
          </a:xfrm>
          <a:prstGeom prst="donu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E463D-6FF8-8041-B3CB-C0BF9E0BA717}"/>
              </a:ext>
            </a:extLst>
          </p:cNvPr>
          <p:cNvSpPr txBox="1"/>
          <p:nvPr/>
        </p:nvSpPr>
        <p:spPr>
          <a:xfrm>
            <a:off x="1691680" y="26181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2AEB8"/>
                </a:solidFill>
                <a:highlight>
                  <a:srgbClr val="FFFF00"/>
                </a:highlight>
              </a:rPr>
              <a:t>Will you describe the performance ? </a:t>
            </a:r>
          </a:p>
        </p:txBody>
      </p:sp>
    </p:spTree>
    <p:extLst>
      <p:ext uri="{BB962C8B-B14F-4D97-AF65-F5344CB8AC3E}">
        <p14:creationId xmlns:p14="http://schemas.microsoft.com/office/powerpoint/2010/main" val="231990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777CD7D-99D0-F849-B39F-A2D6EB3BE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K" dirty="0"/>
              <a:t>Explanations on Significant Changes </a:t>
            </a:r>
            <a:endParaRPr kumimoji="1"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AEF128-9E82-7E4D-9513-80799FEE0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843558"/>
            <a:ext cx="792088" cy="288032"/>
          </a:xfrm>
        </p:spPr>
        <p:txBody>
          <a:bodyPr/>
          <a:lstStyle/>
          <a:p>
            <a:pPr algn="l"/>
            <a:r>
              <a:rPr kumimoji="1" lang="en-US" altLang="zh-HK" sz="1600" b="1" dirty="0"/>
              <a:t>2008</a:t>
            </a:r>
            <a:endParaRPr kumimoji="1" lang="zh-HK" altLang="en-US" sz="1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AD03E0-33F9-F04B-A3B2-FEE5F9EB599F}"/>
              </a:ext>
            </a:extLst>
          </p:cNvPr>
          <p:cNvSpPr txBox="1"/>
          <p:nvPr/>
        </p:nvSpPr>
        <p:spPr>
          <a:xfrm>
            <a:off x="395536" y="113159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HK" dirty="0"/>
              <a:t>The stock market crash occurred on September, 28, 2008.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Major financial markets lost more than 30% of their value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The funds were significantly affected by the stock market and their values decreased sharply.   </a:t>
            </a:r>
            <a:endParaRPr kumimoji="1" lang="zh-HK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787D-15EA-EB44-985E-56D11E3E4933}"/>
              </a:ext>
            </a:extLst>
          </p:cNvPr>
          <p:cNvSpPr txBox="1"/>
          <p:nvPr/>
        </p:nvSpPr>
        <p:spPr>
          <a:xfrm>
            <a:off x="423392" y="2450674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zh-HK"/>
              <a:t>202</a:t>
            </a:r>
            <a:r>
              <a:rPr lang="en-US" altLang="zh-HK" dirty="0"/>
              <a:t>0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464B01-AB1A-1E46-BE6E-D76F627D05C5}"/>
              </a:ext>
            </a:extLst>
          </p:cNvPr>
          <p:cNvSpPr txBox="1"/>
          <p:nvPr/>
        </p:nvSpPr>
        <p:spPr>
          <a:xfrm>
            <a:off x="395536" y="307580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HK" dirty="0"/>
              <a:t>Coronavirus crash was a sudden global stock market crash began on 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February, 20 to April, 7.</a:t>
            </a:r>
          </a:p>
          <a:p>
            <a:pPr marL="285750" indent="-285750">
              <a:buFontTx/>
              <a:buChar char="-"/>
            </a:pPr>
            <a:r>
              <a:rPr kumimoji="1" lang="en-US" altLang="zh-HK" dirty="0"/>
              <a:t>S&amp;P 500, the Dow Jones Industrial Average experienced the largest one-day drop since the 2008 financial crisis.  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133620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936</Words>
  <Application>Microsoft Macintosh PowerPoint</Application>
  <PresentationFormat>On-screen Show (16:9)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Helvetica Neue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jason.kinkwan.chan@gmail.com</cp:lastModifiedBy>
  <cp:revision>112</cp:revision>
  <dcterms:created xsi:type="dcterms:W3CDTF">2016-12-05T23:26:54Z</dcterms:created>
  <dcterms:modified xsi:type="dcterms:W3CDTF">2020-11-20T13:15:42Z</dcterms:modified>
</cp:coreProperties>
</file>