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3"/>
    <p:sldId id="260" r:id="rId4"/>
    <p:sldId id="259" r:id="rId5"/>
    <p:sldId id="268" r:id="rId6"/>
    <p:sldId id="296" r:id="rId7"/>
    <p:sldId id="261" r:id="rId8"/>
    <p:sldId id="264" r:id="rId9"/>
    <p:sldId id="320" r:id="rId10"/>
    <p:sldId id="288" r:id="rId11"/>
    <p:sldId id="321" r:id="rId12"/>
    <p:sldId id="262" r:id="rId13"/>
    <p:sldId id="322" r:id="rId14"/>
    <p:sldId id="323" r:id="rId15"/>
    <p:sldId id="325" r:id="rId16"/>
    <p:sldId id="328" r:id="rId17"/>
    <p:sldId id="330" r:id="rId18"/>
    <p:sldId id="331" r:id="rId19"/>
    <p:sldId id="332" r:id="rId20"/>
    <p:sldId id="339" r:id="rId21"/>
    <p:sldId id="340" r:id="rId22"/>
    <p:sldId id="342" r:id="rId23"/>
    <p:sldId id="345" r:id="rId24"/>
    <p:sldId id="282" r:id="rId25"/>
  </p:sldIdLst>
  <p:sldSz cx="9144000" cy="5143500"/>
  <p:notesSz cx="6858000" cy="9144000"/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8C8"/>
    <a:srgbClr val="16645B"/>
    <a:srgbClr val="AAECE4"/>
    <a:srgbClr val="7BE1D5"/>
    <a:srgbClr val="D0F4F0"/>
    <a:srgbClr val="ECFAF8"/>
    <a:srgbClr val="3BA08E"/>
    <a:srgbClr val="6C9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93"/>
    <p:restoredTop sz="94129"/>
  </p:normalViewPr>
  <p:slideViewPr>
    <p:cSldViewPr snapToGrid="0">
      <p:cViewPr varScale="1">
        <p:scale>
          <a:sx n="88" d="100"/>
          <a:sy n="88" d="100"/>
        </p:scale>
        <p:origin x="948" y="72"/>
      </p:cViewPr>
      <p:guideLst/>
    </p:cSldViewPr>
  </p:slideViewPr>
  <p:outlineViewPr>
    <p:cViewPr>
      <p:scale>
        <a:sx n="33" d="100"/>
        <a:sy n="33" d="100"/>
      </p:scale>
      <p:origin x="0" y="-315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10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2058" name="图片 11"/>
            <p:cNvPicPr>
              <a:picLocks noChangeAspect="1"/>
            </p:cNvPicPr>
            <p:nvPr/>
          </p:nvPicPr>
          <p:blipFill>
            <a:blip r:embed="rId2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9" name="图片 12"/>
            <p:cNvPicPr>
              <a:picLocks noChangeAspect="1"/>
            </p:cNvPicPr>
            <p:nvPr/>
          </p:nvPicPr>
          <p:blipFill>
            <a:blip r:embed="rId3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pattFill prst="dkUpDiag">
            <a:fgClr>
              <a:srgbClr val="324C5C"/>
            </a:fgClr>
            <a:bgClr>
              <a:schemeClr val="tx1">
                <a:lumMod val="95000"/>
                <a:lumOff val="5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888"/>
            <a:ext cx="7886700" cy="3500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2" name="组合 7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1033" name="图片 8"/>
            <p:cNvPicPr>
              <a:picLocks noChangeAspect="1"/>
            </p:cNvPicPr>
            <p:nvPr/>
          </p:nvPicPr>
          <p:blipFill>
            <a:blip r:embed="rId4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4" name="图片 9"/>
            <p:cNvPicPr>
              <a:picLocks noChangeAspect="1"/>
            </p:cNvPicPr>
            <p:nvPr/>
          </p:nvPicPr>
          <p:blipFill>
            <a:blip r:embed="rId5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50D8C8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078" name="图片 15"/>
            <p:cNvPicPr>
              <a:picLocks noChangeAspect="1"/>
            </p:cNvPicPr>
            <p:nvPr/>
          </p:nvPicPr>
          <p:blipFill>
            <a:blip r:embed="rId1"/>
            <a:srcRect t="42001" r="33006" b="21579"/>
            <a:stretch>
              <a:fillRect/>
            </a:stretch>
          </p:blipFill>
          <p:spPr>
            <a:xfrm>
              <a:off x="2683117" y="0"/>
              <a:ext cx="6460883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9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>
              <a:off x="4340863" y="0"/>
              <a:ext cx="4803137" cy="4624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80" name="图片 3"/>
            <p:cNvPicPr>
              <a:picLocks noChangeAspect="1"/>
            </p:cNvPicPr>
            <p:nvPr/>
          </p:nvPicPr>
          <p:blipFill>
            <a:blip r:embed="rId3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文本框 18"/>
          <p:cNvSpPr txBox="1"/>
          <p:nvPr/>
        </p:nvSpPr>
        <p:spPr>
          <a:xfrm>
            <a:off x="677545" y="3506470"/>
            <a:ext cx="5280660" cy="708025"/>
          </a:xfrm>
          <a:prstGeom prst="rect">
            <a:avLst/>
          </a:prstGeom>
          <a:noFill/>
          <a:ln>
            <a:solidFill>
              <a:srgbClr val="7BE1D5"/>
            </a:solidFill>
          </a:ln>
        </p:spPr>
        <p:txBody>
          <a:bodyPr wrap="square" rtlCol="0" anchor="ctr">
            <a:noAutofit/>
          </a:bodyPr>
          <a:lstStyle/>
          <a:p>
            <a:pPr marR="0" algn="just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just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1800" kern="1200" cap="none" spc="0" normalizeH="0" baseline="0" noProof="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Della Herli Rahman 		(16/394080/PA/17171)</a:t>
            </a:r>
            <a:endParaRPr kumimoji="0" 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just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1800" kern="1200" cap="none" spc="0" normalizeH="0" baseline="0" noProof="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Vincent Michael Sutanto 	(16/398531/PA/17492)</a:t>
            </a:r>
            <a:endParaRPr kumimoji="0" 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just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03948" y="2673985"/>
            <a:ext cx="4444365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dist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sz="3300" b="1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Management Science</a:t>
            </a:r>
            <a:endParaRPr kumimoji="0" lang="en-US" sz="3300" b="1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PUS-600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605" y="-182880"/>
            <a:ext cx="1789430" cy="1431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-62230" y="0"/>
            <a:ext cx="5392738" cy="4900613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5330825" y="1147763"/>
            <a:ext cx="2836863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54" name="组合 53"/>
          <p:cNvGrpSpPr/>
          <p:nvPr/>
        </p:nvGrpSpPr>
        <p:grpSpPr>
          <a:xfrm>
            <a:off x="5211763" y="2858135"/>
            <a:ext cx="355600" cy="141288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Implementation : C++</a:t>
            </a:r>
            <a:endParaRPr lang="en-US" altLang="zh-CN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905" y="1207135"/>
            <a:ext cx="7108190" cy="37382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Implementation : </a:t>
            </a:r>
            <a:r>
              <a:rPr lang="en-US" altLang="zh-CN" sz="1400" dirty="0"/>
              <a:t>https://github.com/dellahera/Transportation-Management/ </a:t>
            </a:r>
            <a:endParaRPr lang="en-US" altLang="zh-CN" sz="1400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3790" y="969010"/>
            <a:ext cx="6916420" cy="41567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-62230" y="0"/>
            <a:ext cx="5392738" cy="4900613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5330825" y="1147763"/>
            <a:ext cx="2836863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0" lang="en-US" altLang="zh-CN" sz="2100" kern="1200" cap="none" spc="0" normalizeH="0" baseline="0" noProof="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54" name="组合 53"/>
          <p:cNvGrpSpPr/>
          <p:nvPr/>
        </p:nvGrpSpPr>
        <p:grpSpPr>
          <a:xfrm>
            <a:off x="5211763" y="3635375"/>
            <a:ext cx="355600" cy="141288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Result</a:t>
            </a:r>
            <a:endParaRPr lang="en-US" altLang="zh-CN" dirty="0"/>
          </a:p>
        </p:txBody>
      </p:sp>
      <p:sp>
        <p:nvSpPr>
          <p:cNvPr id="28" name="任意多边形 27"/>
          <p:cNvSpPr/>
          <p:nvPr/>
        </p:nvSpPr>
        <p:spPr>
          <a:xfrm>
            <a:off x="3570288" y="1271588"/>
            <a:ext cx="1925638" cy="488950"/>
          </a:xfrm>
          <a:custGeom>
            <a:avLst/>
            <a:gdLst>
              <a:gd name="connsiteX0" fmla="*/ 490000 w 1925036"/>
              <a:gd name="connsiteY0" fmla="*/ 0 h 490001"/>
              <a:gd name="connsiteX1" fmla="*/ 490001 w 1925036"/>
              <a:gd name="connsiteY1" fmla="*/ 0 h 490001"/>
              <a:gd name="connsiteX2" fmla="*/ 1680036 w 1925036"/>
              <a:gd name="connsiteY2" fmla="*/ 0 h 490001"/>
              <a:gd name="connsiteX3" fmla="*/ 1925036 w 1925036"/>
              <a:gd name="connsiteY3" fmla="*/ 245001 h 490001"/>
              <a:gd name="connsiteX4" fmla="*/ 1680036 w 1925036"/>
              <a:gd name="connsiteY4" fmla="*/ 490001 h 490001"/>
              <a:gd name="connsiteX5" fmla="*/ 490001 w 1925036"/>
              <a:gd name="connsiteY5" fmla="*/ 490001 h 490001"/>
              <a:gd name="connsiteX6" fmla="*/ 490000 w 1925036"/>
              <a:gd name="connsiteY6" fmla="*/ 490001 h 490001"/>
              <a:gd name="connsiteX7" fmla="*/ 0 w 1925036"/>
              <a:gd name="connsiteY7" fmla="*/ 490001 h 490001"/>
              <a:gd name="connsiteX8" fmla="*/ 490000 w 1925036"/>
              <a:gd name="connsiteY8" fmla="*/ 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036" h="490001">
                <a:moveTo>
                  <a:pt x="490000" y="0"/>
                </a:moveTo>
                <a:lnTo>
                  <a:pt x="490001" y="0"/>
                </a:lnTo>
                <a:lnTo>
                  <a:pt x="1680036" y="0"/>
                </a:lnTo>
                <a:lnTo>
                  <a:pt x="1925036" y="245001"/>
                </a:lnTo>
                <a:lnTo>
                  <a:pt x="16800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0" y="490001"/>
                </a:lnTo>
                <a:lnTo>
                  <a:pt x="490000" y="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570288" y="2365375"/>
            <a:ext cx="1858963" cy="490538"/>
          </a:xfrm>
          <a:custGeom>
            <a:avLst/>
            <a:gdLst>
              <a:gd name="connsiteX0" fmla="*/ 1369337 w 1859338"/>
              <a:gd name="connsiteY0" fmla="*/ 0 h 490001"/>
              <a:gd name="connsiteX1" fmla="*/ 1859338 w 1859338"/>
              <a:gd name="connsiteY1" fmla="*/ 490001 h 490001"/>
              <a:gd name="connsiteX2" fmla="*/ 1369337 w 1859338"/>
              <a:gd name="connsiteY2" fmla="*/ 490001 h 490001"/>
              <a:gd name="connsiteX3" fmla="*/ 0 w 1859338"/>
              <a:gd name="connsiteY3" fmla="*/ 0 h 490001"/>
              <a:gd name="connsiteX4" fmla="*/ 490000 w 1859338"/>
              <a:gd name="connsiteY4" fmla="*/ 0 h 490001"/>
              <a:gd name="connsiteX5" fmla="*/ 490001 w 1859338"/>
              <a:gd name="connsiteY5" fmla="*/ 0 h 490001"/>
              <a:gd name="connsiteX6" fmla="*/ 1369336 w 1859338"/>
              <a:gd name="connsiteY6" fmla="*/ 0 h 490001"/>
              <a:gd name="connsiteX7" fmla="*/ 1369336 w 1859338"/>
              <a:gd name="connsiteY7" fmla="*/ 490001 h 490001"/>
              <a:gd name="connsiteX8" fmla="*/ 490001 w 1859338"/>
              <a:gd name="connsiteY8" fmla="*/ 490001 h 490001"/>
              <a:gd name="connsiteX9" fmla="*/ 490000 w 1859338"/>
              <a:gd name="connsiteY9" fmla="*/ 490001 h 490001"/>
              <a:gd name="connsiteX10" fmla="*/ 490000 w 1859338"/>
              <a:gd name="connsiteY10" fmla="*/ 490000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338" h="490001">
                <a:moveTo>
                  <a:pt x="1369337" y="0"/>
                </a:moveTo>
                <a:lnTo>
                  <a:pt x="1859338" y="490001"/>
                </a:lnTo>
                <a:lnTo>
                  <a:pt x="1369337" y="490001"/>
                </a:lnTo>
                <a:close/>
                <a:moveTo>
                  <a:pt x="0" y="0"/>
                </a:moveTo>
                <a:lnTo>
                  <a:pt x="490000" y="0"/>
                </a:lnTo>
                <a:lnTo>
                  <a:pt x="490001" y="0"/>
                </a:lnTo>
                <a:lnTo>
                  <a:pt x="1369336" y="0"/>
                </a:lnTo>
                <a:lnTo>
                  <a:pt x="13693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490000" y="49000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570288" y="1760538"/>
            <a:ext cx="490538" cy="604838"/>
          </a:xfrm>
          <a:custGeom>
            <a:avLst/>
            <a:gdLst>
              <a:gd name="connsiteX0" fmla="*/ 0 w 490001"/>
              <a:gd name="connsiteY0" fmla="*/ 0 h 605005"/>
              <a:gd name="connsiteX1" fmla="*/ 490001 w 490001"/>
              <a:gd name="connsiteY1" fmla="*/ 0 h 605005"/>
              <a:gd name="connsiteX2" fmla="*/ 490001 w 490001"/>
              <a:gd name="connsiteY2" fmla="*/ 605005 h 605005"/>
              <a:gd name="connsiteX3" fmla="*/ 0 w 490001"/>
              <a:gd name="connsiteY3" fmla="*/ 605005 h 605005"/>
              <a:gd name="connsiteX4" fmla="*/ 0 w 490001"/>
              <a:gd name="connsiteY4" fmla="*/ 0 h 60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05005">
                <a:moveTo>
                  <a:pt x="0" y="0"/>
                </a:moveTo>
                <a:lnTo>
                  <a:pt x="490001" y="0"/>
                </a:lnTo>
                <a:lnTo>
                  <a:pt x="490001" y="605005"/>
                </a:lnTo>
                <a:lnTo>
                  <a:pt x="0" y="6050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940300" y="2855913"/>
            <a:ext cx="488950" cy="641350"/>
          </a:xfrm>
          <a:custGeom>
            <a:avLst/>
            <a:gdLst>
              <a:gd name="connsiteX0" fmla="*/ 0 w 490001"/>
              <a:gd name="connsiteY0" fmla="*/ 0 h 640436"/>
              <a:gd name="connsiteX1" fmla="*/ 490001 w 490001"/>
              <a:gd name="connsiteY1" fmla="*/ 0 h 640436"/>
              <a:gd name="connsiteX2" fmla="*/ 490001 w 490001"/>
              <a:gd name="connsiteY2" fmla="*/ 640436 h 640436"/>
              <a:gd name="connsiteX3" fmla="*/ 0 w 490001"/>
              <a:gd name="connsiteY3" fmla="*/ 640436 h 640436"/>
              <a:gd name="connsiteX4" fmla="*/ 0 w 490001"/>
              <a:gd name="connsiteY4" fmla="*/ 0 h 64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40436">
                <a:moveTo>
                  <a:pt x="0" y="0"/>
                </a:moveTo>
                <a:lnTo>
                  <a:pt x="490001" y="0"/>
                </a:lnTo>
                <a:lnTo>
                  <a:pt x="490001" y="640436"/>
                </a:lnTo>
                <a:lnTo>
                  <a:pt x="0" y="6404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3495675" y="3497263"/>
            <a:ext cx="1933575" cy="488950"/>
          </a:xfrm>
          <a:custGeom>
            <a:avLst/>
            <a:gdLst>
              <a:gd name="connsiteX0" fmla="*/ 490001 w 1933998"/>
              <a:gd name="connsiteY0" fmla="*/ 0 h 490001"/>
              <a:gd name="connsiteX1" fmla="*/ 0 w 1933998"/>
              <a:gd name="connsiteY1" fmla="*/ 0 h 490001"/>
              <a:gd name="connsiteX2" fmla="*/ 490001 w 1933998"/>
              <a:gd name="connsiteY2" fmla="*/ 490001 h 490001"/>
              <a:gd name="connsiteX3" fmla="*/ 1688998 w 1933998"/>
              <a:gd name="connsiteY3" fmla="*/ 0 h 490001"/>
              <a:gd name="connsiteX4" fmla="*/ 490002 w 1933998"/>
              <a:gd name="connsiteY4" fmla="*/ 0 h 490001"/>
              <a:gd name="connsiteX5" fmla="*/ 490002 w 1933998"/>
              <a:gd name="connsiteY5" fmla="*/ 490001 h 490001"/>
              <a:gd name="connsiteX6" fmla="*/ 1688998 w 1933998"/>
              <a:gd name="connsiteY6" fmla="*/ 490001 h 490001"/>
              <a:gd name="connsiteX7" fmla="*/ 1933998 w 1933998"/>
              <a:gd name="connsiteY7" fmla="*/ 24500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3998" h="490001">
                <a:moveTo>
                  <a:pt x="490001" y="0"/>
                </a:moveTo>
                <a:lnTo>
                  <a:pt x="0" y="0"/>
                </a:lnTo>
                <a:lnTo>
                  <a:pt x="490001" y="490001"/>
                </a:lnTo>
                <a:close/>
                <a:moveTo>
                  <a:pt x="1688998" y="0"/>
                </a:moveTo>
                <a:lnTo>
                  <a:pt x="490002" y="0"/>
                </a:lnTo>
                <a:lnTo>
                  <a:pt x="490002" y="490001"/>
                </a:lnTo>
                <a:lnTo>
                  <a:pt x="1688998" y="490001"/>
                </a:lnTo>
                <a:lnTo>
                  <a:pt x="1933998" y="24500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87888" y="1271588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4450" y="3497263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5" name="文本框 36"/>
          <p:cNvSpPr txBox="1"/>
          <p:nvPr/>
        </p:nvSpPr>
        <p:spPr>
          <a:xfrm>
            <a:off x="1241425" y="3390265"/>
            <a:ext cx="2265680" cy="755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Total Cost:</a:t>
            </a:r>
            <a:endParaRPr lang="en-US" altLang="zh-CN" sz="18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Rp. 469.922.942, 00</a:t>
            </a:r>
            <a:endParaRPr lang="en-US" altLang="zh-CN" sz="18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文本框 37"/>
          <p:cNvSpPr txBox="1"/>
          <p:nvPr/>
        </p:nvSpPr>
        <p:spPr>
          <a:xfrm>
            <a:off x="5616575" y="1247775"/>
            <a:ext cx="741680" cy="4235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altLang="zh-CN" sz="18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065" y="1132205"/>
            <a:ext cx="5308600" cy="3500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Penjelasan Dijkstra's Algorithm</a:t>
            </a:r>
            <a:endParaRPr lang="en-GB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28650" y="2032635"/>
            <a:ext cx="800417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Dijkstra Algorithm digunakan untuk mengatasi permasalahan request yang harus dikirimkan dengan lebih dari 1 provider</a:t>
            </a:r>
            <a:endParaRPr kumimoji="0" lang="en-GB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Penjelasan Dijkstra's Algorithm</a:t>
            </a:r>
            <a:endParaRPr lang="en-GB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3380" y="1400175"/>
            <a:ext cx="5856605" cy="1209675"/>
          </a:xfrm>
          <a:prstGeom prst="rect">
            <a:avLst/>
          </a:prstGeom>
          <a:effectLst>
            <a:outerShdw blurRad="685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19"/>
          <p:cNvSpPr txBox="1"/>
          <p:nvPr/>
        </p:nvSpPr>
        <p:spPr>
          <a:xfrm>
            <a:off x="1414145" y="3176270"/>
            <a:ext cx="631634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18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Diubah menjadi Graf</a:t>
            </a:r>
            <a:endParaRPr kumimoji="0" lang="en-GB" altLang="en-US" sz="18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l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18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Vertex : nama provider dan kota yang dilayani</a:t>
            </a:r>
            <a:endParaRPr kumimoji="0" lang="en-GB" altLang="en-US" sz="18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l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18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Edge : hubungan provider dengan kota yang dilayaninya</a:t>
            </a:r>
            <a:endParaRPr kumimoji="0" lang="en-GB" altLang="en-US" sz="18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Penjelasan Dijkstra's Algorithm</a:t>
            </a:r>
            <a:endParaRPr lang="en-US"/>
          </a:p>
        </p:txBody>
      </p:sp>
      <p:pic>
        <p:nvPicPr>
          <p:cNvPr id="6" name="Content Placeholder 5" descr="C:\Users\aftermath\Documents\CS-101\SAINS MANAJEMEN\ASSET\DIAG1.pngDIAG1"/>
          <p:cNvPicPr>
            <a:picLocks noChangeAspect="1"/>
          </p:cNvPicPr>
          <p:nvPr>
            <p:ph idx="1"/>
          </p:nvPr>
        </p:nvPicPr>
        <p:blipFill>
          <a:blip r:embed="rId1"/>
          <a:srcRect l="3" r="3"/>
          <a:stretch>
            <a:fillRect/>
          </a:stretch>
        </p:blipFill>
        <p:spPr>
          <a:xfrm>
            <a:off x="763270" y="1148715"/>
            <a:ext cx="4161155" cy="350012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80" y="1703070"/>
            <a:ext cx="2838450" cy="158115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Penjelasan Dijkstra's Algorithm</a:t>
            </a:r>
            <a:endParaRPr lang="en-US"/>
          </a:p>
        </p:txBody>
      </p:sp>
      <p:pic>
        <p:nvPicPr>
          <p:cNvPr id="6" name="Content Placeholder 5" descr="C:\Users\aftermath\Documents\CS-101\SAINS MANAJEMEN\ASSET\DIAG2.pngDIAG2"/>
          <p:cNvPicPr>
            <a:picLocks noChangeAspect="1"/>
          </p:cNvPicPr>
          <p:nvPr>
            <p:ph idx="1"/>
          </p:nvPr>
        </p:nvPicPr>
        <p:blipFill>
          <a:blip r:embed="rId1"/>
          <a:srcRect l="3" r="3"/>
          <a:stretch>
            <a:fillRect/>
          </a:stretch>
        </p:blipFill>
        <p:spPr>
          <a:xfrm>
            <a:off x="763270" y="1148715"/>
            <a:ext cx="4161155" cy="350012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80" y="1703070"/>
            <a:ext cx="2838450" cy="158115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5"/>
          <p:cNvGrpSpPr/>
          <p:nvPr/>
        </p:nvGrpSpPr>
        <p:grpSpPr>
          <a:xfrm>
            <a:off x="0" y="0"/>
            <a:ext cx="4575175" cy="5068888"/>
            <a:chOff x="-3" y="-11007"/>
            <a:chExt cx="2575977" cy="2853574"/>
          </a:xfrm>
        </p:grpSpPr>
        <p:pic>
          <p:nvPicPr>
            <p:cNvPr id="5128" name="图片 3"/>
            <p:cNvPicPr>
              <a:picLocks noChangeAspect="1"/>
            </p:cNvPicPr>
            <p:nvPr/>
          </p:nvPicPr>
          <p:blipFill>
            <a:blip r:embed="rId1"/>
            <a:srcRect t="34021" r="41302" b="21577"/>
            <a:stretch>
              <a:fillRect/>
            </a:stretch>
          </p:blipFill>
          <p:spPr>
            <a:xfrm flipH="1">
              <a:off x="-3" y="-11007"/>
              <a:ext cx="2575977" cy="285357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9" name="图片 4"/>
            <p:cNvPicPr>
              <a:picLocks noChangeAspect="1"/>
            </p:cNvPicPr>
            <p:nvPr/>
          </p:nvPicPr>
          <p:blipFill>
            <a:blip r:embed="rId2"/>
            <a:srcRect t="29494" r="41618" b="20621"/>
            <a:stretch>
              <a:fillRect/>
            </a:stretch>
          </p:blipFill>
          <p:spPr>
            <a:xfrm flipH="1">
              <a:off x="-1" y="-11007"/>
              <a:ext cx="1568449" cy="20228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文本框 6"/>
          <p:cNvSpPr txBox="1"/>
          <p:nvPr/>
        </p:nvSpPr>
        <p:spPr>
          <a:xfrm>
            <a:off x="4575175" y="1698625"/>
            <a:ext cx="3681413" cy="158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405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Transportation Management</a:t>
            </a:r>
            <a:endParaRPr kumimoji="0" lang="en-US" altLang="zh-CN" sz="4050" kern="1200" cap="none" spc="0" normalizeH="0" baseline="0" noProof="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图片 11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6157913" y="3071813"/>
            <a:ext cx="2986087" cy="2071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Penjelasan Dijkstra's Algorithm</a:t>
            </a:r>
            <a:endParaRPr lang="en-US"/>
          </a:p>
        </p:txBody>
      </p:sp>
      <p:pic>
        <p:nvPicPr>
          <p:cNvPr id="6" name="Content Placeholder 5" descr="C:\Users\aftermath\Documents\CS-101\SAINS MANAJEMEN\ASSET\DIAG3.pngDIAG3"/>
          <p:cNvPicPr>
            <a:picLocks noChangeAspect="1"/>
          </p:cNvPicPr>
          <p:nvPr>
            <p:ph idx="1"/>
          </p:nvPr>
        </p:nvPicPr>
        <p:blipFill>
          <a:blip r:embed="rId1"/>
          <a:srcRect l="3" r="3"/>
          <a:stretch>
            <a:fillRect/>
          </a:stretch>
        </p:blipFill>
        <p:spPr>
          <a:xfrm>
            <a:off x="763270" y="1148715"/>
            <a:ext cx="4161155" cy="350012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80" y="1703070"/>
            <a:ext cx="2838450" cy="158115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Penjelasan Dijkstra's Algorithm</a:t>
            </a:r>
            <a:endParaRPr lang="en-US"/>
          </a:p>
        </p:txBody>
      </p:sp>
      <p:pic>
        <p:nvPicPr>
          <p:cNvPr id="6" name="Content Placeholder 5" descr="C:\Users\aftermath\Documents\CS-101\SAINS MANAJEMEN\ASSET\DIAG3.pngDIAG3"/>
          <p:cNvPicPr>
            <a:picLocks noChangeAspect="1"/>
          </p:cNvPicPr>
          <p:nvPr>
            <p:ph idx="1"/>
          </p:nvPr>
        </p:nvPicPr>
        <p:blipFill>
          <a:blip r:embed="rId1"/>
          <a:srcRect l="3" r="3"/>
          <a:stretch>
            <a:fillRect/>
          </a:stretch>
        </p:blipFill>
        <p:spPr>
          <a:xfrm>
            <a:off x="763270" y="1148715"/>
            <a:ext cx="4161155" cy="350012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80" y="1703070"/>
            <a:ext cx="2838450" cy="158115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19"/>
          <p:cNvSpPr txBox="1"/>
          <p:nvPr/>
        </p:nvSpPr>
        <p:spPr>
          <a:xfrm>
            <a:off x="5453380" y="3401060"/>
            <a:ext cx="28378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18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Case 1 : </a:t>
            </a:r>
            <a:endParaRPr kumimoji="0" lang="en-GB" altLang="en-US" sz="18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l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18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menggunakan 1 provider</a:t>
            </a:r>
            <a:endParaRPr kumimoji="0" lang="en-GB" altLang="en-US" sz="18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Penjelasan Dijkstra's Algorithm</a:t>
            </a:r>
            <a:endParaRPr lang="en-US"/>
          </a:p>
        </p:txBody>
      </p:sp>
      <p:pic>
        <p:nvPicPr>
          <p:cNvPr id="6" name="Content Placeholder 5" descr="C:\Users\aftermath\Documents\CS-101\SAINS MANAJEMEN\ASSET\DIAG3.pngDIAG3"/>
          <p:cNvPicPr>
            <a:picLocks noChangeAspect="1"/>
          </p:cNvPicPr>
          <p:nvPr>
            <p:ph idx="1"/>
          </p:nvPr>
        </p:nvPicPr>
        <p:blipFill>
          <a:blip r:embed="rId1"/>
          <a:srcRect l="3" r="3"/>
          <a:stretch>
            <a:fillRect/>
          </a:stretch>
        </p:blipFill>
        <p:spPr>
          <a:xfrm>
            <a:off x="763270" y="1148715"/>
            <a:ext cx="4161155" cy="350012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80" y="1703070"/>
            <a:ext cx="2838450" cy="1581150"/>
          </a:xfrm>
          <a:prstGeom prst="rect">
            <a:avLst/>
          </a:prstGeom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19"/>
          <p:cNvSpPr txBox="1"/>
          <p:nvPr/>
        </p:nvSpPr>
        <p:spPr>
          <a:xfrm>
            <a:off x="5453380" y="3401060"/>
            <a:ext cx="283781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18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Case 2 : </a:t>
            </a:r>
            <a:endParaRPr kumimoji="0" lang="en-GB" altLang="en-US" sz="18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l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18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menggunakan lebih dari 1 provider</a:t>
            </a:r>
            <a:endParaRPr kumimoji="0" lang="en-GB" altLang="en-US" sz="18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0" name="组合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2774" name="图片 15"/>
            <p:cNvPicPr>
              <a:picLocks noChangeAspect="1"/>
            </p:cNvPicPr>
            <p:nvPr/>
          </p:nvPicPr>
          <p:blipFill>
            <a:blip r:embed="rId1"/>
            <a:srcRect t="42001" r="33006" b="21579"/>
            <a:stretch>
              <a:fillRect/>
            </a:stretch>
          </p:blipFill>
          <p:spPr>
            <a:xfrm>
              <a:off x="2683117" y="0"/>
              <a:ext cx="6460883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5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>
              <a:off x="4340863" y="0"/>
              <a:ext cx="4803137" cy="4624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6" name="图片 3"/>
            <p:cNvPicPr>
              <a:picLocks noChangeAspect="1"/>
            </p:cNvPicPr>
            <p:nvPr/>
          </p:nvPicPr>
          <p:blipFill>
            <a:blip r:embed="rId3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文本框 18"/>
          <p:cNvSpPr txBox="1"/>
          <p:nvPr/>
        </p:nvSpPr>
        <p:spPr>
          <a:xfrm>
            <a:off x="1474788" y="2841625"/>
            <a:ext cx="1433513" cy="469900"/>
          </a:xfrm>
          <a:prstGeom prst="rect">
            <a:avLst/>
          </a:prstGeom>
          <a:noFill/>
          <a:ln>
            <a:solidFill>
              <a:srgbClr val="7BE1D5"/>
            </a:solidFill>
          </a:ln>
        </p:spPr>
        <p:txBody>
          <a:bodyPr wrap="square" rtlCol="0" anchor="ctr">
            <a:no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800" kern="1200" cap="none" spc="0" normalizeH="0" baseline="0" noProof="0" dirty="0" smtClean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kumimoji="0" lang="zh-CN" altLang="en-US" sz="18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0" y="0"/>
            <a:ext cx="5392738" cy="4900613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5330825" y="1147763"/>
            <a:ext cx="2836863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54" name="组合 53"/>
          <p:cNvGrpSpPr/>
          <p:nvPr/>
        </p:nvGrpSpPr>
        <p:grpSpPr>
          <a:xfrm>
            <a:off x="5211763" y="1314450"/>
            <a:ext cx="355600" cy="141288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Problem</a:t>
            </a:r>
            <a:endParaRPr lang="en-US" altLang="zh-CN" dirty="0"/>
          </a:p>
        </p:txBody>
      </p:sp>
      <p:sp>
        <p:nvSpPr>
          <p:cNvPr id="13317" name="文本框 61"/>
          <p:cNvSpPr txBox="1"/>
          <p:nvPr/>
        </p:nvSpPr>
        <p:spPr>
          <a:xfrm>
            <a:off x="5616575" y="1571625"/>
            <a:ext cx="1456690" cy="12712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en-US" altLang="zh-CN" sz="16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lang="en-US" altLang="zh-CN" sz="16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Qty</a:t>
            </a:r>
            <a:endParaRPr lang="en-US" altLang="zh-CN" sz="16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altLang="zh-CN" sz="16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570288" y="1271588"/>
            <a:ext cx="1925638" cy="488950"/>
          </a:xfrm>
          <a:custGeom>
            <a:avLst/>
            <a:gdLst>
              <a:gd name="connsiteX0" fmla="*/ 490000 w 1925036"/>
              <a:gd name="connsiteY0" fmla="*/ 0 h 490001"/>
              <a:gd name="connsiteX1" fmla="*/ 490001 w 1925036"/>
              <a:gd name="connsiteY1" fmla="*/ 0 h 490001"/>
              <a:gd name="connsiteX2" fmla="*/ 1680036 w 1925036"/>
              <a:gd name="connsiteY2" fmla="*/ 0 h 490001"/>
              <a:gd name="connsiteX3" fmla="*/ 1925036 w 1925036"/>
              <a:gd name="connsiteY3" fmla="*/ 245001 h 490001"/>
              <a:gd name="connsiteX4" fmla="*/ 1680036 w 1925036"/>
              <a:gd name="connsiteY4" fmla="*/ 490001 h 490001"/>
              <a:gd name="connsiteX5" fmla="*/ 490001 w 1925036"/>
              <a:gd name="connsiteY5" fmla="*/ 490001 h 490001"/>
              <a:gd name="connsiteX6" fmla="*/ 490000 w 1925036"/>
              <a:gd name="connsiteY6" fmla="*/ 490001 h 490001"/>
              <a:gd name="connsiteX7" fmla="*/ 0 w 1925036"/>
              <a:gd name="connsiteY7" fmla="*/ 490001 h 490001"/>
              <a:gd name="connsiteX8" fmla="*/ 490000 w 1925036"/>
              <a:gd name="connsiteY8" fmla="*/ 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036" h="490001">
                <a:moveTo>
                  <a:pt x="490000" y="0"/>
                </a:moveTo>
                <a:lnTo>
                  <a:pt x="490001" y="0"/>
                </a:lnTo>
                <a:lnTo>
                  <a:pt x="1680036" y="0"/>
                </a:lnTo>
                <a:lnTo>
                  <a:pt x="1925036" y="245001"/>
                </a:lnTo>
                <a:lnTo>
                  <a:pt x="16800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0" y="490001"/>
                </a:lnTo>
                <a:lnTo>
                  <a:pt x="490000" y="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570288" y="2365375"/>
            <a:ext cx="1858963" cy="490538"/>
          </a:xfrm>
          <a:custGeom>
            <a:avLst/>
            <a:gdLst>
              <a:gd name="connsiteX0" fmla="*/ 1369337 w 1859338"/>
              <a:gd name="connsiteY0" fmla="*/ 0 h 490001"/>
              <a:gd name="connsiteX1" fmla="*/ 1859338 w 1859338"/>
              <a:gd name="connsiteY1" fmla="*/ 490001 h 490001"/>
              <a:gd name="connsiteX2" fmla="*/ 1369337 w 1859338"/>
              <a:gd name="connsiteY2" fmla="*/ 490001 h 490001"/>
              <a:gd name="connsiteX3" fmla="*/ 0 w 1859338"/>
              <a:gd name="connsiteY3" fmla="*/ 0 h 490001"/>
              <a:gd name="connsiteX4" fmla="*/ 490000 w 1859338"/>
              <a:gd name="connsiteY4" fmla="*/ 0 h 490001"/>
              <a:gd name="connsiteX5" fmla="*/ 490001 w 1859338"/>
              <a:gd name="connsiteY5" fmla="*/ 0 h 490001"/>
              <a:gd name="connsiteX6" fmla="*/ 1369336 w 1859338"/>
              <a:gd name="connsiteY6" fmla="*/ 0 h 490001"/>
              <a:gd name="connsiteX7" fmla="*/ 1369336 w 1859338"/>
              <a:gd name="connsiteY7" fmla="*/ 490001 h 490001"/>
              <a:gd name="connsiteX8" fmla="*/ 490001 w 1859338"/>
              <a:gd name="connsiteY8" fmla="*/ 490001 h 490001"/>
              <a:gd name="connsiteX9" fmla="*/ 490000 w 1859338"/>
              <a:gd name="connsiteY9" fmla="*/ 490001 h 490001"/>
              <a:gd name="connsiteX10" fmla="*/ 490000 w 1859338"/>
              <a:gd name="connsiteY10" fmla="*/ 490000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338" h="490001">
                <a:moveTo>
                  <a:pt x="1369337" y="0"/>
                </a:moveTo>
                <a:lnTo>
                  <a:pt x="1859338" y="490001"/>
                </a:lnTo>
                <a:lnTo>
                  <a:pt x="1369337" y="490001"/>
                </a:lnTo>
                <a:close/>
                <a:moveTo>
                  <a:pt x="0" y="0"/>
                </a:moveTo>
                <a:lnTo>
                  <a:pt x="490000" y="0"/>
                </a:lnTo>
                <a:lnTo>
                  <a:pt x="490001" y="0"/>
                </a:lnTo>
                <a:lnTo>
                  <a:pt x="1369336" y="0"/>
                </a:lnTo>
                <a:lnTo>
                  <a:pt x="1369336" y="490001"/>
                </a:lnTo>
                <a:lnTo>
                  <a:pt x="490001" y="490001"/>
                </a:lnTo>
                <a:lnTo>
                  <a:pt x="490000" y="490001"/>
                </a:lnTo>
                <a:lnTo>
                  <a:pt x="490000" y="490000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570288" y="1760538"/>
            <a:ext cx="490538" cy="604838"/>
          </a:xfrm>
          <a:custGeom>
            <a:avLst/>
            <a:gdLst>
              <a:gd name="connsiteX0" fmla="*/ 0 w 490001"/>
              <a:gd name="connsiteY0" fmla="*/ 0 h 605005"/>
              <a:gd name="connsiteX1" fmla="*/ 490001 w 490001"/>
              <a:gd name="connsiteY1" fmla="*/ 0 h 605005"/>
              <a:gd name="connsiteX2" fmla="*/ 490001 w 490001"/>
              <a:gd name="connsiteY2" fmla="*/ 605005 h 605005"/>
              <a:gd name="connsiteX3" fmla="*/ 0 w 490001"/>
              <a:gd name="connsiteY3" fmla="*/ 605005 h 605005"/>
              <a:gd name="connsiteX4" fmla="*/ 0 w 490001"/>
              <a:gd name="connsiteY4" fmla="*/ 0 h 60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05005">
                <a:moveTo>
                  <a:pt x="0" y="0"/>
                </a:moveTo>
                <a:lnTo>
                  <a:pt x="490001" y="0"/>
                </a:lnTo>
                <a:lnTo>
                  <a:pt x="490001" y="605005"/>
                </a:lnTo>
                <a:lnTo>
                  <a:pt x="0" y="6050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940300" y="2855913"/>
            <a:ext cx="488950" cy="641350"/>
          </a:xfrm>
          <a:custGeom>
            <a:avLst/>
            <a:gdLst>
              <a:gd name="connsiteX0" fmla="*/ 0 w 490001"/>
              <a:gd name="connsiteY0" fmla="*/ 0 h 640436"/>
              <a:gd name="connsiteX1" fmla="*/ 490001 w 490001"/>
              <a:gd name="connsiteY1" fmla="*/ 0 h 640436"/>
              <a:gd name="connsiteX2" fmla="*/ 490001 w 490001"/>
              <a:gd name="connsiteY2" fmla="*/ 640436 h 640436"/>
              <a:gd name="connsiteX3" fmla="*/ 0 w 490001"/>
              <a:gd name="connsiteY3" fmla="*/ 640436 h 640436"/>
              <a:gd name="connsiteX4" fmla="*/ 0 w 490001"/>
              <a:gd name="connsiteY4" fmla="*/ 0 h 64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01" h="640436">
                <a:moveTo>
                  <a:pt x="0" y="0"/>
                </a:moveTo>
                <a:lnTo>
                  <a:pt x="490001" y="0"/>
                </a:lnTo>
                <a:lnTo>
                  <a:pt x="490001" y="640436"/>
                </a:lnTo>
                <a:lnTo>
                  <a:pt x="0" y="6404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DB88E"/>
              </a:gs>
              <a:gs pos="100000">
                <a:srgbClr val="0B937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3495675" y="3497263"/>
            <a:ext cx="1933575" cy="488950"/>
          </a:xfrm>
          <a:custGeom>
            <a:avLst/>
            <a:gdLst>
              <a:gd name="connsiteX0" fmla="*/ 490001 w 1933998"/>
              <a:gd name="connsiteY0" fmla="*/ 0 h 490001"/>
              <a:gd name="connsiteX1" fmla="*/ 0 w 1933998"/>
              <a:gd name="connsiteY1" fmla="*/ 0 h 490001"/>
              <a:gd name="connsiteX2" fmla="*/ 490001 w 1933998"/>
              <a:gd name="connsiteY2" fmla="*/ 490001 h 490001"/>
              <a:gd name="connsiteX3" fmla="*/ 1688998 w 1933998"/>
              <a:gd name="connsiteY3" fmla="*/ 0 h 490001"/>
              <a:gd name="connsiteX4" fmla="*/ 490002 w 1933998"/>
              <a:gd name="connsiteY4" fmla="*/ 0 h 490001"/>
              <a:gd name="connsiteX5" fmla="*/ 490002 w 1933998"/>
              <a:gd name="connsiteY5" fmla="*/ 490001 h 490001"/>
              <a:gd name="connsiteX6" fmla="*/ 1688998 w 1933998"/>
              <a:gd name="connsiteY6" fmla="*/ 490001 h 490001"/>
              <a:gd name="connsiteX7" fmla="*/ 1933998 w 1933998"/>
              <a:gd name="connsiteY7" fmla="*/ 245001 h 4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3998" h="490001">
                <a:moveTo>
                  <a:pt x="490001" y="0"/>
                </a:moveTo>
                <a:lnTo>
                  <a:pt x="0" y="0"/>
                </a:lnTo>
                <a:lnTo>
                  <a:pt x="490001" y="490001"/>
                </a:lnTo>
                <a:close/>
                <a:moveTo>
                  <a:pt x="1688998" y="0"/>
                </a:moveTo>
                <a:lnTo>
                  <a:pt x="490002" y="0"/>
                </a:lnTo>
                <a:lnTo>
                  <a:pt x="490002" y="490001"/>
                </a:lnTo>
                <a:lnTo>
                  <a:pt x="1688998" y="490001"/>
                </a:lnTo>
                <a:lnTo>
                  <a:pt x="1933998" y="245001"/>
                </a:lnTo>
                <a:close/>
              </a:path>
            </a:pathLst>
          </a:cu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87888" y="1271588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4450" y="3497263"/>
            <a:ext cx="466725" cy="488950"/>
          </a:xfrm>
          <a:prstGeom prst="rect">
            <a:avLst/>
          </a:prstGeom>
          <a:gradFill flip="none" rotWithShape="1">
            <a:gsLst>
              <a:gs pos="0">
                <a:srgbClr val="0A9371"/>
              </a:gs>
              <a:gs pos="100000">
                <a:srgbClr val="086E56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E1D5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7BE1D5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5" name="文本框 36"/>
          <p:cNvSpPr txBox="1"/>
          <p:nvPr/>
        </p:nvSpPr>
        <p:spPr>
          <a:xfrm>
            <a:off x="1737995" y="3509010"/>
            <a:ext cx="1757680" cy="4235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Minimum Cost</a:t>
            </a:r>
            <a:endParaRPr lang="en-US" altLang="zh-CN" sz="18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文本框 37"/>
          <p:cNvSpPr txBox="1"/>
          <p:nvPr/>
        </p:nvSpPr>
        <p:spPr>
          <a:xfrm>
            <a:off x="5616575" y="1247775"/>
            <a:ext cx="932180" cy="4235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8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en-US" altLang="zh-CN" sz="18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0" y="0"/>
            <a:ext cx="5392738" cy="4900613"/>
            <a:chOff x="0" y="0"/>
            <a:chExt cx="5393468" cy="4900613"/>
          </a:xfrm>
        </p:grpSpPr>
        <p:pic>
          <p:nvPicPr>
            <p:cNvPr id="6159" name="图片 15"/>
            <p:cNvPicPr>
              <a:picLocks noChangeAspect="1"/>
            </p:cNvPicPr>
            <p:nvPr/>
          </p:nvPicPr>
          <p:blipFill>
            <a:blip r:embed="rId1"/>
            <a:srcRect t="42001" r="41302" b="21579"/>
            <a:stretch>
              <a:fillRect/>
            </a:stretch>
          </p:blipFill>
          <p:spPr>
            <a:xfrm flipH="1">
              <a:off x="0" y="0"/>
              <a:ext cx="5393468" cy="49006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60" name="图片 16"/>
            <p:cNvPicPr>
              <a:picLocks noChangeAspect="1"/>
            </p:cNvPicPr>
            <p:nvPr/>
          </p:nvPicPr>
          <p:blipFill>
            <a:blip r:embed="rId2"/>
            <a:srcRect t="42139" r="41618" b="20621"/>
            <a:stretch>
              <a:fillRect/>
            </a:stretch>
          </p:blipFill>
          <p:spPr>
            <a:xfrm flipH="1">
              <a:off x="0" y="1"/>
              <a:ext cx="3837755" cy="36950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5330825" y="1147763"/>
            <a:ext cx="2836863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Method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algn="ctr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1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0" lang="en-US" altLang="zh-CN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54" name="组合 53"/>
          <p:cNvGrpSpPr/>
          <p:nvPr/>
        </p:nvGrpSpPr>
        <p:grpSpPr>
          <a:xfrm>
            <a:off x="5211763" y="2091690"/>
            <a:ext cx="355600" cy="141288"/>
            <a:chOff x="6797001" y="1796244"/>
            <a:chExt cx="473340" cy="189722"/>
          </a:xfrm>
        </p:grpSpPr>
        <p:sp>
          <p:nvSpPr>
            <p:cNvPr id="52" name="等腰三角形 51"/>
            <p:cNvSpPr/>
            <p:nvPr/>
          </p:nvSpPr>
          <p:spPr>
            <a:xfrm rot="5400000">
              <a:off x="7096429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6781191" y="1812054"/>
              <a:ext cx="189722" cy="158102"/>
            </a:xfrm>
            <a:prstGeom prst="triangle">
              <a:avLst/>
            </a:prstGeom>
            <a:gradFill flip="none" rotWithShape="1">
              <a:gsLst>
                <a:gs pos="0">
                  <a:srgbClr val="30C9AB">
                    <a:lumMod val="60000"/>
                    <a:lumOff val="40000"/>
                  </a:srgbClr>
                </a:gs>
                <a:gs pos="100000">
                  <a:srgbClr val="24C39F"/>
                </a:gs>
              </a:gsLst>
              <a:lin ang="2700000" scaled="1"/>
              <a:tileRect/>
            </a:gradFill>
            <a:ln w="25400" cap="flat" cmpd="sng" algn="ctr">
              <a:solidFill>
                <a:srgbClr val="59D9C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55" name="图片 18"/>
          <p:cNvPicPr>
            <a:picLocks noChangeAspect="1"/>
          </p:cNvPicPr>
          <p:nvPr/>
        </p:nvPicPr>
        <p:blipFill>
          <a:blip r:embed="rId3"/>
          <a:srcRect r="4973" b="7013"/>
          <a:stretch>
            <a:fillRect/>
          </a:stretch>
        </p:blipFill>
        <p:spPr>
          <a:xfrm>
            <a:off x="7816850" y="4222750"/>
            <a:ext cx="132715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62000"/>
          </a:xfrm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Method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948815" y="2190115"/>
            <a:ext cx="5998210" cy="722630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4" name="文本框 20"/>
          <p:cNvSpPr txBox="1"/>
          <p:nvPr/>
        </p:nvSpPr>
        <p:spPr>
          <a:xfrm>
            <a:off x="1949450" y="2161540"/>
            <a:ext cx="5996940" cy="755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sz="3600" dirty="0">
                <a:solidFill>
                  <a:srgbClr val="2B41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 Shortest Path Tree</a:t>
            </a:r>
            <a:endParaRPr lang="en-US" sz="3600" dirty="0">
              <a:solidFill>
                <a:srgbClr val="2B414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561590" y="2258695"/>
            <a:ext cx="503555" cy="6261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None/>
            </a:pPr>
            <a:endParaRPr lang="en-US" altLang="zh-CN" sz="3600" dirty="0">
              <a:solidFill>
                <a:srgbClr val="16645B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>
                <a:sym typeface="+mn-ea"/>
              </a:rPr>
              <a:t>Method </a:t>
            </a:r>
            <a:endParaRPr lang="zh-CN" altLang="en-US" dirty="0"/>
          </a:p>
        </p:txBody>
      </p:sp>
      <p:pic>
        <p:nvPicPr>
          <p:cNvPr id="6" name="Content Placeholder 5" descr="Diagram tugas akhi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0620" y="307340"/>
            <a:ext cx="3964305" cy="99333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>
                <a:sym typeface="+mn-ea"/>
              </a:rPr>
              <a:t>Method </a:t>
            </a:r>
            <a:endParaRPr lang="zh-CN" altLang="en-US" dirty="0"/>
          </a:p>
        </p:txBody>
      </p:sp>
      <p:pic>
        <p:nvPicPr>
          <p:cNvPr id="6" name="Content Placeholder 5" descr="Diagram tugas akhi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2525" y="-4813935"/>
            <a:ext cx="3964305" cy="99333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en-US" altLang="zh-CN" dirty="0"/>
              <a:t>Method</a:t>
            </a:r>
            <a:endParaRPr lang="en-US" altLang="zh-CN" dirty="0"/>
          </a:p>
        </p:txBody>
      </p:sp>
      <p:sp>
        <p:nvSpPr>
          <p:cNvPr id="27662" name="任意多边形 4"/>
          <p:cNvSpPr/>
          <p:nvPr/>
        </p:nvSpPr>
        <p:spPr>
          <a:xfrm rot="4223379">
            <a:off x="1118870" y="2078355"/>
            <a:ext cx="2349500" cy="875030"/>
          </a:xfrm>
          <a:custGeom>
            <a:avLst/>
            <a:gdLst/>
            <a:ahLst/>
            <a:cxnLst>
              <a:cxn ang="0">
                <a:pos x="769311" y="0"/>
              </a:cxn>
              <a:cxn ang="0">
                <a:pos x="1313296" y="225326"/>
              </a:cxn>
              <a:cxn ang="0">
                <a:pos x="1372923" y="297594"/>
              </a:cxn>
              <a:cxn ang="0">
                <a:pos x="1378311" y="292822"/>
              </a:cxn>
              <a:cxn ang="0">
                <a:pos x="1393180" y="310844"/>
              </a:cxn>
              <a:cxn ang="0">
                <a:pos x="2064641" y="588972"/>
              </a:cxn>
              <a:cxn ang="0">
                <a:pos x="2736103" y="310844"/>
              </a:cxn>
              <a:cxn ang="0">
                <a:pos x="2745667" y="299252"/>
              </a:cxn>
              <a:cxn ang="0">
                <a:pos x="2751622" y="303335"/>
              </a:cxn>
              <a:cxn ang="0">
                <a:pos x="2815985" y="225326"/>
              </a:cxn>
              <a:cxn ang="0">
                <a:pos x="3359970" y="0"/>
              </a:cxn>
              <a:cxn ang="0">
                <a:pos x="4129281" y="769311"/>
              </a:cxn>
              <a:cxn ang="0">
                <a:pos x="3359970" y="1538622"/>
              </a:cxn>
              <a:cxn ang="0">
                <a:pos x="2815985" y="1313296"/>
              </a:cxn>
              <a:cxn ang="0">
                <a:pos x="2799158" y="1292901"/>
              </a:cxn>
              <a:cxn ang="0">
                <a:pos x="2793872" y="1297796"/>
              </a:cxn>
              <a:cxn ang="0">
                <a:pos x="2736103" y="1227780"/>
              </a:cxn>
              <a:cxn ang="0">
                <a:pos x="2064641" y="949651"/>
              </a:cxn>
              <a:cxn ang="0">
                <a:pos x="1393180" y="1227780"/>
              </a:cxn>
              <a:cxn ang="0">
                <a:pos x="1336657" y="1296286"/>
              </a:cxn>
              <a:cxn ang="0">
                <a:pos x="1331120" y="1291694"/>
              </a:cxn>
              <a:cxn ang="0">
                <a:pos x="1313296" y="1313296"/>
              </a:cxn>
              <a:cxn ang="0">
                <a:pos x="769311" y="1538622"/>
              </a:cxn>
              <a:cxn ang="0">
                <a:pos x="0" y="769311"/>
              </a:cxn>
              <a:cxn ang="0">
                <a:pos x="769311" y="0"/>
              </a:cxn>
            </a:cxnLst>
            <a:pathLst>
              <a:path w="4129281" h="1538622">
                <a:moveTo>
                  <a:pt x="769311" y="0"/>
                </a:moveTo>
                <a:cubicBezTo>
                  <a:pt x="981751" y="0"/>
                  <a:pt x="1174078" y="86108"/>
                  <a:pt x="1313296" y="225326"/>
                </a:cubicBezTo>
                <a:lnTo>
                  <a:pt x="1372923" y="297594"/>
                </a:lnTo>
                <a:lnTo>
                  <a:pt x="1378311" y="292822"/>
                </a:lnTo>
                <a:lnTo>
                  <a:pt x="1393180" y="310844"/>
                </a:lnTo>
                <a:cubicBezTo>
                  <a:pt x="1565022" y="482686"/>
                  <a:pt x="1802419" y="588972"/>
                  <a:pt x="2064641" y="588972"/>
                </a:cubicBezTo>
                <a:cubicBezTo>
                  <a:pt x="2326863" y="588972"/>
                  <a:pt x="2564261" y="482686"/>
                  <a:pt x="2736103" y="310844"/>
                </a:cubicBezTo>
                <a:lnTo>
                  <a:pt x="2745667" y="299252"/>
                </a:lnTo>
                <a:lnTo>
                  <a:pt x="2751622" y="303335"/>
                </a:lnTo>
                <a:lnTo>
                  <a:pt x="2815985" y="225326"/>
                </a:lnTo>
                <a:cubicBezTo>
                  <a:pt x="2955203" y="86108"/>
                  <a:pt x="3147531" y="0"/>
                  <a:pt x="3359970" y="0"/>
                </a:cubicBezTo>
                <a:cubicBezTo>
                  <a:pt x="3784849" y="0"/>
                  <a:pt x="4129281" y="344432"/>
                  <a:pt x="4129281" y="769311"/>
                </a:cubicBezTo>
                <a:cubicBezTo>
                  <a:pt x="4129281" y="1194190"/>
                  <a:pt x="3784849" y="1538622"/>
                  <a:pt x="3359970" y="1538622"/>
                </a:cubicBezTo>
                <a:cubicBezTo>
                  <a:pt x="3147531" y="1538622"/>
                  <a:pt x="2955203" y="1452514"/>
                  <a:pt x="2815985" y="1313296"/>
                </a:cubicBezTo>
                <a:lnTo>
                  <a:pt x="2799158" y="1292901"/>
                </a:lnTo>
                <a:lnTo>
                  <a:pt x="2793872" y="1297796"/>
                </a:lnTo>
                <a:lnTo>
                  <a:pt x="2736103" y="1227780"/>
                </a:lnTo>
                <a:cubicBezTo>
                  <a:pt x="2564261" y="1055938"/>
                  <a:pt x="2326863" y="949651"/>
                  <a:pt x="2064641" y="949651"/>
                </a:cubicBezTo>
                <a:cubicBezTo>
                  <a:pt x="1802419" y="949651"/>
                  <a:pt x="1565022" y="1055938"/>
                  <a:pt x="1393180" y="1227780"/>
                </a:cubicBezTo>
                <a:lnTo>
                  <a:pt x="1336657" y="1296286"/>
                </a:lnTo>
                <a:lnTo>
                  <a:pt x="1331120" y="1291694"/>
                </a:lnTo>
                <a:lnTo>
                  <a:pt x="1313296" y="1313296"/>
                </a:lnTo>
                <a:cubicBezTo>
                  <a:pt x="1174078" y="1452514"/>
                  <a:pt x="981751" y="1538622"/>
                  <a:pt x="769311" y="1538622"/>
                </a:cubicBezTo>
                <a:cubicBezTo>
                  <a:pt x="344432" y="1538622"/>
                  <a:pt x="0" y="1194190"/>
                  <a:pt x="0" y="769311"/>
                </a:cubicBezTo>
                <a:cubicBezTo>
                  <a:pt x="0" y="344432"/>
                  <a:pt x="344432" y="0"/>
                  <a:pt x="769311" y="0"/>
                </a:cubicBezTo>
                <a:close/>
              </a:path>
            </a:pathLst>
          </a:custGeom>
          <a:solidFill>
            <a:srgbClr val="7BE1D5">
              <a:alpha val="34901"/>
            </a:srgbClr>
          </a:solidFill>
          <a:ln w="9525"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3" name="任意多边形 5"/>
          <p:cNvSpPr/>
          <p:nvPr/>
        </p:nvSpPr>
        <p:spPr>
          <a:xfrm rot="20184015">
            <a:off x="2044700" y="2469515"/>
            <a:ext cx="2348865" cy="875665"/>
          </a:xfrm>
          <a:custGeom>
            <a:avLst/>
            <a:gdLst/>
            <a:ahLst/>
            <a:cxnLst>
              <a:cxn ang="0">
                <a:pos x="769311" y="0"/>
              </a:cxn>
              <a:cxn ang="0">
                <a:pos x="1313296" y="225326"/>
              </a:cxn>
              <a:cxn ang="0">
                <a:pos x="1372923" y="297594"/>
              </a:cxn>
              <a:cxn ang="0">
                <a:pos x="1378311" y="292822"/>
              </a:cxn>
              <a:cxn ang="0">
                <a:pos x="1393180" y="310844"/>
              </a:cxn>
              <a:cxn ang="0">
                <a:pos x="2064641" y="588972"/>
              </a:cxn>
              <a:cxn ang="0">
                <a:pos x="2736103" y="310844"/>
              </a:cxn>
              <a:cxn ang="0">
                <a:pos x="2745667" y="299252"/>
              </a:cxn>
              <a:cxn ang="0">
                <a:pos x="2751622" y="303335"/>
              </a:cxn>
              <a:cxn ang="0">
                <a:pos x="2815985" y="225326"/>
              </a:cxn>
              <a:cxn ang="0">
                <a:pos x="3359970" y="0"/>
              </a:cxn>
              <a:cxn ang="0">
                <a:pos x="4129281" y="769311"/>
              </a:cxn>
              <a:cxn ang="0">
                <a:pos x="3359970" y="1538622"/>
              </a:cxn>
              <a:cxn ang="0">
                <a:pos x="2815985" y="1313296"/>
              </a:cxn>
              <a:cxn ang="0">
                <a:pos x="2799158" y="1292901"/>
              </a:cxn>
              <a:cxn ang="0">
                <a:pos x="2793872" y="1297796"/>
              </a:cxn>
              <a:cxn ang="0">
                <a:pos x="2736103" y="1227780"/>
              </a:cxn>
              <a:cxn ang="0">
                <a:pos x="2064641" y="949651"/>
              </a:cxn>
              <a:cxn ang="0">
                <a:pos x="1393180" y="1227780"/>
              </a:cxn>
              <a:cxn ang="0">
                <a:pos x="1336657" y="1296286"/>
              </a:cxn>
              <a:cxn ang="0">
                <a:pos x="1331120" y="1291694"/>
              </a:cxn>
              <a:cxn ang="0">
                <a:pos x="1313296" y="1313296"/>
              </a:cxn>
              <a:cxn ang="0">
                <a:pos x="769311" y="1538622"/>
              </a:cxn>
              <a:cxn ang="0">
                <a:pos x="0" y="769311"/>
              </a:cxn>
              <a:cxn ang="0">
                <a:pos x="769311" y="0"/>
              </a:cxn>
            </a:cxnLst>
            <a:pathLst>
              <a:path w="4129281" h="1538622">
                <a:moveTo>
                  <a:pt x="769311" y="0"/>
                </a:moveTo>
                <a:cubicBezTo>
                  <a:pt x="981751" y="0"/>
                  <a:pt x="1174078" y="86108"/>
                  <a:pt x="1313296" y="225326"/>
                </a:cubicBezTo>
                <a:lnTo>
                  <a:pt x="1372923" y="297594"/>
                </a:lnTo>
                <a:lnTo>
                  <a:pt x="1378311" y="292822"/>
                </a:lnTo>
                <a:lnTo>
                  <a:pt x="1393180" y="310844"/>
                </a:lnTo>
                <a:cubicBezTo>
                  <a:pt x="1565022" y="482686"/>
                  <a:pt x="1802419" y="588972"/>
                  <a:pt x="2064641" y="588972"/>
                </a:cubicBezTo>
                <a:cubicBezTo>
                  <a:pt x="2326863" y="588972"/>
                  <a:pt x="2564261" y="482686"/>
                  <a:pt x="2736103" y="310844"/>
                </a:cubicBezTo>
                <a:lnTo>
                  <a:pt x="2745667" y="299252"/>
                </a:lnTo>
                <a:lnTo>
                  <a:pt x="2751622" y="303335"/>
                </a:lnTo>
                <a:lnTo>
                  <a:pt x="2815985" y="225326"/>
                </a:lnTo>
                <a:cubicBezTo>
                  <a:pt x="2955203" y="86108"/>
                  <a:pt x="3147531" y="0"/>
                  <a:pt x="3359970" y="0"/>
                </a:cubicBezTo>
                <a:cubicBezTo>
                  <a:pt x="3784849" y="0"/>
                  <a:pt x="4129281" y="344432"/>
                  <a:pt x="4129281" y="769311"/>
                </a:cubicBezTo>
                <a:cubicBezTo>
                  <a:pt x="4129281" y="1194190"/>
                  <a:pt x="3784849" y="1538622"/>
                  <a:pt x="3359970" y="1538622"/>
                </a:cubicBezTo>
                <a:cubicBezTo>
                  <a:pt x="3147531" y="1538622"/>
                  <a:pt x="2955203" y="1452514"/>
                  <a:pt x="2815985" y="1313296"/>
                </a:cubicBezTo>
                <a:lnTo>
                  <a:pt x="2799158" y="1292901"/>
                </a:lnTo>
                <a:lnTo>
                  <a:pt x="2793872" y="1297796"/>
                </a:lnTo>
                <a:lnTo>
                  <a:pt x="2736103" y="1227780"/>
                </a:lnTo>
                <a:cubicBezTo>
                  <a:pt x="2564261" y="1055938"/>
                  <a:pt x="2326863" y="949651"/>
                  <a:pt x="2064641" y="949651"/>
                </a:cubicBezTo>
                <a:cubicBezTo>
                  <a:pt x="1802419" y="949651"/>
                  <a:pt x="1565022" y="1055938"/>
                  <a:pt x="1393180" y="1227780"/>
                </a:cubicBezTo>
                <a:lnTo>
                  <a:pt x="1336657" y="1296286"/>
                </a:lnTo>
                <a:lnTo>
                  <a:pt x="1331120" y="1291694"/>
                </a:lnTo>
                <a:lnTo>
                  <a:pt x="1313296" y="1313296"/>
                </a:lnTo>
                <a:cubicBezTo>
                  <a:pt x="1174078" y="1452514"/>
                  <a:pt x="981751" y="1538622"/>
                  <a:pt x="769311" y="1538622"/>
                </a:cubicBezTo>
                <a:cubicBezTo>
                  <a:pt x="344432" y="1538622"/>
                  <a:pt x="0" y="1194190"/>
                  <a:pt x="0" y="769311"/>
                </a:cubicBezTo>
                <a:cubicBezTo>
                  <a:pt x="0" y="344432"/>
                  <a:pt x="344432" y="0"/>
                  <a:pt x="769311" y="0"/>
                </a:cubicBezTo>
                <a:close/>
              </a:path>
            </a:pathLst>
          </a:custGeom>
          <a:solidFill>
            <a:srgbClr val="AAECE4">
              <a:alpha val="14902"/>
            </a:srgbClr>
          </a:solidFill>
          <a:ln w="9525"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4" name="任意多边形 6"/>
          <p:cNvSpPr/>
          <p:nvPr/>
        </p:nvSpPr>
        <p:spPr>
          <a:xfrm rot="846403">
            <a:off x="3432175" y="2345055"/>
            <a:ext cx="2348865" cy="875665"/>
          </a:xfrm>
          <a:custGeom>
            <a:avLst/>
            <a:gdLst/>
            <a:ahLst/>
            <a:cxnLst>
              <a:cxn ang="0">
                <a:pos x="769311" y="0"/>
              </a:cxn>
              <a:cxn ang="0">
                <a:pos x="1313296" y="225326"/>
              </a:cxn>
              <a:cxn ang="0">
                <a:pos x="1372923" y="297594"/>
              </a:cxn>
              <a:cxn ang="0">
                <a:pos x="1378311" y="292822"/>
              </a:cxn>
              <a:cxn ang="0">
                <a:pos x="1393180" y="310844"/>
              </a:cxn>
              <a:cxn ang="0">
                <a:pos x="2064641" y="588972"/>
              </a:cxn>
              <a:cxn ang="0">
                <a:pos x="2736103" y="310844"/>
              </a:cxn>
              <a:cxn ang="0">
                <a:pos x="2745667" y="299252"/>
              </a:cxn>
              <a:cxn ang="0">
                <a:pos x="2751622" y="303335"/>
              </a:cxn>
              <a:cxn ang="0">
                <a:pos x="2815985" y="225326"/>
              </a:cxn>
              <a:cxn ang="0">
                <a:pos x="3359970" y="0"/>
              </a:cxn>
              <a:cxn ang="0">
                <a:pos x="4129281" y="769311"/>
              </a:cxn>
              <a:cxn ang="0">
                <a:pos x="3359970" y="1538622"/>
              </a:cxn>
              <a:cxn ang="0">
                <a:pos x="2815985" y="1313296"/>
              </a:cxn>
              <a:cxn ang="0">
                <a:pos x="2799158" y="1292901"/>
              </a:cxn>
              <a:cxn ang="0">
                <a:pos x="2793872" y="1297796"/>
              </a:cxn>
              <a:cxn ang="0">
                <a:pos x="2736103" y="1227780"/>
              </a:cxn>
              <a:cxn ang="0">
                <a:pos x="2064641" y="949651"/>
              </a:cxn>
              <a:cxn ang="0">
                <a:pos x="1393180" y="1227780"/>
              </a:cxn>
              <a:cxn ang="0">
                <a:pos x="1336657" y="1296286"/>
              </a:cxn>
              <a:cxn ang="0">
                <a:pos x="1331120" y="1291694"/>
              </a:cxn>
              <a:cxn ang="0">
                <a:pos x="1313296" y="1313296"/>
              </a:cxn>
              <a:cxn ang="0">
                <a:pos x="769311" y="1538622"/>
              </a:cxn>
              <a:cxn ang="0">
                <a:pos x="0" y="769311"/>
              </a:cxn>
              <a:cxn ang="0">
                <a:pos x="769311" y="0"/>
              </a:cxn>
            </a:cxnLst>
            <a:pathLst>
              <a:path w="4129281" h="1538622">
                <a:moveTo>
                  <a:pt x="769311" y="0"/>
                </a:moveTo>
                <a:cubicBezTo>
                  <a:pt x="981751" y="0"/>
                  <a:pt x="1174078" y="86108"/>
                  <a:pt x="1313296" y="225326"/>
                </a:cubicBezTo>
                <a:lnTo>
                  <a:pt x="1372923" y="297594"/>
                </a:lnTo>
                <a:lnTo>
                  <a:pt x="1378311" y="292822"/>
                </a:lnTo>
                <a:lnTo>
                  <a:pt x="1393180" y="310844"/>
                </a:lnTo>
                <a:cubicBezTo>
                  <a:pt x="1565022" y="482686"/>
                  <a:pt x="1802419" y="588972"/>
                  <a:pt x="2064641" y="588972"/>
                </a:cubicBezTo>
                <a:cubicBezTo>
                  <a:pt x="2326863" y="588972"/>
                  <a:pt x="2564261" y="482686"/>
                  <a:pt x="2736103" y="310844"/>
                </a:cubicBezTo>
                <a:lnTo>
                  <a:pt x="2745667" y="299252"/>
                </a:lnTo>
                <a:lnTo>
                  <a:pt x="2751622" y="303335"/>
                </a:lnTo>
                <a:lnTo>
                  <a:pt x="2815985" y="225326"/>
                </a:lnTo>
                <a:cubicBezTo>
                  <a:pt x="2955203" y="86108"/>
                  <a:pt x="3147531" y="0"/>
                  <a:pt x="3359970" y="0"/>
                </a:cubicBezTo>
                <a:cubicBezTo>
                  <a:pt x="3784849" y="0"/>
                  <a:pt x="4129281" y="344432"/>
                  <a:pt x="4129281" y="769311"/>
                </a:cubicBezTo>
                <a:cubicBezTo>
                  <a:pt x="4129281" y="1194190"/>
                  <a:pt x="3784849" y="1538622"/>
                  <a:pt x="3359970" y="1538622"/>
                </a:cubicBezTo>
                <a:cubicBezTo>
                  <a:pt x="3147531" y="1538622"/>
                  <a:pt x="2955203" y="1452514"/>
                  <a:pt x="2815985" y="1313296"/>
                </a:cubicBezTo>
                <a:lnTo>
                  <a:pt x="2799158" y="1292901"/>
                </a:lnTo>
                <a:lnTo>
                  <a:pt x="2793872" y="1297796"/>
                </a:lnTo>
                <a:lnTo>
                  <a:pt x="2736103" y="1227780"/>
                </a:lnTo>
                <a:cubicBezTo>
                  <a:pt x="2564261" y="1055938"/>
                  <a:pt x="2326863" y="949651"/>
                  <a:pt x="2064641" y="949651"/>
                </a:cubicBezTo>
                <a:cubicBezTo>
                  <a:pt x="1802419" y="949651"/>
                  <a:pt x="1565022" y="1055938"/>
                  <a:pt x="1393180" y="1227780"/>
                </a:cubicBezTo>
                <a:lnTo>
                  <a:pt x="1336657" y="1296286"/>
                </a:lnTo>
                <a:lnTo>
                  <a:pt x="1331120" y="1291694"/>
                </a:lnTo>
                <a:lnTo>
                  <a:pt x="1313296" y="1313296"/>
                </a:lnTo>
                <a:cubicBezTo>
                  <a:pt x="1174078" y="1452514"/>
                  <a:pt x="981751" y="1538622"/>
                  <a:pt x="769311" y="1538622"/>
                </a:cubicBezTo>
                <a:cubicBezTo>
                  <a:pt x="344432" y="1538622"/>
                  <a:pt x="0" y="1194190"/>
                  <a:pt x="0" y="769311"/>
                </a:cubicBezTo>
                <a:cubicBezTo>
                  <a:pt x="0" y="344432"/>
                  <a:pt x="344432" y="0"/>
                  <a:pt x="769311" y="0"/>
                </a:cubicBezTo>
                <a:close/>
              </a:path>
            </a:pathLst>
          </a:custGeom>
          <a:solidFill>
            <a:srgbClr val="7BE1D5">
              <a:alpha val="34901"/>
            </a:srgbClr>
          </a:solidFill>
          <a:ln w="9525"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 rot="19800000">
            <a:off x="4776470" y="2164080"/>
            <a:ext cx="2348865" cy="875665"/>
          </a:xfrm>
          <a:custGeom>
            <a:avLst/>
            <a:gdLst>
              <a:gd name="connsiteX0" fmla="*/ 769311 w 4129281"/>
              <a:gd name="connsiteY0" fmla="*/ 0 h 1538622"/>
              <a:gd name="connsiteX1" fmla="*/ 1313296 w 4129281"/>
              <a:gd name="connsiteY1" fmla="*/ 225326 h 1538622"/>
              <a:gd name="connsiteX2" fmla="*/ 1372923 w 4129281"/>
              <a:gd name="connsiteY2" fmla="*/ 297594 h 1538622"/>
              <a:gd name="connsiteX3" fmla="*/ 1378311 w 4129281"/>
              <a:gd name="connsiteY3" fmla="*/ 292822 h 1538622"/>
              <a:gd name="connsiteX4" fmla="*/ 1393180 w 4129281"/>
              <a:gd name="connsiteY4" fmla="*/ 310844 h 1538622"/>
              <a:gd name="connsiteX5" fmla="*/ 2064641 w 4129281"/>
              <a:gd name="connsiteY5" fmla="*/ 588972 h 1538622"/>
              <a:gd name="connsiteX6" fmla="*/ 2736103 w 4129281"/>
              <a:gd name="connsiteY6" fmla="*/ 310844 h 1538622"/>
              <a:gd name="connsiteX7" fmla="*/ 2745667 w 4129281"/>
              <a:gd name="connsiteY7" fmla="*/ 299252 h 1538622"/>
              <a:gd name="connsiteX8" fmla="*/ 2751622 w 4129281"/>
              <a:gd name="connsiteY8" fmla="*/ 303335 h 1538622"/>
              <a:gd name="connsiteX9" fmla="*/ 2815985 w 4129281"/>
              <a:gd name="connsiteY9" fmla="*/ 225326 h 1538622"/>
              <a:gd name="connsiteX10" fmla="*/ 3359970 w 4129281"/>
              <a:gd name="connsiteY10" fmla="*/ 0 h 1538622"/>
              <a:gd name="connsiteX11" fmla="*/ 4129281 w 4129281"/>
              <a:gd name="connsiteY11" fmla="*/ 769311 h 1538622"/>
              <a:gd name="connsiteX12" fmla="*/ 3359970 w 4129281"/>
              <a:gd name="connsiteY12" fmla="*/ 1538622 h 1538622"/>
              <a:gd name="connsiteX13" fmla="*/ 2815985 w 4129281"/>
              <a:gd name="connsiteY13" fmla="*/ 1313296 h 1538622"/>
              <a:gd name="connsiteX14" fmla="*/ 2799158 w 4129281"/>
              <a:gd name="connsiteY14" fmla="*/ 1292901 h 1538622"/>
              <a:gd name="connsiteX15" fmla="*/ 2793872 w 4129281"/>
              <a:gd name="connsiteY15" fmla="*/ 1297796 h 1538622"/>
              <a:gd name="connsiteX16" fmla="*/ 2736103 w 4129281"/>
              <a:gd name="connsiteY16" fmla="*/ 1227780 h 1538622"/>
              <a:gd name="connsiteX17" fmla="*/ 2064641 w 4129281"/>
              <a:gd name="connsiteY17" fmla="*/ 949651 h 1538622"/>
              <a:gd name="connsiteX18" fmla="*/ 1393180 w 4129281"/>
              <a:gd name="connsiteY18" fmla="*/ 1227780 h 1538622"/>
              <a:gd name="connsiteX19" fmla="*/ 1336657 w 4129281"/>
              <a:gd name="connsiteY19" fmla="*/ 1296286 h 1538622"/>
              <a:gd name="connsiteX20" fmla="*/ 1331120 w 4129281"/>
              <a:gd name="connsiteY20" fmla="*/ 1291694 h 1538622"/>
              <a:gd name="connsiteX21" fmla="*/ 1313296 w 4129281"/>
              <a:gd name="connsiteY21" fmla="*/ 1313296 h 1538622"/>
              <a:gd name="connsiteX22" fmla="*/ 769311 w 4129281"/>
              <a:gd name="connsiteY22" fmla="*/ 1538622 h 1538622"/>
              <a:gd name="connsiteX23" fmla="*/ 0 w 4129281"/>
              <a:gd name="connsiteY23" fmla="*/ 769311 h 1538622"/>
              <a:gd name="connsiteX24" fmla="*/ 769311 w 4129281"/>
              <a:gd name="connsiteY24" fmla="*/ 0 h 153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29281" h="1538622">
                <a:moveTo>
                  <a:pt x="769311" y="0"/>
                </a:moveTo>
                <a:cubicBezTo>
                  <a:pt x="981751" y="0"/>
                  <a:pt x="1174078" y="86108"/>
                  <a:pt x="1313296" y="225326"/>
                </a:cubicBezTo>
                <a:lnTo>
                  <a:pt x="1372923" y="297594"/>
                </a:lnTo>
                <a:lnTo>
                  <a:pt x="1378311" y="292822"/>
                </a:lnTo>
                <a:lnTo>
                  <a:pt x="1393180" y="310844"/>
                </a:lnTo>
                <a:cubicBezTo>
                  <a:pt x="1565022" y="482686"/>
                  <a:pt x="1802419" y="588972"/>
                  <a:pt x="2064641" y="588972"/>
                </a:cubicBezTo>
                <a:cubicBezTo>
                  <a:pt x="2326863" y="588972"/>
                  <a:pt x="2564261" y="482686"/>
                  <a:pt x="2736103" y="310844"/>
                </a:cubicBezTo>
                <a:lnTo>
                  <a:pt x="2745667" y="299252"/>
                </a:lnTo>
                <a:lnTo>
                  <a:pt x="2751622" y="303335"/>
                </a:lnTo>
                <a:lnTo>
                  <a:pt x="2815985" y="225326"/>
                </a:lnTo>
                <a:cubicBezTo>
                  <a:pt x="2955203" y="86108"/>
                  <a:pt x="3147531" y="0"/>
                  <a:pt x="3359970" y="0"/>
                </a:cubicBezTo>
                <a:cubicBezTo>
                  <a:pt x="3784849" y="0"/>
                  <a:pt x="4129281" y="344432"/>
                  <a:pt x="4129281" y="769311"/>
                </a:cubicBezTo>
                <a:cubicBezTo>
                  <a:pt x="4129281" y="1194190"/>
                  <a:pt x="3784849" y="1538622"/>
                  <a:pt x="3359970" y="1538622"/>
                </a:cubicBezTo>
                <a:cubicBezTo>
                  <a:pt x="3147531" y="1538622"/>
                  <a:pt x="2955203" y="1452514"/>
                  <a:pt x="2815985" y="1313296"/>
                </a:cubicBezTo>
                <a:lnTo>
                  <a:pt x="2799158" y="1292901"/>
                </a:lnTo>
                <a:lnTo>
                  <a:pt x="2793872" y="1297796"/>
                </a:lnTo>
                <a:lnTo>
                  <a:pt x="2736103" y="1227780"/>
                </a:lnTo>
                <a:cubicBezTo>
                  <a:pt x="2564261" y="1055938"/>
                  <a:pt x="2326863" y="949651"/>
                  <a:pt x="2064641" y="949651"/>
                </a:cubicBezTo>
                <a:cubicBezTo>
                  <a:pt x="1802419" y="949651"/>
                  <a:pt x="1565022" y="1055938"/>
                  <a:pt x="1393180" y="1227780"/>
                </a:cubicBezTo>
                <a:lnTo>
                  <a:pt x="1336657" y="1296286"/>
                </a:lnTo>
                <a:lnTo>
                  <a:pt x="1331120" y="1291694"/>
                </a:lnTo>
                <a:lnTo>
                  <a:pt x="1313296" y="1313296"/>
                </a:lnTo>
                <a:cubicBezTo>
                  <a:pt x="1174078" y="1452514"/>
                  <a:pt x="981751" y="1538622"/>
                  <a:pt x="769311" y="1538622"/>
                </a:cubicBezTo>
                <a:cubicBezTo>
                  <a:pt x="344432" y="1538622"/>
                  <a:pt x="0" y="1194190"/>
                  <a:pt x="0" y="769311"/>
                </a:cubicBezTo>
                <a:cubicBezTo>
                  <a:pt x="0" y="344432"/>
                  <a:pt x="344432" y="0"/>
                  <a:pt x="769311" y="0"/>
                </a:cubicBezTo>
                <a:close/>
              </a:path>
            </a:pathLst>
          </a:custGeom>
          <a:solidFill>
            <a:srgbClr val="AAECE4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89735" y="1473200"/>
            <a:ext cx="699770" cy="699770"/>
          </a:xfrm>
          <a:prstGeom prst="ellipse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9640" y="2850515"/>
            <a:ext cx="699770" cy="699770"/>
          </a:xfrm>
          <a:prstGeom prst="ellipse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AAECE4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8" name="文本框 10"/>
          <p:cNvSpPr txBox="1"/>
          <p:nvPr/>
        </p:nvSpPr>
        <p:spPr>
          <a:xfrm>
            <a:off x="1899920" y="1562735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9" name="文本框 11"/>
          <p:cNvSpPr txBox="1"/>
          <p:nvPr/>
        </p:nvSpPr>
        <p:spPr>
          <a:xfrm>
            <a:off x="2414905" y="2933700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40760" y="2240915"/>
            <a:ext cx="699770" cy="699770"/>
          </a:xfrm>
          <a:prstGeom prst="ellipse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1" name="文本框 13"/>
          <p:cNvSpPr txBox="1"/>
          <p:nvPr/>
        </p:nvSpPr>
        <p:spPr>
          <a:xfrm>
            <a:off x="3779520" y="2320925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86655" y="2610485"/>
            <a:ext cx="699770" cy="699770"/>
          </a:xfrm>
          <a:prstGeom prst="ellipse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AAECE4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3" name="文本框 15"/>
          <p:cNvSpPr txBox="1"/>
          <p:nvPr/>
        </p:nvSpPr>
        <p:spPr>
          <a:xfrm>
            <a:off x="5208270" y="2706370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43320" y="1866265"/>
            <a:ext cx="699770" cy="699770"/>
          </a:xfrm>
          <a:prstGeom prst="ellipse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75" name="文本框 17"/>
          <p:cNvSpPr txBox="1"/>
          <p:nvPr/>
        </p:nvSpPr>
        <p:spPr>
          <a:xfrm>
            <a:off x="6464935" y="1957070"/>
            <a:ext cx="25590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16645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16645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文本框 20"/>
          <p:cNvSpPr txBox="1"/>
          <p:nvPr/>
        </p:nvSpPr>
        <p:spPr>
          <a:xfrm>
            <a:off x="359410" y="1711008"/>
            <a:ext cx="114998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Provider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文本框 21"/>
          <p:cNvSpPr txBox="1"/>
          <p:nvPr/>
        </p:nvSpPr>
        <p:spPr>
          <a:xfrm>
            <a:off x="359410" y="1388745"/>
            <a:ext cx="6477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altLang="zh-CN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文本框 22"/>
          <p:cNvSpPr txBox="1"/>
          <p:nvPr/>
        </p:nvSpPr>
        <p:spPr>
          <a:xfrm>
            <a:off x="3080068" y="1079183"/>
            <a:ext cx="343090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Data[15][15] , 7 providers + 8 cities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Data[i][j]= cost city i using provider j</a:t>
            </a:r>
            <a:endParaRPr lang="en-US" altLang="zh-CN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5" name="文本框 23"/>
          <p:cNvSpPr txBox="1"/>
          <p:nvPr/>
        </p:nvSpPr>
        <p:spPr>
          <a:xfrm>
            <a:off x="3080068" y="756920"/>
            <a:ext cx="817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Assign</a:t>
            </a:r>
            <a:endParaRPr lang="en-US" altLang="zh-CN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6" name="文本框 24"/>
          <p:cNvSpPr txBox="1"/>
          <p:nvPr/>
        </p:nvSpPr>
        <p:spPr>
          <a:xfrm>
            <a:off x="6855460" y="2471738"/>
            <a:ext cx="15728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cost * weight</a:t>
            </a:r>
            <a:endParaRPr lang="en-US" sz="1500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7" name="文本框 25"/>
          <p:cNvSpPr txBox="1"/>
          <p:nvPr/>
        </p:nvSpPr>
        <p:spPr>
          <a:xfrm>
            <a:off x="7116445" y="2108835"/>
            <a:ext cx="139890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50D8C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Output /order</a:t>
            </a:r>
            <a:endParaRPr lang="en-US" altLang="zh-CN" sz="1500" b="1" dirty="0">
              <a:solidFill>
                <a:srgbClr val="50D8C8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8" name="文本框 26"/>
          <p:cNvSpPr txBox="1"/>
          <p:nvPr/>
        </p:nvSpPr>
        <p:spPr>
          <a:xfrm>
            <a:off x="2056448" y="4000183"/>
            <a:ext cx="167894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Filter Order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Sorting Orders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9" name="文本框 27"/>
          <p:cNvSpPr txBox="1"/>
          <p:nvPr/>
        </p:nvSpPr>
        <p:spPr>
          <a:xfrm>
            <a:off x="2056448" y="3677920"/>
            <a:ext cx="15062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US" altLang="zh-CN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0" name="文本框 28"/>
          <p:cNvSpPr txBox="1"/>
          <p:nvPr/>
        </p:nvSpPr>
        <p:spPr>
          <a:xfrm>
            <a:off x="5067935" y="3787458"/>
            <a:ext cx="2865755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57175" indent="-257175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Dijkstra's algorithm</a:t>
            </a:r>
            <a:endParaRPr 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Finding minimum cost by route</a:t>
            </a:r>
            <a:endParaRPr lang="en-US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Update capacity and request</a:t>
            </a:r>
            <a:endParaRPr lang="en-US" altLang="zh-CN" sz="1500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61" name="文本框 29"/>
          <p:cNvSpPr txBox="1"/>
          <p:nvPr/>
        </p:nvSpPr>
        <p:spPr>
          <a:xfrm>
            <a:off x="5067935" y="3463608"/>
            <a:ext cx="15170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solidFill>
                  <a:srgbClr val="AAECE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Process /order</a:t>
            </a:r>
            <a:endParaRPr lang="en-US" altLang="zh-CN" sz="1500" b="1" dirty="0">
              <a:solidFill>
                <a:srgbClr val="AAECE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 Light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noFill/>
        </a:ln>
      </a:spPr>
      <a:bodyPr vert="horz" wrap="square" lIns="91440" tIns="45720" rIns="91440" bIns="45720" anchor="ctr"/>
      <a:lstStyle>
        <a:defPPr>
          <a:buNone/>
          <a:defRPr lang="en-US" altLang="zh-CN" sz="3600" dirty="0">
            <a:solidFill>
              <a:srgbClr val="16645B"/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1308</Words>
  <Application>WPS Presentation</Application>
  <PresentationFormat>全屏显示(16:9)</PresentationFormat>
  <Paragraphs>146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Problem</vt:lpstr>
      <vt:lpstr>PowerPoint 演示文稿</vt:lpstr>
      <vt:lpstr>Method</vt:lpstr>
      <vt:lpstr>Method </vt:lpstr>
      <vt:lpstr>Method </vt:lpstr>
      <vt:lpstr>Method</vt:lpstr>
      <vt:lpstr>PowerPoint 演示文稿</vt:lpstr>
      <vt:lpstr>Implementation : C++</vt:lpstr>
      <vt:lpstr>Implementation : https://github.com/dellahera/Transportation-Management/ </vt:lpstr>
      <vt:lpstr>PowerPoint 演示文稿</vt:lpstr>
      <vt:lpstr>Result</vt:lpstr>
      <vt:lpstr>Result</vt:lpstr>
      <vt:lpstr>PowerPoint 演示文稿</vt:lpstr>
      <vt:lpstr>Penjelasan Dijkstra's Algorithm</vt:lpstr>
      <vt:lpstr>PowerPoint 演示文稿</vt:lpstr>
      <vt:lpstr>Penjelasan Dijkstra's Algorithm</vt:lpstr>
      <vt:lpstr>Penjelasan Dijkstra's Algorithm</vt:lpstr>
      <vt:lpstr>Penjelasan Dijkstra's Algorithm</vt:lpstr>
      <vt:lpstr>Penjelasan Dijkstra's Algorithm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Slibe</dc:creator>
  <cp:lastModifiedBy>aftermath</cp:lastModifiedBy>
  <cp:revision>87</cp:revision>
  <dcterms:created xsi:type="dcterms:W3CDTF">2016-02-01T02:43:00Z</dcterms:created>
  <dcterms:modified xsi:type="dcterms:W3CDTF">2019-11-29T03:37:13Z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